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2" r:id="rId3"/>
    <p:sldId id="351" r:id="rId4"/>
    <p:sldId id="333" r:id="rId5"/>
    <p:sldId id="334" r:id="rId6"/>
    <p:sldId id="335" r:id="rId7"/>
    <p:sldId id="336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52" r:id="rId16"/>
    <p:sldId id="344" r:id="rId17"/>
    <p:sldId id="353" r:id="rId18"/>
    <p:sldId id="345" r:id="rId19"/>
    <p:sldId id="346" r:id="rId20"/>
    <p:sldId id="347" r:id="rId21"/>
    <p:sldId id="354" r:id="rId22"/>
    <p:sldId id="349" r:id="rId23"/>
    <p:sldId id="355" r:id="rId24"/>
    <p:sldId id="350" r:id="rId25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>
        <p:scale>
          <a:sx n="140" d="100"/>
          <a:sy n="140" d="100"/>
        </p:scale>
        <p:origin x="-1440" y="-176"/>
      </p:cViewPr>
      <p:guideLst>
        <p:guide orient="horz" pos="212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DC2C8B-F549-FD4A-AF1B-995B0FC98B78}" type="datetimeFigureOut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86F818-EDA1-2D4D-B992-98AEED604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4CD5F4-83CE-4345-A95E-1582FDF71738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161E69A-CD10-E346-B5E7-BB86E4638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3B6ADD7-DD5B-5949-9DA8-1997C5491F7C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46C9E7-2BA0-8B44-B71C-315CD541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AA2C836-4A6C-8D45-A982-900616E90404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FC99E85-A30C-CC40-9351-5BDD4296C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3707522-7AD2-CC48-AD3C-1FB023C5A1FB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C4C7075-BC3F-D642-87F3-D04B9D886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4EBC1EB-EA65-AC43-A4F1-975DA6C82A63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A943260-B514-B747-8897-385F814417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72A6C9-38BA-6945-B4A3-15BB43BFB1F8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C30D71F-34E5-BA44-8935-77BE40E77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4193014-5628-AD4A-B8B4-7FAF326354A0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4860A4F-1E45-214B-AB96-77273F2F5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6C0F7EE-C106-6E40-923C-4CF5C308B20C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7B5C7F-0F56-F24C-B2AD-84F0F56C3C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066199C-3B42-454D-8BE2-2E30AF2D5F9F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D110871-9526-704A-A7FE-BF9CB811F5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5C2E1C3-7B30-9749-B985-5783481AD7BC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7AC8AA5-0041-234E-AF1F-A157F2B2B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71C6AA-E5CE-B244-9495-A296A369FC69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79B684F-687F-414F-8785-3B2C13B7EE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BF15C36-4F41-4947-AB56-814F60692487}" type="datetime1">
              <a:rPr lang="en-US"/>
              <a:pPr>
                <a:defRPr/>
              </a:pPr>
              <a:t>3/9/11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10FA887-2153-8145-836C-76DE1275B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34938"/>
            <a:ext cx="8229600" cy="98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87463"/>
            <a:ext cx="8229600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225425" indent="-22542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458788" indent="-23336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738188" indent="-225425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urriculum_vitae" TargetMode="External"/><Relationship Id="rId3" Type="http://schemas.openxmlformats.org/officeDocument/2006/relationships/hyperlink" Target="http://en.wikipedia.org/wiki/R%C3%A9sum%C3%A9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jpeg"/><Relationship Id="rId9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15.jpeg"/><Relationship Id="rId21" Type="http://schemas.openxmlformats.org/officeDocument/2006/relationships/image" Target="../media/image16.png"/><Relationship Id="rId22" Type="http://schemas.openxmlformats.org/officeDocument/2006/relationships/image" Target="../media/image17.png"/><Relationship Id="rId10" Type="http://schemas.openxmlformats.org/officeDocument/2006/relationships/hyperlink" Target="http://es.rice.edu/ES/humsoc/Galileo/Images/Port/bacon1.gif" TargetMode="External"/><Relationship Id="rId11" Type="http://schemas.openxmlformats.org/officeDocument/2006/relationships/image" Target="../media/image10.png"/><Relationship Id="rId12" Type="http://schemas.openxmlformats.org/officeDocument/2006/relationships/hyperlink" Target="http://es.rice.edu/ES/humsoc/Galileo/Images/Port/de_peiresc.gif" TargetMode="External"/><Relationship Id="rId13" Type="http://schemas.openxmlformats.org/officeDocument/2006/relationships/image" Target="../media/image11.png"/><Relationship Id="rId14" Type="http://schemas.openxmlformats.org/officeDocument/2006/relationships/hyperlink" Target="http://es.rice.edu/ES/humsoc/Galileo/Images/Port/huygens.gif" TargetMode="External"/><Relationship Id="rId15" Type="http://schemas.openxmlformats.org/officeDocument/2006/relationships/image" Target="../media/image12.png"/><Relationship Id="rId16" Type="http://schemas.openxmlformats.org/officeDocument/2006/relationships/hyperlink" Target="http://es.rice.edu/ES/humsoc/Galileo/Images/Port/marius.gif" TargetMode="External"/><Relationship Id="rId17" Type="http://schemas.openxmlformats.org/officeDocument/2006/relationships/image" Target="../media/image13.png"/><Relationship Id="rId18" Type="http://schemas.openxmlformats.org/officeDocument/2006/relationships/hyperlink" Target="http://www-gap.dcs.st-and.ac.uk/~history/PictDisplay/Lovelace.html" TargetMode="External"/><Relationship Id="rId19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20" Type="http://schemas.openxmlformats.org/officeDocument/2006/relationships/image" Target="../media/image15.jpeg"/><Relationship Id="rId21" Type="http://schemas.openxmlformats.org/officeDocument/2006/relationships/image" Target="../media/image16.png"/><Relationship Id="rId22" Type="http://schemas.openxmlformats.org/officeDocument/2006/relationships/image" Target="../media/image17.png"/><Relationship Id="rId10" Type="http://schemas.openxmlformats.org/officeDocument/2006/relationships/hyperlink" Target="http://es.rice.edu/ES/humsoc/Galileo/Images/Port/bacon1.gif" TargetMode="External"/><Relationship Id="rId11" Type="http://schemas.openxmlformats.org/officeDocument/2006/relationships/image" Target="../media/image10.png"/><Relationship Id="rId12" Type="http://schemas.openxmlformats.org/officeDocument/2006/relationships/hyperlink" Target="http://es.rice.edu/ES/humsoc/Galileo/Images/Port/de_peiresc.gif" TargetMode="External"/><Relationship Id="rId13" Type="http://schemas.openxmlformats.org/officeDocument/2006/relationships/image" Target="../media/image11.png"/><Relationship Id="rId14" Type="http://schemas.openxmlformats.org/officeDocument/2006/relationships/hyperlink" Target="http://es.rice.edu/ES/humsoc/Galileo/Images/Port/huygens.gif" TargetMode="External"/><Relationship Id="rId15" Type="http://schemas.openxmlformats.org/officeDocument/2006/relationships/image" Target="../media/image12.png"/><Relationship Id="rId16" Type="http://schemas.openxmlformats.org/officeDocument/2006/relationships/hyperlink" Target="http://es.rice.edu/ES/humsoc/Galileo/Images/Port/marius.gif" TargetMode="External"/><Relationship Id="rId17" Type="http://schemas.openxmlformats.org/officeDocument/2006/relationships/image" Target="../media/image13.png"/><Relationship Id="rId18" Type="http://schemas.openxmlformats.org/officeDocument/2006/relationships/hyperlink" Target="http://www-gap.dcs.st-and.ac.uk/~history/PictDisplay/Lovelace.html" TargetMode="External"/><Relationship Id="rId19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8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328613" y="985838"/>
            <a:ext cx="8455025" cy="3160712"/>
          </a:xfrm>
        </p:spPr>
        <p:txBody>
          <a:bodyPr/>
          <a:lstStyle/>
          <a:p>
            <a:pPr eaLnBrk="1" hangingPunct="1"/>
            <a:r>
              <a:rPr lang="en-US" sz="5400" dirty="0" smtClean="0"/>
              <a:t>CMSC 601: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Publicity</a:t>
            </a:r>
            <a:br>
              <a:rPr lang="en-US" sz="6000" dirty="0" smtClean="0"/>
            </a:br>
            <a:endParaRPr lang="en-US" sz="6000" dirty="0" smtClean="0"/>
          </a:p>
        </p:txBody>
      </p:sp>
      <p:sp>
        <p:nvSpPr>
          <p:cNvPr id="16387" name="Subtitle 2"/>
          <p:cNvSpPr>
            <a:spLocks noGrp="1"/>
          </p:cNvSpPr>
          <p:nvPr>
            <p:ph type="subTitle" idx="1"/>
          </p:nvPr>
        </p:nvSpPr>
        <p:spPr>
          <a:xfrm>
            <a:off x="1371600" y="3882571"/>
            <a:ext cx="6400800" cy="1752600"/>
          </a:xfrm>
        </p:spPr>
        <p:txBody>
          <a:bodyPr/>
          <a:lstStyle/>
          <a:p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Networking, CVs, and 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Websites</a:t>
            </a:r>
          </a:p>
          <a:p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Some material adapted from slides by Marie desJardins</a:t>
            </a:r>
            <a:endParaRPr lang="en-US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388" name="TextBox 3"/>
          <p:cNvSpPr txBox="1">
            <a:spLocks noChangeArrowheads="1"/>
          </p:cNvSpPr>
          <p:nvPr/>
        </p:nvSpPr>
        <p:spPr bwMode="auto">
          <a:xfrm>
            <a:off x="160338" y="6364288"/>
            <a:ext cx="1385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March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3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Why Network?</a:t>
            </a:r>
          </a:p>
        </p:txBody>
      </p:sp>
      <p:sp>
        <p:nvSpPr>
          <p:cNvPr id="1153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1778" y="1732643"/>
            <a:ext cx="5720443" cy="3129643"/>
          </a:xfrm>
        </p:spPr>
        <p:txBody>
          <a:bodyPr/>
          <a:lstStyle/>
          <a:p>
            <a:r>
              <a:rPr lang="en-US" dirty="0"/>
              <a:t>Get ideas for research</a:t>
            </a:r>
          </a:p>
          <a:p>
            <a:r>
              <a:rPr lang="en-US" dirty="0"/>
              <a:t>Get feedback for research</a:t>
            </a:r>
          </a:p>
          <a:p>
            <a:r>
              <a:rPr lang="en-US" dirty="0"/>
              <a:t>Get jobs someday</a:t>
            </a:r>
          </a:p>
          <a:p>
            <a:r>
              <a:rPr lang="en-US" dirty="0"/>
              <a:t>Get papers </a:t>
            </a:r>
            <a:r>
              <a:rPr lang="en-US" dirty="0" smtClean="0"/>
              <a:t>accepted</a:t>
            </a:r>
          </a:p>
          <a:p>
            <a:r>
              <a:rPr lang="en-US" dirty="0"/>
              <a:t>Become known in your field!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Network?</a:t>
            </a:r>
          </a:p>
        </p:txBody>
      </p:sp>
      <p:sp>
        <p:nvSpPr>
          <p:cNvPr id="1154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5238" y="1117600"/>
            <a:ext cx="7741561" cy="5359400"/>
          </a:xfrm>
        </p:spPr>
        <p:txBody>
          <a:bodyPr/>
          <a:lstStyle/>
          <a:p>
            <a:r>
              <a:rPr lang="en-US" sz="2800" dirty="0" smtClean="0"/>
              <a:t>Publish your work in journals, conferences , blogs, newsgroups, mailing lists, etc.</a:t>
            </a:r>
          </a:p>
          <a:p>
            <a:r>
              <a:rPr lang="en-US" sz="2800" dirty="0"/>
              <a:t>Give talks</a:t>
            </a:r>
          </a:p>
          <a:p>
            <a:r>
              <a:rPr lang="en-US" sz="2800" dirty="0"/>
              <a:t>Meet </a:t>
            </a:r>
            <a:r>
              <a:rPr lang="en-US" sz="2800" dirty="0" smtClean="0"/>
              <a:t>people – </a:t>
            </a:r>
            <a:r>
              <a:rPr lang="en-US" sz="2800" i="1" dirty="0" smtClean="0"/>
              <a:t>make</a:t>
            </a:r>
            <a:r>
              <a:rPr lang="en-US" sz="2800" dirty="0" smtClean="0"/>
              <a:t> </a:t>
            </a:r>
            <a:r>
              <a:rPr lang="en-US" sz="2800" dirty="0"/>
              <a:t>opportunities to meet people</a:t>
            </a:r>
          </a:p>
          <a:p>
            <a:r>
              <a:rPr lang="en-US" sz="2800" dirty="0"/>
              <a:t>Be </a:t>
            </a:r>
            <a:r>
              <a:rPr lang="en-US" sz="2800" dirty="0" smtClean="0"/>
              <a:t>useful – produce things (e.g., data, software) that make people come to you</a:t>
            </a:r>
          </a:p>
          <a:p>
            <a:r>
              <a:rPr lang="en-US" sz="2800" dirty="0"/>
              <a:t>Get </a:t>
            </a:r>
            <a:r>
              <a:rPr lang="en-US" sz="2800" dirty="0" smtClean="0"/>
              <a:t>involved – in student groups, professional societies, </a:t>
            </a:r>
            <a:r>
              <a:rPr lang="en-US" sz="2800" dirty="0" err="1" smtClean="0"/>
              <a:t>meetups</a:t>
            </a:r>
            <a:r>
              <a:rPr lang="en-US" sz="2800" dirty="0" smtClean="0"/>
              <a:t>, etc.</a:t>
            </a:r>
          </a:p>
          <a:p>
            <a:r>
              <a:rPr lang="en-US" sz="2800" dirty="0"/>
              <a:t>Use your </a:t>
            </a:r>
            <a:r>
              <a:rPr lang="en-US" sz="2800" dirty="0" smtClean="0"/>
              <a:t>connections – keep in touch</a:t>
            </a:r>
          </a:p>
          <a:p>
            <a:r>
              <a:rPr lang="en-US" sz="2800" dirty="0"/>
              <a:t>Follow up</a:t>
            </a:r>
          </a:p>
          <a:p>
            <a:r>
              <a:rPr lang="en-US" sz="2800" dirty="0"/>
              <a:t>Ask for help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4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When Network?</a:t>
            </a:r>
          </a:p>
        </p:txBody>
      </p:sp>
      <p:sp>
        <p:nvSpPr>
          <p:cNvPr id="116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Ask questions in the discussion session of talks</a:t>
            </a:r>
          </a:p>
          <a:p>
            <a:r>
              <a:rPr lang="en-US" dirty="0"/>
              <a:t>Approach speakers after talks</a:t>
            </a:r>
          </a:p>
          <a:p>
            <a:r>
              <a:rPr lang="en-US" dirty="0"/>
              <a:t>Sign up to meet visitors to the department</a:t>
            </a:r>
          </a:p>
          <a:p>
            <a:r>
              <a:rPr lang="en-US" dirty="0"/>
              <a:t>Join lunch/dinner groups at conferences</a:t>
            </a:r>
          </a:p>
          <a:p>
            <a:r>
              <a:rPr lang="en-US" dirty="0"/>
              <a:t>Get people (especially your advisor!) to introduce </a:t>
            </a:r>
            <a:r>
              <a:rPr lang="en-US" dirty="0" smtClean="0"/>
              <a:t>you</a:t>
            </a:r>
          </a:p>
          <a:p>
            <a:r>
              <a:rPr lang="en-US" dirty="0"/>
              <a:t>NOT: Hang out with other UMBC graduate students</a:t>
            </a:r>
          </a:p>
          <a:p>
            <a:pPr lvl="1"/>
            <a:r>
              <a:rPr lang="en-US" dirty="0"/>
              <a:t>...unless they’re helping you network!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“Purposeful Networking”</a:t>
            </a:r>
          </a:p>
        </p:txBody>
      </p:sp>
      <p:sp>
        <p:nvSpPr>
          <p:cNvPr id="115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161" y="1117600"/>
            <a:ext cx="7261678" cy="5298394"/>
          </a:xfrm>
        </p:spPr>
        <p:txBody>
          <a:bodyPr/>
          <a:lstStyle/>
          <a:p>
            <a:r>
              <a:rPr lang="en-US" dirty="0"/>
              <a:t>Going to a conference?</a:t>
            </a:r>
          </a:p>
          <a:p>
            <a:pPr lvl="1"/>
            <a:r>
              <a:rPr lang="en-US" dirty="0"/>
              <a:t>Know who you want to meet</a:t>
            </a:r>
          </a:p>
          <a:p>
            <a:pPr lvl="1"/>
            <a:r>
              <a:rPr lang="en-US" dirty="0"/>
              <a:t>Make sure you meet them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Think of an opening line to get a conversation going</a:t>
            </a:r>
          </a:p>
          <a:p>
            <a:r>
              <a:rPr lang="en-US" dirty="0"/>
              <a:t>Introduce yourself to</a:t>
            </a:r>
            <a:endParaRPr lang="en-US" dirty="0" smtClean="0"/>
          </a:p>
          <a:p>
            <a:pPr lvl="1"/>
            <a:r>
              <a:rPr lang="en-US" dirty="0"/>
              <a:t>O</a:t>
            </a:r>
            <a:r>
              <a:rPr lang="en-US" dirty="0" smtClean="0"/>
              <a:t>ther </a:t>
            </a:r>
            <a:r>
              <a:rPr lang="en-US" dirty="0"/>
              <a:t>graduate students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stablished </a:t>
            </a:r>
            <a:r>
              <a:rPr lang="en-US" dirty="0"/>
              <a:t>researchers</a:t>
            </a:r>
            <a:endParaRPr lang="en-US" dirty="0" smtClean="0"/>
          </a:p>
          <a:p>
            <a:pPr lvl="1"/>
            <a:r>
              <a:rPr lang="en-US" dirty="0"/>
              <a:t>P</a:t>
            </a:r>
            <a:r>
              <a:rPr lang="en-US" dirty="0" smtClean="0"/>
              <a:t>eople </a:t>
            </a:r>
            <a:r>
              <a:rPr lang="en-US" dirty="0"/>
              <a:t>who might have </a:t>
            </a:r>
            <a:r>
              <a:rPr lang="en-US" dirty="0" smtClean="0"/>
              <a:t>jobs</a:t>
            </a:r>
          </a:p>
          <a:p>
            <a:r>
              <a:rPr lang="en-US" sz="2800" dirty="0" smtClean="0"/>
              <a:t>Follow up with people you meet with an email message, if appropriate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But What Should I Say?</a:t>
            </a:r>
          </a:p>
        </p:txBody>
      </p:sp>
      <p:sp>
        <p:nvSpPr>
          <p:cNvPr id="1156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350" y="1287463"/>
            <a:ext cx="7607300" cy="5359400"/>
          </a:xfrm>
        </p:spPr>
        <p:txBody>
          <a:bodyPr/>
          <a:lstStyle/>
          <a:p>
            <a:r>
              <a:rPr lang="en-US" dirty="0"/>
              <a:t>Talk about your research</a:t>
            </a:r>
          </a:p>
          <a:p>
            <a:pPr lvl="1"/>
            <a:r>
              <a:rPr lang="en-US" dirty="0"/>
              <a:t>Be prepared with a 30-second, 2-minute, and 5-minute spiel on your work</a:t>
            </a:r>
          </a:p>
          <a:p>
            <a:r>
              <a:rPr lang="en-US" dirty="0"/>
              <a:t>Ask about their research</a:t>
            </a:r>
          </a:p>
          <a:p>
            <a:pPr lvl="1"/>
            <a:r>
              <a:rPr lang="en-US" dirty="0"/>
              <a:t>Everybody loves to talk about their research</a:t>
            </a:r>
          </a:p>
          <a:p>
            <a:r>
              <a:rPr lang="en-US" dirty="0"/>
              <a:t>Look for connections</a:t>
            </a:r>
          </a:p>
          <a:p>
            <a:pPr lvl="1"/>
            <a:r>
              <a:rPr lang="en-US" dirty="0"/>
              <a:t>Both personal and professional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you are introverted?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of us are in fact very or at least some-what introverted</a:t>
            </a:r>
          </a:p>
          <a:p>
            <a:r>
              <a:rPr lang="en-US" dirty="0" smtClean="0"/>
              <a:t>Force yourself to do some networking in person anyway</a:t>
            </a:r>
          </a:p>
          <a:p>
            <a:r>
              <a:rPr lang="en-US" dirty="0" smtClean="0"/>
              <a:t>Exploit online networking via email and the Web if that’s easier</a:t>
            </a:r>
          </a:p>
          <a:p>
            <a:r>
              <a:rPr lang="en-US" dirty="0" smtClean="0"/>
              <a:t>You can contribute to professional activities in significant ways even if you are quiet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327" y="2800350"/>
            <a:ext cx="7129462" cy="1143000"/>
          </a:xfrm>
        </p:spPr>
        <p:txBody>
          <a:bodyPr/>
          <a:lstStyle/>
          <a:p>
            <a:r>
              <a:rPr lang="en-US" sz="19900"/>
              <a:t>CVs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CVs and Resumes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CV</a:t>
            </a:r>
            <a:r>
              <a:rPr lang="en-US" dirty="0" smtClean="0"/>
              <a:t> = Curriculum Vitae = </a:t>
            </a:r>
            <a:r>
              <a:rPr lang="en-US" i="1" dirty="0" smtClean="0"/>
              <a:t>courses of </a:t>
            </a:r>
            <a:r>
              <a:rPr lang="en-US" i="1" dirty="0" smtClean="0"/>
              <a:t>life</a:t>
            </a:r>
          </a:p>
          <a:p>
            <a:pPr lvl="1"/>
            <a:r>
              <a:rPr lang="en-US" dirty="0" smtClean="0"/>
              <a:t>In US academic circles this is a complete history of your education and professional life</a:t>
            </a:r>
          </a:p>
          <a:p>
            <a:pPr lvl="1"/>
            <a:r>
              <a:rPr lang="en-US" dirty="0" smtClean="0"/>
              <a:t>In the UK is is often a short history of your </a:t>
            </a:r>
            <a:r>
              <a:rPr lang="en-US" dirty="0" smtClean="0"/>
              <a:t>education and professional </a:t>
            </a:r>
            <a:r>
              <a:rPr lang="en-US" dirty="0" smtClean="0"/>
              <a:t>life</a:t>
            </a:r>
          </a:p>
          <a:p>
            <a:r>
              <a:rPr lang="en-US" dirty="0" smtClean="0">
                <a:hlinkClick r:id="rId3"/>
              </a:rPr>
              <a:t>Resume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summary of academic and work history </a:t>
            </a:r>
            <a:r>
              <a:rPr lang="en-US" dirty="0" smtClean="0"/>
              <a:t>and </a:t>
            </a:r>
            <a:r>
              <a:rPr lang="en-US" dirty="0" smtClean="0"/>
              <a:t>skills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</a:t>
            </a:r>
            <a:r>
              <a:rPr lang="en-US" dirty="0" smtClean="0"/>
              <a:t> vs. Resume</a:t>
            </a:r>
            <a:endParaRPr lang="en-US" dirty="0"/>
          </a:p>
        </p:txBody>
      </p:sp>
      <p:sp>
        <p:nvSpPr>
          <p:cNvPr id="1148932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/>
              <a:t>Academic focus</a:t>
            </a:r>
          </a:p>
          <a:p>
            <a:r>
              <a:rPr lang="en-US" dirty="0"/>
              <a:t>Long and very detailed</a:t>
            </a:r>
          </a:p>
          <a:p>
            <a:r>
              <a:rPr lang="en-US" dirty="0"/>
              <a:t>Highlights teaching and research experience</a:t>
            </a:r>
          </a:p>
          <a:p>
            <a:r>
              <a:rPr lang="en-US" dirty="0"/>
              <a:t>Publications are very important</a:t>
            </a:r>
          </a:p>
          <a:p>
            <a:r>
              <a:rPr lang="en-US" dirty="0"/>
              <a:t>Honors and awards, professional service, and professional affiliations are key</a:t>
            </a:r>
          </a:p>
        </p:txBody>
      </p:sp>
      <p:sp>
        <p:nvSpPr>
          <p:cNvPr id="1148933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Professional focus</a:t>
            </a:r>
          </a:p>
          <a:p>
            <a:r>
              <a:rPr lang="en-US" dirty="0"/>
              <a:t>Short and concise</a:t>
            </a:r>
          </a:p>
          <a:p>
            <a:r>
              <a:rPr lang="en-US" dirty="0"/>
              <a:t>Highlights work </a:t>
            </a:r>
            <a:r>
              <a:rPr lang="en-US" dirty="0" err="1" smtClean="0"/>
              <a:t>exper-ience</a:t>
            </a:r>
            <a:r>
              <a:rPr lang="en-US" dirty="0" smtClean="0"/>
              <a:t> </a:t>
            </a:r>
            <a:r>
              <a:rPr lang="en-US" dirty="0"/>
              <a:t>and technical skills</a:t>
            </a:r>
          </a:p>
          <a:p>
            <a:r>
              <a:rPr lang="en-US" dirty="0"/>
              <a:t>Publications often aren’t mentioned</a:t>
            </a:r>
          </a:p>
          <a:p>
            <a:r>
              <a:rPr lang="en-US" dirty="0"/>
              <a:t>Work experience and responsibilities are more important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CV Contents</a:t>
            </a:r>
          </a:p>
        </p:txBody>
      </p:sp>
      <p:sp>
        <p:nvSpPr>
          <p:cNvPr id="1149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17600"/>
            <a:ext cx="8229600" cy="5359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Full contact information, including </a:t>
            </a:r>
            <a:r>
              <a:rPr lang="en-US" sz="2400" dirty="0" smtClean="0"/>
              <a:t>phone, </a:t>
            </a:r>
            <a:r>
              <a:rPr lang="en-US" sz="2400" dirty="0"/>
              <a:t>e-mail, and </a:t>
            </a:r>
            <a:r>
              <a:rPr lang="en-US" sz="2400" dirty="0" smtClean="0"/>
              <a:t>URLs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Educational history (explain any gaps!)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Title of dissertation, often with a brief description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Thesis advisor and committee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Teaching experience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Other work experience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Professional memberships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Honors and awards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List of publications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Reverse chronological order (most recent first)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Full bibliographic citations, including all authors in order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Often grouped by type (journal, conference, workshop,</a:t>
            </a:r>
            <a:r>
              <a:rPr lang="en-US" sz="2000" dirty="0" smtClean="0"/>
              <a:t> etc.)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Other presentations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Professional service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...to the department, university, and community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Sources</a:t>
            </a:r>
          </a:p>
        </p:txBody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Robert L. Peters, </a:t>
            </a:r>
            <a:r>
              <a:rPr lang="en-US" i="1"/>
              <a:t>Getting What You Came For: The Smart Student’s Guide to Earning a Master’s or Ph.D. (Revised Edition)</a:t>
            </a:r>
            <a:r>
              <a:rPr lang="en-US"/>
              <a:t>. NY: Farrar, Straus, and Giroux, 1997.</a:t>
            </a:r>
          </a:p>
          <a:p>
            <a:r>
              <a:rPr lang="en-US"/>
              <a:t>Francine Berman, “Building a research career.” </a:t>
            </a:r>
            <a:br>
              <a:rPr lang="en-US"/>
            </a:br>
            <a:r>
              <a:rPr lang="en-US"/>
              <a:t>CRA-W Career Mentoring Workshops.</a:t>
            </a:r>
          </a:p>
          <a:p>
            <a:r>
              <a:rPr lang="en-US"/>
              <a:t>Susan Eggers, “Networking &amp; Professional Social Interaction,” CRA-W Career Mentoring Workshop slides.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Usually </a:t>
            </a:r>
            <a:r>
              <a:rPr lang="en-US" dirty="0" smtClean="0"/>
              <a:t>Included on a CV</a:t>
            </a:r>
            <a:endParaRPr lang="en-US" dirty="0"/>
          </a:p>
        </p:txBody>
      </p:sp>
      <p:sp>
        <p:nvSpPr>
          <p:cNvPr id="1152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Personal data (marital status, birthdate, ...)</a:t>
            </a:r>
          </a:p>
          <a:p>
            <a:r>
              <a:rPr lang="en-US"/>
              <a:t>Hobbies</a:t>
            </a:r>
          </a:p>
          <a:p>
            <a:r>
              <a:rPr lang="en-US"/>
              <a:t>Outside activities</a:t>
            </a:r>
          </a:p>
          <a:p>
            <a:r>
              <a:rPr lang="en-US"/>
              <a:t>Lots of details on job responsibilities</a:t>
            </a:r>
          </a:p>
          <a:p>
            <a:r>
              <a:rPr lang="en-US"/>
              <a:t>Technical skills (long listings of programming languages etc.)</a:t>
            </a:r>
          </a:p>
          <a:p>
            <a:r>
              <a:rPr lang="en-US"/>
              <a:t>Professional objective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may need several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comprehensive CV</a:t>
            </a:r>
          </a:p>
          <a:p>
            <a:r>
              <a:rPr lang="en-US" dirty="0" smtClean="0"/>
              <a:t>A short CV with just the highlights</a:t>
            </a:r>
          </a:p>
          <a:p>
            <a:r>
              <a:rPr lang="en-US" dirty="0" smtClean="0"/>
              <a:t>An NSF CV</a:t>
            </a:r>
          </a:p>
          <a:p>
            <a:pPr lvl="1"/>
            <a:r>
              <a:rPr lang="en-US" dirty="0" smtClean="0"/>
              <a:t>Two pages, at most 10 publications, etc.</a:t>
            </a:r>
          </a:p>
          <a:p>
            <a:r>
              <a:rPr lang="en-US" dirty="0" smtClean="0"/>
              <a:t>Many short resume’s created for particular reasons (e.g., seeking a development job, work in a startup, part-time teaching job, etc.)</a:t>
            </a:r>
          </a:p>
          <a:p>
            <a:r>
              <a:rPr lang="en-US" dirty="0" smtClean="0"/>
              <a:t>One paragraph </a:t>
            </a:r>
            <a:r>
              <a:rPr lang="en-US" dirty="0" err="1" smtClean="0"/>
              <a:t>biosketch</a:t>
            </a:r>
            <a:endParaRPr lang="en-US" dirty="0" smtClean="0"/>
          </a:p>
          <a:p>
            <a:r>
              <a:rPr lang="en-US" dirty="0" smtClean="0"/>
              <a:t>My advice: maintain a comprehensive CV, update it often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Websites: Key </a:t>
            </a:r>
            <a:r>
              <a:rPr lang="en-US" dirty="0"/>
              <a:t>Elements</a:t>
            </a:r>
          </a:p>
        </p:txBody>
      </p:sp>
      <p:sp>
        <p:nvSpPr>
          <p:cNvPr id="1165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Your name and full contact information</a:t>
            </a:r>
          </a:p>
          <a:p>
            <a:r>
              <a:rPr lang="en-US" dirty="0"/>
              <a:t>Research interests</a:t>
            </a:r>
          </a:p>
          <a:p>
            <a:r>
              <a:rPr lang="en-US" dirty="0"/>
              <a:t>Publications (full bibliographic citations </a:t>
            </a:r>
            <a:r>
              <a:rPr lang="en-US" i="1" dirty="0"/>
              <a:t>and</a:t>
            </a:r>
            <a:r>
              <a:rPr lang="en-US" dirty="0"/>
              <a:t> online versions of the actual papers)</a:t>
            </a:r>
          </a:p>
          <a:p>
            <a:r>
              <a:rPr lang="en-US" dirty="0"/>
              <a:t>Links to relevant websites (your lab, your department, collaborators)</a:t>
            </a:r>
          </a:p>
          <a:p>
            <a:r>
              <a:rPr lang="en-US" dirty="0"/>
              <a:t>Your </a:t>
            </a:r>
            <a:r>
              <a:rPr lang="en-US" dirty="0" smtClean="0"/>
              <a:t>CV</a:t>
            </a:r>
          </a:p>
          <a:p>
            <a:r>
              <a:rPr lang="en-US" dirty="0"/>
              <a:t>Try to keep the personal stuff separable from the professional stuff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moving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6786"/>
            <a:ext cx="8229600" cy="4835751"/>
          </a:xfrm>
        </p:spPr>
        <p:txBody>
          <a:bodyPr/>
          <a:lstStyle/>
          <a:p>
            <a:r>
              <a:rPr lang="en-US" dirty="0" smtClean="0"/>
              <a:t>Keep your web sites relatively current </a:t>
            </a:r>
            <a:r>
              <a:rPr lang="en-US" dirty="0" err="1" smtClean="0"/>
              <a:t>w.r.t</a:t>
            </a:r>
            <a:r>
              <a:rPr lang="en-US" dirty="0" smtClean="0"/>
              <a:t>. style and technology</a:t>
            </a:r>
          </a:p>
          <a:p>
            <a:pPr lvl="1"/>
            <a:r>
              <a:rPr lang="en-US" dirty="0" smtClean="0"/>
              <a:t>These have a half-live of three to five years</a:t>
            </a:r>
          </a:p>
          <a:p>
            <a:r>
              <a:rPr lang="en-US" dirty="0" smtClean="0"/>
              <a:t>Update old pages you left behind or delete them if no longer relevant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eave forwarding pointers or metadata redirects if appropriate.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2642" y="134938"/>
            <a:ext cx="2113643" cy="158523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 Exercise for the Reader</a:t>
            </a:r>
          </a:p>
        </p:txBody>
      </p:sp>
      <p:sp>
        <p:nvSpPr>
          <p:cNvPr id="116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Find three grad student websites you </a:t>
            </a:r>
            <a:r>
              <a:rPr lang="en-US" dirty="0" smtClean="0"/>
              <a:t>like</a:t>
            </a:r>
          </a:p>
          <a:p>
            <a:pPr lvl="1"/>
            <a:r>
              <a:rPr lang="en-US" dirty="0" smtClean="0"/>
              <a:t>What makes them effective?</a:t>
            </a:r>
          </a:p>
          <a:p>
            <a:pPr lvl="1"/>
            <a:r>
              <a:rPr lang="en-US" dirty="0" smtClean="0"/>
              <a:t>How could they be better?</a:t>
            </a:r>
          </a:p>
          <a:p>
            <a:r>
              <a:rPr lang="en-US" dirty="0" smtClean="0"/>
              <a:t>Find three faculty websites you like</a:t>
            </a:r>
          </a:p>
          <a:p>
            <a:pPr lvl="1"/>
            <a:r>
              <a:rPr lang="en-US" dirty="0" smtClean="0"/>
              <a:t>What makes them effective?</a:t>
            </a:r>
          </a:p>
          <a:p>
            <a:pPr lvl="1"/>
            <a:r>
              <a:rPr lang="en-US" dirty="0" smtClean="0"/>
              <a:t>How could they be better</a:t>
            </a:r>
            <a:r>
              <a:rPr lang="en-US" dirty="0" smtClean="0"/>
              <a:t>?</a:t>
            </a:r>
          </a:p>
          <a:p>
            <a:r>
              <a:rPr lang="en-US" dirty="0" smtClean="0"/>
              <a:t>Find three</a:t>
            </a:r>
            <a:r>
              <a:rPr lang="en-US" dirty="0" smtClean="0"/>
              <a:t> (non-academic) professional websites you like</a:t>
            </a:r>
          </a:p>
          <a:p>
            <a:pPr lvl="1"/>
            <a:r>
              <a:rPr lang="en-US" dirty="0" smtClean="0"/>
              <a:t>What makes them effective?</a:t>
            </a:r>
          </a:p>
          <a:p>
            <a:pPr lvl="1"/>
            <a:r>
              <a:rPr lang="en-US" dirty="0" smtClean="0"/>
              <a:t>How could they be better?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Humans are social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1117599"/>
            <a:ext cx="8314681" cy="552926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0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07269" y="2800350"/>
            <a:ext cx="7129462" cy="1143000"/>
          </a:xfrm>
        </p:spPr>
        <p:txBody>
          <a:bodyPr/>
          <a:lstStyle/>
          <a:p>
            <a:r>
              <a:rPr lang="en-US" sz="8000" dirty="0"/>
              <a:t>Networking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you knew two people...</a:t>
            </a:r>
          </a:p>
        </p:txBody>
      </p:sp>
      <p:pic>
        <p:nvPicPr>
          <p:cNvPr id="1157126" name="Picture 6" descr="desjardi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8563" y="2660650"/>
            <a:ext cx="1028700" cy="1238250"/>
          </a:xfrm>
          <a:prstGeom prst="rect">
            <a:avLst/>
          </a:prstGeom>
          <a:noFill/>
        </p:spPr>
      </p:pic>
      <p:pic>
        <p:nvPicPr>
          <p:cNvPr id="1157130" name="Picture 10" descr="oa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9350" y="2770188"/>
            <a:ext cx="1028700" cy="107632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...and they knew two people....</a:t>
            </a:r>
          </a:p>
        </p:txBody>
      </p:sp>
      <p:pic>
        <p:nvPicPr>
          <p:cNvPr id="1159171" name="Picture 3" descr="desjardi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7300" y="1984375"/>
            <a:ext cx="1028700" cy="1238250"/>
          </a:xfrm>
          <a:prstGeom prst="rect">
            <a:avLst/>
          </a:prstGeom>
          <a:noFill/>
        </p:spPr>
      </p:pic>
      <p:pic>
        <p:nvPicPr>
          <p:cNvPr id="1159172" name="Picture 4" descr="oa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7775" y="2093913"/>
            <a:ext cx="1028700" cy="1076325"/>
          </a:xfrm>
          <a:prstGeom prst="rect">
            <a:avLst/>
          </a:prstGeom>
          <a:noFill/>
        </p:spPr>
      </p:pic>
      <p:pic>
        <p:nvPicPr>
          <p:cNvPr id="1159174" name="Picture 6" descr="russell4-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3175" y="3425825"/>
            <a:ext cx="1009650" cy="1336675"/>
          </a:xfrm>
          <a:prstGeom prst="rect">
            <a:avLst/>
          </a:prstGeom>
          <a:noFill/>
        </p:spPr>
      </p:pic>
      <p:pic>
        <p:nvPicPr>
          <p:cNvPr id="1159176" name="Picture 8" descr="coh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67300" y="3419475"/>
            <a:ext cx="1036638" cy="13827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...and so on...</a:t>
            </a:r>
          </a:p>
        </p:txBody>
      </p:sp>
      <p:pic>
        <p:nvPicPr>
          <p:cNvPr id="1161219" name="Picture 3" descr="desjardi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0175" y="1984375"/>
            <a:ext cx="1028700" cy="1238250"/>
          </a:xfrm>
          <a:prstGeom prst="rect">
            <a:avLst/>
          </a:prstGeom>
          <a:noFill/>
        </p:spPr>
      </p:pic>
      <p:pic>
        <p:nvPicPr>
          <p:cNvPr id="1161220" name="Picture 4" descr="oa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00650" y="2093913"/>
            <a:ext cx="1028700" cy="1076325"/>
          </a:xfrm>
          <a:prstGeom prst="rect">
            <a:avLst/>
          </a:prstGeom>
          <a:noFill/>
        </p:spPr>
      </p:pic>
      <p:pic>
        <p:nvPicPr>
          <p:cNvPr id="1161221" name="Picture 5" descr="russell4-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6050" y="3425825"/>
            <a:ext cx="1009650" cy="1336675"/>
          </a:xfrm>
          <a:prstGeom prst="rect">
            <a:avLst/>
          </a:prstGeom>
          <a:noFill/>
        </p:spPr>
      </p:pic>
      <p:pic>
        <p:nvPicPr>
          <p:cNvPr id="1161222" name="Picture 6" descr="coh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0175" y="3419475"/>
            <a:ext cx="1036638" cy="1382713"/>
          </a:xfrm>
          <a:prstGeom prst="rect">
            <a:avLst/>
          </a:prstGeom>
          <a:noFill/>
        </p:spPr>
      </p:pic>
      <p:pic>
        <p:nvPicPr>
          <p:cNvPr id="1161224" name="Picture 8" descr="Oil painti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81750" y="2016125"/>
            <a:ext cx="1003300" cy="1292225"/>
          </a:xfrm>
          <a:prstGeom prst="rect">
            <a:avLst/>
          </a:prstGeom>
          <a:noFill/>
        </p:spPr>
      </p:pic>
      <p:pic>
        <p:nvPicPr>
          <p:cNvPr id="1161226" name="Picture 10" descr="Pictur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78575" y="3471863"/>
            <a:ext cx="1057275" cy="1333500"/>
          </a:xfrm>
          <a:prstGeom prst="rect">
            <a:avLst/>
          </a:prstGeom>
          <a:noFill/>
        </p:spPr>
      </p:pic>
      <p:pic>
        <p:nvPicPr>
          <p:cNvPr id="1161228" name="Picture 12" descr="lc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647950" y="1984375"/>
            <a:ext cx="1155700" cy="1271588"/>
          </a:xfrm>
          <a:prstGeom prst="rect">
            <a:avLst/>
          </a:prstGeom>
          <a:noFill/>
        </p:spPr>
      </p:pic>
      <p:pic>
        <p:nvPicPr>
          <p:cNvPr id="1161230" name="Picture 14" descr="sve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52725" y="3419475"/>
            <a:ext cx="1038225" cy="13906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...and so on...</a:t>
            </a:r>
          </a:p>
        </p:txBody>
      </p:sp>
      <p:pic>
        <p:nvPicPr>
          <p:cNvPr id="1162243" name="Picture 3" descr="desjardi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60863" y="1824038"/>
            <a:ext cx="676275" cy="814387"/>
          </a:xfrm>
          <a:prstGeom prst="rect">
            <a:avLst/>
          </a:prstGeom>
          <a:noFill/>
        </p:spPr>
      </p:pic>
      <p:pic>
        <p:nvPicPr>
          <p:cNvPr id="1162244" name="Picture 4" descr="oa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92713" y="1954213"/>
            <a:ext cx="676275" cy="708025"/>
          </a:xfrm>
          <a:prstGeom prst="rect">
            <a:avLst/>
          </a:prstGeom>
          <a:noFill/>
        </p:spPr>
      </p:pic>
      <p:pic>
        <p:nvPicPr>
          <p:cNvPr id="1162245" name="Picture 5" descr="russell4-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2749550"/>
            <a:ext cx="663575" cy="877888"/>
          </a:xfrm>
          <a:prstGeom prst="rect">
            <a:avLst/>
          </a:prstGeom>
          <a:noFill/>
        </p:spPr>
      </p:pic>
      <p:pic>
        <p:nvPicPr>
          <p:cNvPr id="1162246" name="Picture 6" descr="coh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02238" y="2733675"/>
            <a:ext cx="681037" cy="908050"/>
          </a:xfrm>
          <a:prstGeom prst="rect">
            <a:avLst/>
          </a:prstGeom>
          <a:noFill/>
        </p:spPr>
      </p:pic>
      <p:pic>
        <p:nvPicPr>
          <p:cNvPr id="1162247" name="Picture 7" descr="Oil painti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56313" y="1806575"/>
            <a:ext cx="658812" cy="849313"/>
          </a:xfrm>
          <a:prstGeom prst="rect">
            <a:avLst/>
          </a:prstGeom>
          <a:noFill/>
        </p:spPr>
      </p:pic>
      <p:pic>
        <p:nvPicPr>
          <p:cNvPr id="1162248" name="Picture 8" descr="Pictur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53138" y="2746375"/>
            <a:ext cx="695325" cy="876300"/>
          </a:xfrm>
          <a:prstGeom prst="rect">
            <a:avLst/>
          </a:prstGeom>
          <a:noFill/>
        </p:spPr>
      </p:pic>
      <p:pic>
        <p:nvPicPr>
          <p:cNvPr id="1162249" name="Picture 9" descr="lc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95675" y="1835150"/>
            <a:ext cx="758825" cy="835025"/>
          </a:xfrm>
          <a:prstGeom prst="rect">
            <a:avLst/>
          </a:prstGeom>
          <a:noFill/>
        </p:spPr>
      </p:pic>
      <p:pic>
        <p:nvPicPr>
          <p:cNvPr id="1162250" name="Picture 10" descr="sve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29013" y="2743200"/>
            <a:ext cx="682625" cy="914400"/>
          </a:xfrm>
          <a:prstGeom prst="rect">
            <a:avLst/>
          </a:prstGeom>
          <a:noFill/>
        </p:spPr>
      </p:pic>
      <p:pic>
        <p:nvPicPr>
          <p:cNvPr id="1162252" name="Picture 12" descr="bacon1-t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313238" y="3806825"/>
            <a:ext cx="855662" cy="704850"/>
          </a:xfrm>
          <a:prstGeom prst="rect">
            <a:avLst/>
          </a:prstGeom>
          <a:noFill/>
        </p:spPr>
      </p:pic>
      <p:pic>
        <p:nvPicPr>
          <p:cNvPr id="1162254" name="Picture 14" descr="de_peiresc-t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305425" y="4813300"/>
            <a:ext cx="627063" cy="950913"/>
          </a:xfrm>
          <a:prstGeom prst="rect">
            <a:avLst/>
          </a:prstGeom>
          <a:noFill/>
        </p:spPr>
      </p:pic>
      <p:pic>
        <p:nvPicPr>
          <p:cNvPr id="1162256" name="Picture 16" descr="huygens-t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5335588" y="3767138"/>
            <a:ext cx="601662" cy="950912"/>
          </a:xfrm>
          <a:prstGeom prst="rect">
            <a:avLst/>
          </a:prstGeom>
          <a:noFill/>
        </p:spPr>
      </p:pic>
      <p:pic>
        <p:nvPicPr>
          <p:cNvPr id="1162258" name="Picture 18" descr="marius-t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6029325" y="4830763"/>
            <a:ext cx="806450" cy="882650"/>
          </a:xfrm>
          <a:prstGeom prst="rect">
            <a:avLst/>
          </a:prstGeom>
          <a:noFill/>
        </p:spPr>
      </p:pic>
      <p:pic>
        <p:nvPicPr>
          <p:cNvPr id="1162260" name="Picture 20" descr="Lovelace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015038" y="3773488"/>
            <a:ext cx="749300" cy="908050"/>
          </a:xfrm>
          <a:prstGeom prst="rect">
            <a:avLst/>
          </a:prstGeom>
          <a:noFill/>
        </p:spPr>
      </p:pic>
      <p:pic>
        <p:nvPicPr>
          <p:cNvPr id="1162262" name="Picture 22" descr="index2_19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3541713" y="4740275"/>
            <a:ext cx="749300" cy="931863"/>
          </a:xfrm>
          <a:prstGeom prst="rect">
            <a:avLst/>
          </a:prstGeom>
          <a:noFill/>
        </p:spPr>
      </p:pic>
      <p:pic>
        <p:nvPicPr>
          <p:cNvPr id="1162264" name="Picture 24" descr="mcclintock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3298825" y="3744913"/>
            <a:ext cx="981075" cy="874712"/>
          </a:xfrm>
          <a:prstGeom prst="rect">
            <a:avLst/>
          </a:prstGeom>
          <a:noFill/>
        </p:spPr>
      </p:pic>
      <p:pic>
        <p:nvPicPr>
          <p:cNvPr id="1162266" name="Picture 26" descr="einstein-s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4384675" y="4781550"/>
            <a:ext cx="803275" cy="8032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...and so on!</a:t>
            </a:r>
          </a:p>
        </p:txBody>
      </p:sp>
      <p:pic>
        <p:nvPicPr>
          <p:cNvPr id="1163267" name="Picture 3" descr="desjardi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4113" y="1844675"/>
            <a:ext cx="676275" cy="814388"/>
          </a:xfrm>
          <a:prstGeom prst="rect">
            <a:avLst/>
          </a:prstGeom>
          <a:noFill/>
        </p:spPr>
      </p:pic>
      <p:pic>
        <p:nvPicPr>
          <p:cNvPr id="1163268" name="Picture 4" descr="oa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5963" y="1974850"/>
            <a:ext cx="676275" cy="708025"/>
          </a:xfrm>
          <a:prstGeom prst="rect">
            <a:avLst/>
          </a:prstGeom>
          <a:noFill/>
        </p:spPr>
      </p:pic>
      <p:pic>
        <p:nvPicPr>
          <p:cNvPr id="1163269" name="Picture 5" descr="russell4-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19350" y="2770188"/>
            <a:ext cx="663575" cy="877887"/>
          </a:xfrm>
          <a:prstGeom prst="rect">
            <a:avLst/>
          </a:prstGeom>
          <a:noFill/>
        </p:spPr>
      </p:pic>
      <p:pic>
        <p:nvPicPr>
          <p:cNvPr id="1163270" name="Picture 6" descr="coh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65488" y="2754313"/>
            <a:ext cx="681037" cy="908050"/>
          </a:xfrm>
          <a:prstGeom prst="rect">
            <a:avLst/>
          </a:prstGeom>
          <a:noFill/>
        </p:spPr>
      </p:pic>
      <p:pic>
        <p:nvPicPr>
          <p:cNvPr id="1163271" name="Picture 7" descr="Oil painti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9563" y="1827213"/>
            <a:ext cx="658812" cy="849312"/>
          </a:xfrm>
          <a:prstGeom prst="rect">
            <a:avLst/>
          </a:prstGeom>
          <a:noFill/>
        </p:spPr>
      </p:pic>
      <p:pic>
        <p:nvPicPr>
          <p:cNvPr id="1163272" name="Picture 8" descr="Pictur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16388" y="2767013"/>
            <a:ext cx="695325" cy="876300"/>
          </a:xfrm>
          <a:prstGeom prst="rect">
            <a:avLst/>
          </a:prstGeom>
          <a:noFill/>
        </p:spPr>
      </p:pic>
      <p:pic>
        <p:nvPicPr>
          <p:cNvPr id="1163273" name="Picture 9" descr="lc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58925" y="1855788"/>
            <a:ext cx="758825" cy="835025"/>
          </a:xfrm>
          <a:prstGeom prst="rect">
            <a:avLst/>
          </a:prstGeom>
          <a:noFill/>
        </p:spPr>
      </p:pic>
      <p:pic>
        <p:nvPicPr>
          <p:cNvPr id="1163274" name="Picture 10" descr="sve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592263" y="2763838"/>
            <a:ext cx="682625" cy="914400"/>
          </a:xfrm>
          <a:prstGeom prst="rect">
            <a:avLst/>
          </a:prstGeom>
          <a:noFill/>
        </p:spPr>
      </p:pic>
      <p:pic>
        <p:nvPicPr>
          <p:cNvPr id="1163275" name="Picture 11" descr="bacon1-t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376488" y="3827463"/>
            <a:ext cx="855662" cy="704850"/>
          </a:xfrm>
          <a:prstGeom prst="rect">
            <a:avLst/>
          </a:prstGeom>
          <a:noFill/>
        </p:spPr>
      </p:pic>
      <p:pic>
        <p:nvPicPr>
          <p:cNvPr id="1163276" name="Picture 12" descr="de_peiresc-t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368675" y="4833938"/>
            <a:ext cx="627063" cy="950912"/>
          </a:xfrm>
          <a:prstGeom prst="rect">
            <a:avLst/>
          </a:prstGeom>
          <a:noFill/>
        </p:spPr>
      </p:pic>
      <p:pic>
        <p:nvPicPr>
          <p:cNvPr id="1163277" name="Picture 13" descr="huygens-t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398838" y="3787775"/>
            <a:ext cx="601662" cy="950913"/>
          </a:xfrm>
          <a:prstGeom prst="rect">
            <a:avLst/>
          </a:prstGeom>
          <a:noFill/>
        </p:spPr>
      </p:pic>
      <p:pic>
        <p:nvPicPr>
          <p:cNvPr id="1163278" name="Picture 14" descr="marius-t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4092575" y="4851400"/>
            <a:ext cx="806450" cy="882650"/>
          </a:xfrm>
          <a:prstGeom prst="rect">
            <a:avLst/>
          </a:prstGeom>
          <a:noFill/>
        </p:spPr>
      </p:pic>
      <p:pic>
        <p:nvPicPr>
          <p:cNvPr id="1163279" name="Picture 15" descr="Lovelace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4078288" y="3794125"/>
            <a:ext cx="749300" cy="908050"/>
          </a:xfrm>
          <a:prstGeom prst="rect">
            <a:avLst/>
          </a:prstGeom>
          <a:noFill/>
        </p:spPr>
      </p:pic>
      <p:pic>
        <p:nvPicPr>
          <p:cNvPr id="1163280" name="Picture 16" descr="index2_19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1604963" y="4760913"/>
            <a:ext cx="749300" cy="931862"/>
          </a:xfrm>
          <a:prstGeom prst="rect">
            <a:avLst/>
          </a:prstGeom>
          <a:noFill/>
        </p:spPr>
      </p:pic>
      <p:pic>
        <p:nvPicPr>
          <p:cNvPr id="1163281" name="Picture 17" descr="mcclintock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1362075" y="3765550"/>
            <a:ext cx="981075" cy="874713"/>
          </a:xfrm>
          <a:prstGeom prst="rect">
            <a:avLst/>
          </a:prstGeom>
          <a:noFill/>
        </p:spPr>
      </p:pic>
      <p:pic>
        <p:nvPicPr>
          <p:cNvPr id="1163282" name="Picture 18" descr="einstein-s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2447925" y="4802188"/>
            <a:ext cx="803275" cy="803275"/>
          </a:xfrm>
          <a:prstGeom prst="rect">
            <a:avLst/>
          </a:prstGeom>
          <a:noFill/>
        </p:spPr>
      </p:pic>
      <p:pic>
        <p:nvPicPr>
          <p:cNvPr id="1163283" name="Picture 19" descr="desjardin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94388" y="1857375"/>
            <a:ext cx="676275" cy="814388"/>
          </a:xfrm>
          <a:prstGeom prst="rect">
            <a:avLst/>
          </a:prstGeom>
          <a:noFill/>
        </p:spPr>
      </p:pic>
      <p:pic>
        <p:nvPicPr>
          <p:cNvPr id="1163284" name="Picture 20" descr="oat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26238" y="1987550"/>
            <a:ext cx="676275" cy="708025"/>
          </a:xfrm>
          <a:prstGeom prst="rect">
            <a:avLst/>
          </a:prstGeom>
          <a:noFill/>
        </p:spPr>
      </p:pic>
      <p:pic>
        <p:nvPicPr>
          <p:cNvPr id="1163285" name="Picture 21" descr="russell4-small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89625" y="2782888"/>
            <a:ext cx="663575" cy="877887"/>
          </a:xfrm>
          <a:prstGeom prst="rect">
            <a:avLst/>
          </a:prstGeom>
          <a:noFill/>
        </p:spPr>
      </p:pic>
      <p:pic>
        <p:nvPicPr>
          <p:cNvPr id="1163286" name="Picture 22" descr="cohe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35763" y="2767013"/>
            <a:ext cx="681037" cy="908050"/>
          </a:xfrm>
          <a:prstGeom prst="rect">
            <a:avLst/>
          </a:prstGeom>
          <a:noFill/>
        </p:spPr>
      </p:pic>
      <p:pic>
        <p:nvPicPr>
          <p:cNvPr id="1163287" name="Picture 23" descr="Oil painti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589838" y="1839913"/>
            <a:ext cx="658812" cy="849312"/>
          </a:xfrm>
          <a:prstGeom prst="rect">
            <a:avLst/>
          </a:prstGeom>
          <a:noFill/>
        </p:spPr>
      </p:pic>
      <p:pic>
        <p:nvPicPr>
          <p:cNvPr id="1163288" name="Picture 24" descr="Picture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86663" y="2779713"/>
            <a:ext cx="695325" cy="876300"/>
          </a:xfrm>
          <a:prstGeom prst="rect">
            <a:avLst/>
          </a:prstGeom>
          <a:noFill/>
        </p:spPr>
      </p:pic>
      <p:pic>
        <p:nvPicPr>
          <p:cNvPr id="1163289" name="Picture 25" descr="lc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29200" y="1868488"/>
            <a:ext cx="758825" cy="835025"/>
          </a:xfrm>
          <a:prstGeom prst="rect">
            <a:avLst/>
          </a:prstGeom>
          <a:noFill/>
        </p:spPr>
      </p:pic>
      <p:pic>
        <p:nvPicPr>
          <p:cNvPr id="1163290" name="Picture 26" descr="sve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62538" y="2776538"/>
            <a:ext cx="682625" cy="914400"/>
          </a:xfrm>
          <a:prstGeom prst="rect">
            <a:avLst/>
          </a:prstGeom>
          <a:noFill/>
        </p:spPr>
      </p:pic>
      <p:pic>
        <p:nvPicPr>
          <p:cNvPr id="1163291" name="Picture 27" descr="bacon1-t">
            <a:hlinkClick r:id="rId10"/>
          </p:cNvPr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5846763" y="3840163"/>
            <a:ext cx="855662" cy="704850"/>
          </a:xfrm>
          <a:prstGeom prst="rect">
            <a:avLst/>
          </a:prstGeom>
          <a:noFill/>
        </p:spPr>
      </p:pic>
      <p:pic>
        <p:nvPicPr>
          <p:cNvPr id="1163292" name="Picture 28" descr="de_peiresc-t">
            <a:hlinkClick r:id="rId12"/>
          </p:cNvPr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838950" y="4846638"/>
            <a:ext cx="627063" cy="950912"/>
          </a:xfrm>
          <a:prstGeom prst="rect">
            <a:avLst/>
          </a:prstGeom>
          <a:noFill/>
        </p:spPr>
      </p:pic>
      <p:pic>
        <p:nvPicPr>
          <p:cNvPr id="1163293" name="Picture 29" descr="huygens-t">
            <a:hlinkClick r:id="rId14"/>
          </p:cNvPr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6869113" y="3800475"/>
            <a:ext cx="601662" cy="950913"/>
          </a:xfrm>
          <a:prstGeom prst="rect">
            <a:avLst/>
          </a:prstGeom>
          <a:noFill/>
        </p:spPr>
      </p:pic>
      <p:pic>
        <p:nvPicPr>
          <p:cNvPr id="1163294" name="Picture 30" descr="marius-t">
            <a:hlinkClick r:id="rId16"/>
          </p:cNvPr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7562850" y="4864100"/>
            <a:ext cx="806450" cy="882650"/>
          </a:xfrm>
          <a:prstGeom prst="rect">
            <a:avLst/>
          </a:prstGeom>
          <a:noFill/>
        </p:spPr>
      </p:pic>
      <p:pic>
        <p:nvPicPr>
          <p:cNvPr id="1163295" name="Picture 31" descr="Lovelace">
            <a:hlinkClick r:id="rId18"/>
          </p:cNvPr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7548563" y="3806825"/>
            <a:ext cx="749300" cy="908050"/>
          </a:xfrm>
          <a:prstGeom prst="rect">
            <a:avLst/>
          </a:prstGeom>
          <a:noFill/>
        </p:spPr>
      </p:pic>
      <p:pic>
        <p:nvPicPr>
          <p:cNvPr id="1163296" name="Picture 32" descr="index2_19"/>
          <p:cNvPicPr>
            <a:picLocks noChangeAspect="1" noChangeArrowheads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5075238" y="4773613"/>
            <a:ext cx="749300" cy="931862"/>
          </a:xfrm>
          <a:prstGeom prst="rect">
            <a:avLst/>
          </a:prstGeom>
          <a:noFill/>
        </p:spPr>
      </p:pic>
      <p:pic>
        <p:nvPicPr>
          <p:cNvPr id="1163297" name="Picture 33" descr="mcclintock"/>
          <p:cNvPicPr>
            <a:picLocks noChangeAspect="1" noChangeArrowheads="1"/>
          </p:cNvPicPr>
          <p:nvPr/>
        </p:nvPicPr>
        <p:blipFill>
          <a:blip r:embed="rId21"/>
          <a:srcRect/>
          <a:stretch>
            <a:fillRect/>
          </a:stretch>
        </p:blipFill>
        <p:spPr bwMode="auto">
          <a:xfrm>
            <a:off x="4832350" y="3778250"/>
            <a:ext cx="981075" cy="874713"/>
          </a:xfrm>
          <a:prstGeom prst="rect">
            <a:avLst/>
          </a:prstGeom>
          <a:noFill/>
        </p:spPr>
      </p:pic>
      <p:pic>
        <p:nvPicPr>
          <p:cNvPr id="1163298" name="Picture 34" descr="einstein-s"/>
          <p:cNvPicPr>
            <a:picLocks noChangeAspect="1" noChangeArrowheads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5918200" y="4814888"/>
            <a:ext cx="803275" cy="8032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999999"/>
      </a:lt2>
      <a:accent1>
        <a:srgbClr val="4F81BD"/>
      </a:accent1>
      <a:accent2>
        <a:srgbClr val="00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6670</TotalTime>
  <Words>939</Words>
  <Application>Microsoft Macintosh PowerPoint</Application>
  <PresentationFormat>On-screen Show (4:3)</PresentationFormat>
  <Paragraphs>133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CMSC 601: Publicity </vt:lpstr>
      <vt:lpstr>Sources</vt:lpstr>
      <vt:lpstr>Humans are social animals</vt:lpstr>
      <vt:lpstr>Networking</vt:lpstr>
      <vt:lpstr>If you knew two people...</vt:lpstr>
      <vt:lpstr>...and they knew two people....</vt:lpstr>
      <vt:lpstr>...and so on...</vt:lpstr>
      <vt:lpstr>...and so on...</vt:lpstr>
      <vt:lpstr>...and so on!</vt:lpstr>
      <vt:lpstr>Why Network?</vt:lpstr>
      <vt:lpstr>How to Network?</vt:lpstr>
      <vt:lpstr>When Network?</vt:lpstr>
      <vt:lpstr>“Purposeful Networking”</vt:lpstr>
      <vt:lpstr>But What Should I Say?</vt:lpstr>
      <vt:lpstr>What if you are introverted?</vt:lpstr>
      <vt:lpstr>CVs</vt:lpstr>
      <vt:lpstr>CVs and Resumes</vt:lpstr>
      <vt:lpstr>CV vs. Resume</vt:lpstr>
      <vt:lpstr>CV Contents</vt:lpstr>
      <vt:lpstr>Not Usually Included on a CV</vt:lpstr>
      <vt:lpstr>You may need several documents</vt:lpstr>
      <vt:lpstr>Websites: Key Elements</vt:lpstr>
      <vt:lpstr>Keep moving forward</vt:lpstr>
      <vt:lpstr>An Exercise for the Reader</vt:lpstr>
    </vt:vector>
  </TitlesOfParts>
  <Company>UMBC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KB in KBP a 2011 mini-scale project</dc:title>
  <dc:creator>tim finin</dc:creator>
  <cp:lastModifiedBy>tim finin</cp:lastModifiedBy>
  <cp:revision>32</cp:revision>
  <cp:lastPrinted>2011-02-09T20:40:33Z</cp:lastPrinted>
  <dcterms:created xsi:type="dcterms:W3CDTF">2011-03-09T20:16:40Z</dcterms:created>
  <dcterms:modified xsi:type="dcterms:W3CDTF">2011-03-09T20:41:45Z</dcterms:modified>
</cp:coreProperties>
</file>