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8" r:id="rId3"/>
    <p:sldId id="259" r:id="rId4"/>
    <p:sldId id="262" r:id="rId5"/>
    <p:sldId id="260" r:id="rId6"/>
    <p:sldId id="261" r:id="rId7"/>
    <p:sldId id="264" r:id="rId8"/>
    <p:sldId id="263" r:id="rId9"/>
    <p:sldId id="265" r:id="rId10"/>
    <p:sldId id="272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288" y="-96"/>
      </p:cViewPr>
      <p:guideLst>
        <p:guide orient="horz" pos="2152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B6BAB-A141-0D42-AFAA-675395747754}" type="datetimeFigureOut">
              <a:rPr lang="en-US" smtClean="0"/>
              <a:t>5/13/13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82184-BBFA-E64C-A722-228CF42EE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411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D2C9C-FEC3-264C-A6BE-69B9AF48C859}" type="datetimeFigureOut">
              <a:rPr lang="en-US" smtClean="0"/>
              <a:t>5/13/13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6D2F1-D1D1-C540-BE56-C01815A65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86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A1E31-BBC0-6A4C-A2C3-D576450B5FB7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8B10-37E3-1C49-891A-B61298CC8625}" type="slidenum">
              <a:rPr lang="en-US" smtClean="0"/>
              <a:t>‹#›</a:t>
            </a:fld>
            <a:r>
              <a:rPr lang="en-US" dirty="0" smtClean="0"/>
              <a:t>/46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94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6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2862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9312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70399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383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240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9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16969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3884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2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335379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345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36887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7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6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00672"/>
            <a:ext cx="609600" cy="365125"/>
          </a:xfrm>
          <a:prstGeom prst="rect">
            <a:avLst/>
          </a:prstGeom>
        </p:spPr>
        <p:txBody>
          <a:bodyPr/>
          <a:lstStyle/>
          <a:p>
            <a:fld id="{F3418B10-37E3-1C49-891A-B61298CC8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7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6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7400"/>
            <a:ext cx="8229600" cy="506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6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2794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1746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3497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bsemanticsjournal.org/index.php/ps/issue/view/54" TargetMode="Externa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7663" y="1052513"/>
            <a:ext cx="8447087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8000" dirty="0" smtClean="0">
                <a:cs typeface="+mj-cs"/>
              </a:rPr>
              <a:t>Semantic Web</a:t>
            </a:r>
            <a:r>
              <a:rPr lang="en-US" sz="8000" b="0" dirty="0" smtClean="0">
                <a:cs typeface="+mj-cs"/>
              </a:rPr>
              <a:t/>
            </a:r>
            <a:br>
              <a:rPr lang="en-US" sz="8000" b="0" dirty="0" smtClean="0">
                <a:cs typeface="+mj-cs"/>
              </a:rPr>
            </a:br>
            <a:r>
              <a:rPr lang="en-US" sz="6000" b="0" dirty="0" smtClean="0">
                <a:cs typeface="+mj-cs"/>
              </a:rPr>
              <a:t>outlook and trends</a:t>
            </a:r>
            <a:r>
              <a:rPr lang="en-US" sz="2400" b="0" dirty="0" smtClean="0">
                <a:cs typeface="+mj-cs"/>
              </a:rPr>
              <a:t/>
            </a:r>
            <a:br>
              <a:rPr lang="en-US" sz="2400" b="0" dirty="0" smtClean="0">
                <a:cs typeface="+mj-cs"/>
              </a:rPr>
            </a:br>
            <a:endParaRPr lang="el-GR" sz="2400" b="0" dirty="0" smtClean="0"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45610" y="6469019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6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400"/>
            <a:ext cx="8229600" cy="516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It’s significant that the big search</a:t>
            </a:r>
            <a:br>
              <a:rPr lang="en-US" dirty="0" smtClean="0"/>
            </a:br>
            <a:r>
              <a:rPr lang="en-US" dirty="0" smtClean="0"/>
              <a:t>companies have embraced an RDF compatible way to embed data in Web pages</a:t>
            </a:r>
          </a:p>
          <a:p>
            <a:r>
              <a:rPr lang="en-US" dirty="0" smtClean="0"/>
              <a:t>They are beginning to detect and </a:t>
            </a:r>
            <a:r>
              <a:rPr lang="en-US" dirty="0" err="1" smtClean="0"/>
              <a:t>explot</a:t>
            </a:r>
            <a:r>
              <a:rPr lang="en-US" dirty="0" smtClean="0"/>
              <a:t> the data to provide better services</a:t>
            </a:r>
          </a:p>
          <a:p>
            <a:r>
              <a:rPr lang="en-US" dirty="0" smtClean="0"/>
              <a:t>It demonstrates that it’s not rocket surgery, is easy to add, and is useful</a:t>
            </a:r>
          </a:p>
          <a:p>
            <a:r>
              <a:rPr lang="en-US" dirty="0" smtClean="0"/>
              <a:t>Their measured incremental approach is pragmatic and will open up possibilities for more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147" y="-101600"/>
            <a:ext cx="2182453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2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WIkidata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Wikipedia has been enormously</a:t>
            </a:r>
            <a:br>
              <a:rPr lang="en-US" dirty="0" smtClean="0"/>
            </a:br>
            <a:r>
              <a:rPr lang="en-US" dirty="0" smtClean="0"/>
              <a:t>successful and important, making all of us smarter</a:t>
            </a:r>
          </a:p>
          <a:p>
            <a:r>
              <a:rPr lang="en-US" dirty="0" smtClean="0"/>
              <a:t>DBpedia shows its potential to make machines more intelligent</a:t>
            </a:r>
          </a:p>
          <a:p>
            <a:r>
              <a:rPr lang="en-US" dirty="0" err="1" smtClean="0"/>
              <a:t>Wikidata</a:t>
            </a:r>
            <a:r>
              <a:rPr lang="en-US" dirty="0" smtClean="0"/>
              <a:t> aims to better integrate these two and has the potential of creating a knowledge resource with a permeable barrier between the unstructured and structured representations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274638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09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Application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009"/>
            <a:ext cx="8229600" cy="5636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Some application areas will get a lot of attention because they important or new</a:t>
            </a:r>
          </a:p>
          <a:p>
            <a:r>
              <a:rPr lang="en-US" sz="2400" dirty="0" smtClean="0"/>
              <a:t>Cybersecurity</a:t>
            </a:r>
          </a:p>
          <a:p>
            <a:pPr lvl="1"/>
            <a:r>
              <a:rPr lang="en-US" sz="2000" dirty="0" smtClean="0"/>
              <a:t>Modeling, sharing and </a:t>
            </a:r>
            <a:r>
              <a:rPr lang="en-US" sz="2000" dirty="0" err="1" smtClean="0"/>
              <a:t>inegrating</a:t>
            </a:r>
            <a:r>
              <a:rPr lang="en-US" sz="2000" dirty="0" smtClean="0"/>
              <a:t>  info. on threats, attacks, vulnerabilities, etc.</a:t>
            </a:r>
          </a:p>
          <a:p>
            <a:r>
              <a:rPr lang="en-US" sz="2400" dirty="0" smtClean="0"/>
              <a:t>Healthcare</a:t>
            </a:r>
          </a:p>
          <a:p>
            <a:pPr lvl="1"/>
            <a:r>
              <a:rPr lang="en-US" sz="2000" dirty="0" smtClean="0"/>
              <a:t>Electronic healthcare records, personalized medicine</a:t>
            </a:r>
          </a:p>
          <a:p>
            <a:r>
              <a:rPr lang="en-US" sz="2400" dirty="0" smtClean="0"/>
              <a:t>Social media</a:t>
            </a:r>
          </a:p>
          <a:p>
            <a:pPr lvl="1"/>
            <a:r>
              <a:rPr lang="en-US" sz="2000" dirty="0" smtClean="0"/>
              <a:t>Integrating social information on the web or via smart devices</a:t>
            </a:r>
          </a:p>
          <a:p>
            <a:r>
              <a:rPr lang="en-US" sz="2400" dirty="0" smtClean="0"/>
              <a:t>Mobile computing</a:t>
            </a:r>
          </a:p>
          <a:p>
            <a:pPr lvl="1"/>
            <a:r>
              <a:rPr lang="en-US" sz="2000" dirty="0" smtClean="0"/>
              <a:t>Modeling</a:t>
            </a:r>
            <a:r>
              <a:rPr lang="en-US" sz="2000" dirty="0"/>
              <a:t> </a:t>
            </a:r>
            <a:r>
              <a:rPr lang="en-US" sz="2000" dirty="0" smtClean="0"/>
              <a:t>and using context, integrating information from phone, web, email, calendar, GPS, sensors, etc.</a:t>
            </a:r>
          </a:p>
          <a:p>
            <a:r>
              <a:rPr lang="en-US" sz="2400" dirty="0" smtClean="0"/>
              <a:t>Ecommerce</a:t>
            </a:r>
          </a:p>
          <a:p>
            <a:pPr lvl="1"/>
            <a:r>
              <a:rPr lang="en-US" sz="2000" dirty="0" smtClean="0"/>
              <a:t>E.g., </a:t>
            </a:r>
            <a:r>
              <a:rPr lang="en-US" sz="2000" dirty="0" err="1"/>
              <a:t>G</a:t>
            </a:r>
            <a:r>
              <a:rPr lang="en-US" sz="2000" dirty="0" err="1" smtClean="0"/>
              <a:t>oodRelations</a:t>
            </a:r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031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PDF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Publication is important to all scholarly disciplines, especially STEM areas</a:t>
            </a:r>
          </a:p>
          <a:p>
            <a:r>
              <a:rPr lang="en-US" dirty="0" smtClean="0"/>
              <a:t>Modernizing this is more than putting </a:t>
            </a:r>
            <a:r>
              <a:rPr lang="en-US" dirty="0" err="1" smtClean="0"/>
              <a:t>pdf</a:t>
            </a:r>
            <a:r>
              <a:rPr lang="en-US" dirty="0" smtClean="0"/>
              <a:t> versions of articles online</a:t>
            </a:r>
          </a:p>
          <a:p>
            <a:r>
              <a:rPr lang="en-US" dirty="0" smtClean="0"/>
              <a:t>There is an interest in also publishing data, services and code and linking these to papers</a:t>
            </a:r>
          </a:p>
          <a:p>
            <a:pPr lvl="1"/>
            <a:r>
              <a:rPr lang="en-US" dirty="0"/>
              <a:t>Capturing provenance is an interesting </a:t>
            </a:r>
            <a:r>
              <a:rPr lang="en-US" dirty="0" smtClean="0"/>
              <a:t>aspect</a:t>
            </a:r>
          </a:p>
          <a:p>
            <a:r>
              <a:rPr lang="en-US" dirty="0" smtClean="0"/>
              <a:t>We need new author tools, indexing services, search engines,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13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still exploring what can be done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how to do it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how to do it efficiently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how to do it easily w/o a lot of training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how to derive benefits from it (commercial or societal)</a:t>
            </a:r>
          </a:p>
          <a:p>
            <a:r>
              <a:rPr lang="en-US" dirty="0" smtClean="0"/>
              <a:t>The technology and systems will change</a:t>
            </a:r>
          </a:p>
          <a:p>
            <a:r>
              <a:rPr lang="en-US" dirty="0" smtClean="0"/>
              <a:t>It will be a fluid area for another decade or two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 maybe longer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3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188"/>
            <a:ext cx="8229600" cy="946371"/>
          </a:xfrm>
        </p:spPr>
        <p:txBody>
          <a:bodyPr/>
          <a:lstStyle/>
          <a:p>
            <a:r>
              <a:rPr lang="en-US" dirty="0" smtClean="0"/>
              <a:t>The Past </a:t>
            </a:r>
            <a:r>
              <a:rPr lang="en-US" dirty="0" smtClean="0"/>
              <a:t>24 </a:t>
            </a:r>
            <a:r>
              <a:rPr lang="en-US" dirty="0" smtClean="0"/>
              <a:t>Odd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8" y="1276678"/>
            <a:ext cx="4199513" cy="5325109"/>
          </a:xfrm>
        </p:spPr>
        <p:txBody>
          <a:bodyPr>
            <a:noAutofit/>
          </a:bodyPr>
          <a:lstStyle/>
          <a:p>
            <a:pPr marL="176213" indent="-176213"/>
            <a:r>
              <a:rPr lang="en-US" sz="2800" dirty="0" smtClean="0"/>
              <a:t>1984 </a:t>
            </a:r>
            <a:r>
              <a:rPr lang="en-US" sz="2800" dirty="0" err="1" smtClean="0"/>
              <a:t>Lenat’s</a:t>
            </a:r>
            <a:r>
              <a:rPr lang="en-US" sz="2800" dirty="0" smtClean="0"/>
              <a:t> Cyc vision</a:t>
            </a:r>
          </a:p>
          <a:p>
            <a:pPr marL="176213" indent="-176213"/>
            <a:r>
              <a:rPr lang="en-US" sz="2800" dirty="0" smtClean="0"/>
              <a:t>1989 </a:t>
            </a:r>
            <a:r>
              <a:rPr lang="en-US" sz="2800" dirty="0" smtClean="0"/>
              <a:t>TBL’s Web vision</a:t>
            </a:r>
          </a:p>
          <a:p>
            <a:pPr marL="176213" indent="-176213"/>
            <a:r>
              <a:rPr lang="en-US" sz="2800" dirty="0" smtClean="0"/>
              <a:t>1991 DARPA Knowledge Sharing Effort</a:t>
            </a:r>
          </a:p>
          <a:p>
            <a:pPr marL="176213" indent="-176213"/>
            <a:r>
              <a:rPr lang="en-US" sz="2800" dirty="0" smtClean="0"/>
              <a:t>1996 RDF</a:t>
            </a:r>
          </a:p>
          <a:p>
            <a:pPr marL="176213" indent="-176213"/>
            <a:r>
              <a:rPr lang="en-US" sz="2800" dirty="0" smtClean="0"/>
              <a:t>1998 XML</a:t>
            </a:r>
          </a:p>
          <a:p>
            <a:pPr marL="176213" indent="-176213"/>
            <a:r>
              <a:rPr lang="en-US" sz="2800" dirty="0" smtClean="0"/>
              <a:t>1999 RDFS</a:t>
            </a:r>
          </a:p>
          <a:p>
            <a:pPr marL="176213" indent="-176213"/>
            <a:r>
              <a:rPr lang="en-US" sz="2800" dirty="0" smtClean="0"/>
              <a:t>2000 DARPA Agent Markup Language, </a:t>
            </a:r>
            <a:r>
              <a:rPr lang="en-US" sz="2800" dirty="0" smtClean="0"/>
              <a:t>OIL</a:t>
            </a:r>
          </a:p>
          <a:p>
            <a:pPr marL="176213" indent="-176213"/>
            <a:r>
              <a:rPr lang="en-US" sz="2800" dirty="0"/>
              <a:t>2001 W3C Semantic Web Activity</a:t>
            </a:r>
          </a:p>
          <a:p>
            <a:pPr marL="176213" indent="-176213"/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91982" y="1276679"/>
            <a:ext cx="4352018" cy="5325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3363" indent="-2333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2763" indent="-2794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38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/>
            <a:r>
              <a:rPr lang="en-US" sz="2800" dirty="0" smtClean="0"/>
              <a:t>2003 OWL</a:t>
            </a:r>
          </a:p>
          <a:p>
            <a:pPr marL="176213" indent="-176213"/>
            <a:r>
              <a:rPr lang="en-US" sz="2800" dirty="0" smtClean="0"/>
              <a:t>2008 SPARQL</a:t>
            </a:r>
          </a:p>
          <a:p>
            <a:pPr marL="176213" indent="-176213"/>
            <a:r>
              <a:rPr lang="en-US" sz="2800" dirty="0" smtClean="0"/>
              <a:t>2009 OWL 2</a:t>
            </a:r>
          </a:p>
          <a:p>
            <a:pPr marL="176213" indent="-176213"/>
            <a:r>
              <a:rPr lang="en-US" sz="2800" dirty="0"/>
              <a:t>~2009 Linked Data</a:t>
            </a:r>
          </a:p>
          <a:p>
            <a:pPr marL="176213" indent="-176213"/>
            <a:r>
              <a:rPr lang="en-US" sz="2800" dirty="0" smtClean="0"/>
              <a:t>2012 Wikidata</a:t>
            </a:r>
          </a:p>
          <a:p>
            <a:pPr marL="176213" indent="-176213"/>
            <a:r>
              <a:rPr lang="en-US" sz="2800" dirty="0" smtClean="0"/>
              <a:t>2012 Microdata and </a:t>
            </a:r>
            <a:r>
              <a:rPr lang="en-US" sz="2800" dirty="0" err="1" smtClean="0"/>
              <a:t>schema.org</a:t>
            </a:r>
            <a:endParaRPr lang="en-US" sz="2800" dirty="0" smtClean="0"/>
          </a:p>
          <a:p>
            <a:pPr marL="176213" indent="-176213"/>
            <a:r>
              <a:rPr lang="en-US" sz="2800" dirty="0"/>
              <a:t>2013 Rule Interchange </a:t>
            </a:r>
            <a:r>
              <a:rPr lang="en-US" sz="2800" dirty="0" smtClean="0"/>
              <a:t>Format</a:t>
            </a:r>
          </a:p>
          <a:p>
            <a:pPr marL="176213" indent="-176213"/>
            <a:r>
              <a:rPr lang="en-US" sz="2800" dirty="0" smtClean="0"/>
              <a:t>2009- various vocabularies: SKOS, PROV, RDB2RDF, 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310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20?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700" y="2631200"/>
            <a:ext cx="2730500" cy="135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/>
              <a:t>?</a:t>
            </a:r>
            <a:endParaRPr lang="en-US" sz="9600" dirty="0" smtClean="0"/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711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400"/>
            <a:ext cx="8229600" cy="521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Here are six areas that I think will be</a:t>
            </a:r>
            <a:br>
              <a:rPr lang="en-US" dirty="0" smtClean="0"/>
            </a:br>
            <a:r>
              <a:rPr lang="en-US" dirty="0" smtClean="0"/>
              <a:t>important in the next five years</a:t>
            </a:r>
          </a:p>
          <a:p>
            <a:pPr marL="457200" indent="-228600"/>
            <a:r>
              <a:rPr lang="en-US" dirty="0" smtClean="0"/>
              <a:t>Linked Data</a:t>
            </a:r>
          </a:p>
          <a:p>
            <a:pPr marL="457200" indent="-228600"/>
            <a:r>
              <a:rPr lang="en-US" dirty="0" smtClean="0"/>
              <a:t>Semantic Data</a:t>
            </a:r>
          </a:p>
          <a:p>
            <a:pPr marL="457200" indent="-228600"/>
            <a:r>
              <a:rPr lang="en-US" dirty="0" smtClean="0"/>
              <a:t>Big (Semantic) Data</a:t>
            </a:r>
          </a:p>
          <a:p>
            <a:pPr marL="457200" indent="-228600"/>
            <a:r>
              <a:rPr lang="en-US" dirty="0" smtClean="0"/>
              <a:t>Populating RDF KBs from text</a:t>
            </a:r>
          </a:p>
          <a:p>
            <a:pPr marL="457200" indent="-228600"/>
            <a:r>
              <a:rPr lang="en-US" dirty="0" err="1" smtClean="0"/>
              <a:t>Microdata</a:t>
            </a:r>
            <a:endParaRPr lang="en-US" dirty="0" smtClean="0"/>
          </a:p>
          <a:p>
            <a:pPr marL="457200" indent="-228600"/>
            <a:r>
              <a:rPr lang="en-US" dirty="0" err="1" smtClean="0"/>
              <a:t>Wikidata</a:t>
            </a:r>
            <a:endParaRPr lang="en-US" dirty="0" smtClean="0"/>
          </a:p>
          <a:p>
            <a:pPr marL="457200" indent="-228600"/>
            <a:r>
              <a:rPr lang="en-US" dirty="0" smtClean="0"/>
              <a:t>New application areas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758" y="135650"/>
            <a:ext cx="1087741" cy="171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2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7400"/>
            <a:ext cx="8420100" cy="542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RDF is a good data language for many applications</a:t>
            </a:r>
          </a:p>
          <a:p>
            <a:pPr lvl="1"/>
            <a:r>
              <a:rPr lang="en-US" sz="2400" dirty="0" smtClean="0"/>
              <a:t>Schema last applications, graph model is easy to map into others, Web oriented</a:t>
            </a:r>
          </a:p>
          <a:p>
            <a:r>
              <a:rPr lang="en-US" sz="3000" dirty="0" smtClean="0"/>
              <a:t>OWL is a poor KR language in many ways</a:t>
            </a:r>
          </a:p>
          <a:p>
            <a:pPr marL="571500" lvl="1"/>
            <a:r>
              <a:rPr lang="en-US" sz="2400" dirty="0" smtClean="0"/>
              <a:t>no certainties, contexts, default reasoning, procedural attachments, etc. </a:t>
            </a:r>
            <a:r>
              <a:rPr lang="en-US" sz="2400" dirty="0"/>
              <a:t>C</a:t>
            </a:r>
            <a:r>
              <a:rPr lang="en-US" sz="2400" dirty="0" smtClean="0"/>
              <a:t>urrent OWL most rely on forward reasoning and don’t handle contradictions well.</a:t>
            </a:r>
            <a:endParaRPr lang="en-US" sz="2400" dirty="0" smtClean="0"/>
          </a:p>
          <a:p>
            <a:pPr marL="292100"/>
            <a:r>
              <a:rPr lang="en-US" sz="3000" dirty="0" smtClean="0"/>
              <a:t>Today’s immediate benefits mostly come from </a:t>
            </a:r>
            <a:r>
              <a:rPr lang="en-US" sz="3000" dirty="0" smtClean="0"/>
              <a:t>shallow reasoning and integrating </a:t>
            </a:r>
            <a:r>
              <a:rPr lang="en-US" sz="3000" dirty="0" smtClean="0"/>
              <a:t>and exploiting data rather than </a:t>
            </a:r>
            <a:r>
              <a:rPr lang="en-US" sz="3000" dirty="0" smtClean="0"/>
              <a:t>reasoning with deeper “</a:t>
            </a:r>
            <a:r>
              <a:rPr lang="en-US" sz="3000" dirty="0" smtClean="0"/>
              <a:t>ontological knowledge</a:t>
            </a:r>
            <a:r>
              <a:rPr lang="en-US" sz="3000" dirty="0" smtClean="0"/>
              <a:t>”</a:t>
            </a:r>
            <a:endParaRPr lang="en-US" sz="3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0" y="354574"/>
            <a:ext cx="1892300" cy="108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“Semantic”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7400"/>
            <a:ext cx="8469909" cy="521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S word is very popular now</a:t>
            </a:r>
          </a:p>
          <a:p>
            <a:r>
              <a:rPr lang="en-US" dirty="0"/>
              <a:t>Semantic ≠ Semantic </a:t>
            </a:r>
            <a:r>
              <a:rPr lang="en-US" dirty="0" smtClean="0"/>
              <a:t>Web</a:t>
            </a:r>
          </a:p>
          <a:p>
            <a:r>
              <a:rPr lang="en-US" dirty="0" smtClean="0"/>
              <a:t>Search companies are competing by better understanding 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smtClean="0"/>
              <a:t>content </a:t>
            </a:r>
            <a:r>
              <a:rPr lang="en-US" dirty="0" smtClean="0"/>
              <a:t>on a web page and (ii) a user’s query</a:t>
            </a:r>
          </a:p>
          <a:p>
            <a:r>
              <a:rPr lang="en-US" dirty="0" smtClean="0"/>
              <a:t>Facebook benefits from its social graph: you </a:t>
            </a:r>
            <a:r>
              <a:rPr lang="en-US" dirty="0" smtClean="0"/>
              <a:t>say</a:t>
            </a:r>
            <a:r>
              <a:rPr lang="en-US" dirty="0" smtClean="0"/>
              <a:t> </a:t>
            </a:r>
            <a:r>
              <a:rPr lang="en-US" dirty="0" smtClean="0"/>
              <a:t>you </a:t>
            </a:r>
            <a:r>
              <a:rPr lang="en-US" dirty="0" smtClean="0"/>
              <a:t>attended UMBC, </a:t>
            </a:r>
            <a:r>
              <a:rPr lang="en-US" dirty="0" smtClean="0"/>
              <a:t>not “UMBC”</a:t>
            </a:r>
            <a:r>
              <a:rPr lang="en-US" dirty="0" smtClean="0"/>
              <a:t>. FB </a:t>
            </a:r>
            <a:r>
              <a:rPr lang="en-US" dirty="0" smtClean="0"/>
              <a:t>knows it</a:t>
            </a:r>
            <a:r>
              <a:rPr lang="fr-FR" dirty="0" smtClean="0"/>
              <a:t>’</a:t>
            </a:r>
            <a:r>
              <a:rPr lang="en-US" dirty="0" smtClean="0"/>
              <a:t>s a </a:t>
            </a:r>
            <a:r>
              <a:rPr lang="en-US" dirty="0"/>
              <a:t>u</a:t>
            </a:r>
            <a:r>
              <a:rPr lang="en-US" dirty="0" smtClean="0"/>
              <a:t>niversity, which is a kind of educational institution</a:t>
            </a:r>
            <a:endParaRPr lang="en-US" dirty="0" smtClean="0"/>
          </a:p>
          <a:p>
            <a:r>
              <a:rPr lang="en-US" dirty="0" smtClean="0"/>
              <a:t>Hendler</a:t>
            </a:r>
            <a:r>
              <a:rPr lang="en-US" dirty="0"/>
              <a:t>: “A little semantics goes a long </a:t>
            </a:r>
            <a:r>
              <a:rPr lang="en-US" dirty="0" smtClean="0"/>
              <a:t>way</a:t>
            </a:r>
            <a:endParaRPr lang="en-US" dirty="0"/>
          </a:p>
          <a:p>
            <a:pPr lvl="1"/>
            <a:r>
              <a:rPr lang="en-US" dirty="0" smtClean="0"/>
              <a:t>It’s incremental: don’t try to do it all at once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921" y="249459"/>
            <a:ext cx="1772179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6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(Semantic)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37400"/>
            <a:ext cx="8394469" cy="5063272"/>
          </a:xfrm>
        </p:spPr>
        <p:txBody>
          <a:bodyPr>
            <a:normAutofit/>
          </a:bodyPr>
          <a:lstStyle/>
          <a:p>
            <a:r>
              <a:rPr lang="en-US" dirty="0" smtClean="0"/>
              <a:t>The big data theme and the growth of</a:t>
            </a:r>
            <a:br>
              <a:rPr lang="en-US" dirty="0" smtClean="0"/>
            </a:br>
            <a:r>
              <a:rPr lang="en-US" dirty="0" smtClean="0"/>
              <a:t>RDF data combine to create a need for better semantic tools that can work at Web scale</a:t>
            </a:r>
          </a:p>
          <a:p>
            <a:r>
              <a:rPr lang="en-US" dirty="0" smtClean="0"/>
              <a:t>Problems include:</a:t>
            </a:r>
          </a:p>
          <a:p>
            <a:pPr lvl="1"/>
            <a:r>
              <a:rPr lang="en-US" dirty="0" smtClean="0"/>
              <a:t>Parallel </a:t>
            </a:r>
            <a:r>
              <a:rPr lang="en-US" dirty="0" smtClean="0"/>
              <a:t>reasoning (Hard, see </a:t>
            </a:r>
            <a:r>
              <a:rPr lang="en-US" dirty="0" smtClean="0">
                <a:hlinkClick r:id="rId2"/>
              </a:rPr>
              <a:t>Webpie</a:t>
            </a:r>
            <a:r>
              <a:rPr lang="en-US" dirty="0" smtClean="0"/>
              <a:t> paper &amp; letters)</a:t>
            </a:r>
            <a:endParaRPr lang="en-US" dirty="0" smtClean="0"/>
          </a:p>
          <a:p>
            <a:pPr lvl="1"/>
            <a:r>
              <a:rPr lang="en-US" dirty="0" smtClean="0"/>
              <a:t>Distributed SPARQL queries</a:t>
            </a:r>
          </a:p>
          <a:p>
            <a:pPr lvl="1"/>
            <a:r>
              <a:rPr lang="en-US" dirty="0" smtClean="0"/>
              <a:t>Graph analytics on huge RDF graphs</a:t>
            </a:r>
          </a:p>
          <a:p>
            <a:pPr lvl="1"/>
            <a:r>
              <a:rPr lang="en-US" dirty="0" smtClean="0"/>
              <a:t>Machine learning over RDF data</a:t>
            </a:r>
          </a:p>
          <a:p>
            <a:pPr lvl="1"/>
            <a:r>
              <a:rPr lang="en-US" dirty="0" smtClean="0"/>
              <a:t>Extracting and using statistical knowledge from RDF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552" y="46259"/>
            <a:ext cx="1823548" cy="16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9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Knowledge Base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extraction involves extracting entities and relations from text</a:t>
            </a:r>
          </a:p>
          <a:p>
            <a:r>
              <a:rPr lang="en-US" dirty="0" smtClean="0"/>
              <a:t>A common </a:t>
            </a:r>
            <a:r>
              <a:rPr lang="en-US" dirty="0" smtClean="0"/>
              <a:t>model: </a:t>
            </a:r>
            <a:r>
              <a:rPr lang="en-US" dirty="0" smtClean="0"/>
              <a:t>read lots of text documents and populate a knowledge Base with the entities, attributes and </a:t>
            </a:r>
            <a:r>
              <a:rPr lang="en-US" dirty="0" smtClean="0"/>
              <a:t>relations discovered</a:t>
            </a:r>
            <a:endParaRPr lang="en-US" dirty="0" smtClean="0"/>
          </a:p>
          <a:p>
            <a:pPr lvl="1"/>
            <a:r>
              <a:rPr lang="en-US" dirty="0" smtClean="0"/>
              <a:t>See</a:t>
            </a:r>
            <a:r>
              <a:rPr lang="en-US" dirty="0" smtClean="0"/>
              <a:t> </a:t>
            </a:r>
            <a:r>
              <a:rPr lang="en-US" dirty="0" smtClean="0"/>
              <a:t>DARPA Machine Reading Program, NIST TAC Knowledge Base Population track</a:t>
            </a:r>
          </a:p>
          <a:p>
            <a:r>
              <a:rPr lang="en-US" dirty="0" smtClean="0"/>
              <a:t>RDF/OWL is increasingly chosen as the default target for such knowledge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26" y="154700"/>
            <a:ext cx="1277074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9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xfrm>
            <a:off x="1035845" y="696517"/>
            <a:ext cx="7358063" cy="2616398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TAC 2012</a:t>
            </a:r>
            <a:b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Cold Start</a:t>
            </a:r>
            <a:b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sz="2500" dirty="0">
                <a:latin typeface="Gill Sans" charset="0"/>
                <a:ea typeface="ヒラギノ角ゴ ProN W3" charset="0"/>
                <a:cs typeface="ヒラギノ角ゴ ProN W3" charset="0"/>
              </a:rPr>
              <a:t>Knowledge Base Population</a:t>
            </a:r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750470"/>
            <a:ext cx="4196953" cy="26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588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556</Words>
  <Application>Microsoft Macintosh PowerPoint</Application>
  <PresentationFormat>On-screen Show (4:3)</PresentationFormat>
  <Paragraphs>94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Title &amp; Subtitle</vt:lpstr>
      <vt:lpstr>Semantic Web outlook and trends </vt:lpstr>
      <vt:lpstr>The Past 24 Odd Years</vt:lpstr>
      <vt:lpstr>The Next 20?</vt:lpstr>
      <vt:lpstr>What’s Hot</vt:lpstr>
      <vt:lpstr>Linked Data</vt:lpstr>
      <vt:lpstr>“Semantic” Data</vt:lpstr>
      <vt:lpstr>Big (Semantic) Data</vt:lpstr>
      <vt:lpstr>Knowledge Base Population</vt:lpstr>
      <vt:lpstr>TAC 2012 Cold Start Knowledge Base Population</vt:lpstr>
      <vt:lpstr>Microdata</vt:lpstr>
      <vt:lpstr>WIkidata</vt:lpstr>
      <vt:lpstr>New Application Areas</vt:lpstr>
      <vt:lpstr>Beyond PDF</vt:lpstr>
      <vt:lpstr>Conclusion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finin</dc:creator>
  <cp:lastModifiedBy>tim finin</cp:lastModifiedBy>
  <cp:revision>67</cp:revision>
  <cp:lastPrinted>2013-05-08T19:53:58Z</cp:lastPrinted>
  <dcterms:created xsi:type="dcterms:W3CDTF">2012-04-04T03:21:41Z</dcterms:created>
  <dcterms:modified xsi:type="dcterms:W3CDTF">2013-05-13T19:37:30Z</dcterms:modified>
</cp:coreProperties>
</file>