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647" r:id="rId3"/>
    <p:sldId id="645" r:id="rId4"/>
    <p:sldId id="646" r:id="rId5"/>
    <p:sldId id="648" r:id="rId6"/>
    <p:sldId id="649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57" r:id="rId15"/>
    <p:sldId id="658" r:id="rId16"/>
    <p:sldId id="662" r:id="rId17"/>
    <p:sldId id="659" r:id="rId18"/>
    <p:sldId id="660" r:id="rId19"/>
    <p:sldId id="661" r:id="rId20"/>
    <p:sldId id="644" r:id="rId21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876" autoAdjust="0"/>
  </p:normalViewPr>
  <p:slideViewPr>
    <p:cSldViewPr showGuides="1">
      <p:cViewPr varScale="1">
        <p:scale>
          <a:sx n="79" d="100"/>
          <a:sy n="79" d="100"/>
        </p:scale>
        <p:origin x="-904" y="-112"/>
      </p:cViewPr>
      <p:guideLst>
        <p:guide orient="horz" pos="1979"/>
        <p:guide pos="3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04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528390-2FF9-1943-921E-4914F9397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fld id="{C5F810B5-02A9-3548-8E9F-392FD45D4E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5147E-089F-4C4E-9CCD-00B1E5AF036E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 smtClean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6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4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37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0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+mn-lt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+mn-lt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ema.org/docs/full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ema.rdf.org/" TargetMode="Externa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ema.org/Recipe" TargetMode="Externa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ema.org/docs/extension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icrodata_(HTML)" TargetMode="External"/><Relationship Id="rId3" Type="http://schemas.openxmlformats.org/officeDocument/2006/relationships/hyperlink" Target="http://schema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an_Hickson" TargetMode="External"/><Relationship Id="rId4" Type="http://schemas.openxmlformats.org/officeDocument/2006/relationships/hyperlink" Target="http://en.wikipedia.org/wiki/HTML5" TargetMode="External"/><Relationship Id="rId5" Type="http://schemas.openxmlformats.org/officeDocument/2006/relationships/hyperlink" Target="http://www.whatwg.org/specs/web-apps/current-work/multipage/microdata.html%23microdat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WHATW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6600" dirty="0" smtClean="0"/>
              <a:t>Microdata and </a:t>
            </a:r>
            <a:r>
              <a:rPr lang="en-US" sz="6600" dirty="0" err="1" smtClean="0"/>
              <a:t>schema.org</a:t>
            </a:r>
            <a:r>
              <a:rPr lang="en-US" sz="2000" dirty="0" smtClean="0">
                <a:cs typeface="+mj-cs"/>
              </a:rPr>
              <a:t/>
            </a:r>
            <a:br>
              <a:rPr lang="en-US" sz="2000" dirty="0" smtClean="0">
                <a:cs typeface="+mj-cs"/>
              </a:rPr>
            </a:br>
            <a:endParaRPr lang="el-GR" sz="2000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itemtype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err="1" smtClean="0"/>
              <a:t>itemscope</a:t>
            </a:r>
            <a:r>
              <a:rPr lang="en-US" sz="2400" dirty="0" smtClean="0"/>
              <a:t> attribute identifies a content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that is the subject about which we want to say something</a:t>
            </a:r>
          </a:p>
          <a:p>
            <a:r>
              <a:rPr lang="en-US" sz="2400" dirty="0" smtClean="0"/>
              <a:t>The </a:t>
            </a:r>
            <a:r>
              <a:rPr lang="en-US" sz="2400" i="1" dirty="0" err="1" smtClean="0"/>
              <a:t>itemtype</a:t>
            </a:r>
            <a:r>
              <a:rPr lang="en-US" sz="2400" dirty="0" smtClean="0"/>
              <a:t> attribute specifies the subject’s type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&lt;h1&gt;Avatar&lt;/h1&gt;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124803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itemprop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err="1" smtClean="0"/>
              <a:t>itemscope</a:t>
            </a:r>
            <a:r>
              <a:rPr lang="en-US" sz="2400" dirty="0" smtClean="0"/>
              <a:t> attribute identifies a content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that is the subject about which we want to say something</a:t>
            </a:r>
          </a:p>
          <a:p>
            <a:r>
              <a:rPr lang="en-US" sz="2400" dirty="0" smtClean="0"/>
              <a:t>The </a:t>
            </a:r>
            <a:r>
              <a:rPr lang="en-US" sz="2400" i="1" dirty="0" err="1" smtClean="0"/>
              <a:t>itemtype</a:t>
            </a:r>
            <a:r>
              <a:rPr lang="en-US" sz="2400" dirty="0" smtClean="0"/>
              <a:t> attribute specifies the subject’s type</a:t>
            </a:r>
          </a:p>
          <a:p>
            <a:r>
              <a:rPr lang="en-US" sz="2400" dirty="0" smtClean="0"/>
              <a:t>An </a:t>
            </a:r>
            <a:r>
              <a:rPr lang="en-US" sz="2400" i="1" dirty="0" err="1" smtClean="0"/>
              <a:t>itemprop</a:t>
            </a:r>
            <a:r>
              <a:rPr lang="en-US" sz="2400" dirty="0" smtClean="0"/>
              <a:t> attribute gives a property of that type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</a:t>
            </a:r>
            <a:r>
              <a:rPr lang="en-US" sz="2400" dirty="0" smtClean="0">
                <a:solidFill>
                  <a:srgbClr val="0000CC"/>
                </a:solidFill>
              </a:rPr>
              <a:t>h1 </a:t>
            </a:r>
            <a:r>
              <a:rPr lang="en-US" sz="2400" b="1" dirty="0" err="1" smtClean="0">
                <a:solidFill>
                  <a:srgbClr val="0000CC"/>
                </a:solidFill>
              </a:rPr>
              <a:t>itemprop</a:t>
            </a:r>
            <a:r>
              <a:rPr lang="en-US" sz="2400" b="1" dirty="0" smtClean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 smtClean="0">
                <a:solidFill>
                  <a:srgbClr val="0000CC"/>
                </a:solidFill>
              </a:rPr>
              <a:t>name</a:t>
            </a:r>
            <a:r>
              <a:rPr lang="en-US" sz="2400" b="1" dirty="0"/>
              <a:t>"</a:t>
            </a:r>
            <a:r>
              <a:rPr lang="en-US" sz="2400" dirty="0" smtClean="0">
                <a:solidFill>
                  <a:srgbClr val="0000CC"/>
                </a:solidFill>
              </a:rPr>
              <a:t>&gt;</a:t>
            </a:r>
            <a:r>
              <a:rPr lang="en-US" sz="2400" dirty="0">
                <a:solidFill>
                  <a:srgbClr val="0000CC"/>
                </a:solidFill>
              </a:rPr>
              <a:t>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</a:t>
            </a:r>
            <a:r>
              <a:rPr lang="en-US" sz="2400" dirty="0" smtClean="0">
                <a:solidFill>
                  <a:srgbClr val="0000CC"/>
                </a:solidFill>
              </a:rPr>
              <a:t>span </a:t>
            </a:r>
            <a:r>
              <a:rPr lang="en-US" sz="2400" b="1" dirty="0" err="1" smtClean="0">
                <a:solidFill>
                  <a:srgbClr val="0000CC"/>
                </a:solidFill>
              </a:rPr>
              <a:t>itemprop</a:t>
            </a:r>
            <a:r>
              <a:rPr lang="en-US" sz="2400" b="1" dirty="0" smtClean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 smtClean="0">
                <a:solidFill>
                  <a:srgbClr val="0000CC"/>
                </a:solidFill>
              </a:rPr>
              <a:t>genre</a:t>
            </a:r>
            <a:r>
              <a:rPr lang="en-US" sz="2400" b="1" dirty="0"/>
              <a:t>"</a:t>
            </a:r>
            <a:r>
              <a:rPr lang="en-US" sz="2400" dirty="0" smtClean="0">
                <a:solidFill>
                  <a:srgbClr val="0000CC"/>
                </a:solidFill>
              </a:rPr>
              <a:t>&gt;</a:t>
            </a:r>
            <a:r>
              <a:rPr lang="en-US" sz="2400" dirty="0">
                <a:solidFill>
                  <a:srgbClr val="0000CC"/>
                </a:solidFill>
              </a:rPr>
              <a:t>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 smtClean="0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="trailer"</a:t>
            </a:r>
            <a:r>
              <a:rPr lang="en-US" sz="2400" dirty="0">
                <a:solidFill>
                  <a:srgbClr val="0000CC"/>
                </a:solidFill>
              </a:rPr>
              <a:t>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12201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embedded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748712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 err="1" smtClean="0"/>
              <a:t>itemprop</a:t>
            </a:r>
            <a:r>
              <a:rPr lang="en-US" sz="2400" dirty="0" smtClean="0"/>
              <a:t> immediately followed by another </a:t>
            </a:r>
            <a:r>
              <a:rPr lang="en-US" sz="2400" dirty="0" err="1" smtClean="0"/>
              <a:t>itemcope</a:t>
            </a:r>
            <a:r>
              <a:rPr lang="en-US" sz="2400" dirty="0" smtClean="0"/>
              <a:t> makes the value an object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itemtype</a:t>
            </a:r>
            <a:r>
              <a:rPr lang="en-US" sz="2400" dirty="0">
                <a:solidFill>
                  <a:srgbClr val="0000CC"/>
                </a:solidFill>
              </a:rPr>
              <a:t>="http://</a:t>
            </a:r>
            <a:r>
              <a:rPr lang="en-US" sz="2400" dirty="0" err="1">
                <a:solidFill>
                  <a:srgbClr val="0000CC"/>
                </a:solidFill>
              </a:rPr>
              <a:t>schema.org</a:t>
            </a:r>
            <a:r>
              <a:rPr lang="en-US" sz="2400" dirty="0">
                <a:solidFill>
                  <a:srgbClr val="0000CC"/>
                </a:solidFill>
              </a:rPr>
              <a:t>/Movie"&gt;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</a:t>
            </a:r>
            <a:r>
              <a:rPr lang="en-US" sz="2400" dirty="0" smtClean="0">
                <a:solidFill>
                  <a:srgbClr val="0000CC"/>
                </a:solidFill>
              </a:rPr>
              <a:t>h1 </a:t>
            </a:r>
            <a:r>
              <a:rPr lang="en-US" sz="2400" dirty="0" err="1" smtClean="0">
                <a:solidFill>
                  <a:srgbClr val="0000CC"/>
                </a:solidFill>
              </a:rPr>
              <a:t>itemprop</a:t>
            </a:r>
            <a:r>
              <a:rPr lang="en-US" sz="2400" dirty="0" smtClean="0">
                <a:solidFill>
                  <a:srgbClr val="0000CC"/>
                </a:solidFill>
              </a:rPr>
              <a:t>=“name”&gt;</a:t>
            </a:r>
            <a:r>
              <a:rPr lang="en-US" sz="2400" dirty="0">
                <a:solidFill>
                  <a:srgbClr val="0000CC"/>
                </a:solidFill>
              </a:rPr>
              <a:t>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&lt;div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</a:t>
            </a:r>
            <a:r>
              <a:rPr lang="en-US" sz="2400" dirty="0" smtClean="0">
                <a:solidFill>
                  <a:srgbClr val="0000CC"/>
                </a:solidFill>
              </a:rPr>
              <a:t>director”</a:t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b="1" dirty="0" smtClean="0">
                <a:solidFill>
                  <a:srgbClr val="0000CC"/>
                </a:solidFill>
              </a:rPr>
              <a:t>       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/Person"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</a:t>
            </a:r>
            <a:r>
              <a:rPr lang="en-US" sz="2400" dirty="0" smtClean="0">
                <a:solidFill>
                  <a:srgbClr val="0000CC"/>
                </a:solidFill>
              </a:rPr>
              <a:t> Director</a:t>
            </a:r>
            <a:r>
              <a:rPr lang="en-US" sz="2400" dirty="0">
                <a:solidFill>
                  <a:srgbClr val="0000CC"/>
                </a:solidFill>
              </a:rPr>
              <a:t>: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="name"</a:t>
            </a:r>
            <a:r>
              <a:rPr lang="en-US" sz="2400" dirty="0">
                <a:solidFill>
                  <a:srgbClr val="0000CC"/>
                </a:solidFill>
              </a:rPr>
              <a:t>&gt;James Cameron&lt;/span&gt; (born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</a:t>
            </a:r>
            <a:r>
              <a:rPr lang="en-US" sz="2400" b="1" dirty="0" err="1">
                <a:solidFill>
                  <a:srgbClr val="0000CC"/>
                </a:solidFill>
              </a:rPr>
              <a:t>birthDate</a:t>
            </a:r>
            <a:r>
              <a:rPr lang="en-US" sz="2400" b="1" dirty="0">
                <a:solidFill>
                  <a:srgbClr val="0000CC"/>
                </a:solidFill>
              </a:rPr>
              <a:t>"</a:t>
            </a:r>
            <a:r>
              <a:rPr lang="en-US" sz="2400" dirty="0">
                <a:solidFill>
                  <a:srgbClr val="0000CC"/>
                </a:solidFill>
              </a:rPr>
              <a:t>&gt;1954&lt;/span</a:t>
            </a:r>
            <a:r>
              <a:rPr lang="en-US" sz="2400" dirty="0" smtClean="0">
                <a:solidFill>
                  <a:srgbClr val="0000CC"/>
                </a:solidFill>
              </a:rPr>
              <a:t>&gt;) &lt;</a:t>
            </a:r>
            <a:r>
              <a:rPr lang="en-US" sz="2400" dirty="0">
                <a:solidFill>
                  <a:srgbClr val="0000CC"/>
                </a:solidFill>
              </a:rPr>
              <a:t>/div&gt; </a:t>
            </a:r>
            <a:endParaRPr lang="en-US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&lt;span </a:t>
            </a:r>
            <a:r>
              <a:rPr lang="en-US" sz="2400" dirty="0" err="1" smtClean="0">
                <a:solidFill>
                  <a:srgbClr val="0000CC"/>
                </a:solidFill>
              </a:rPr>
              <a:t>itemprop</a:t>
            </a:r>
            <a:r>
              <a:rPr lang="en-US" sz="2400" dirty="0" smtClean="0">
                <a:solidFill>
                  <a:srgbClr val="0000CC"/>
                </a:solidFill>
              </a:rPr>
              <a:t>=“genre”&gt;</a:t>
            </a:r>
            <a:r>
              <a:rPr lang="en-US" sz="2400" dirty="0">
                <a:solidFill>
                  <a:srgbClr val="0000CC"/>
                </a:solidFill>
              </a:rPr>
              <a:t>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 smtClean="0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”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="trailer"&gt;Trailer&lt;/a&gt;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27684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696422" cy="784225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chema.org</a:t>
            </a:r>
            <a:r>
              <a:rPr lang="en-US" dirty="0" smtClean="0"/>
              <a:t>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875"/>
            <a:ext cx="6841007" cy="4967288"/>
          </a:xfrm>
        </p:spPr>
        <p:txBody>
          <a:bodyPr/>
          <a:lstStyle/>
          <a:p>
            <a:r>
              <a:rPr lang="en-US" sz="3200" dirty="0"/>
              <a:t>F</a:t>
            </a:r>
            <a:r>
              <a:rPr lang="en-US" sz="3200" dirty="0" smtClean="0"/>
              <a:t>ull type hierarchy in </a:t>
            </a:r>
            <a:r>
              <a:rPr lang="en-US" sz="3200" dirty="0" smtClean="0">
                <a:hlinkClick r:id="rId2"/>
              </a:rPr>
              <a:t>one file</a:t>
            </a:r>
            <a:endParaRPr lang="en-US" sz="3200" dirty="0" smtClean="0"/>
          </a:p>
          <a:p>
            <a:r>
              <a:rPr lang="en-US" sz="3200" dirty="0" smtClean="0"/>
              <a:t>As of 4/23/13: 419 classes, 756 properties</a:t>
            </a:r>
            <a:endParaRPr lang="en-US" sz="3200" b="1" dirty="0" smtClean="0"/>
          </a:p>
          <a:p>
            <a:r>
              <a:rPr lang="en-US" sz="3200" b="1" dirty="0" smtClean="0"/>
              <a:t>Data types: </a:t>
            </a:r>
            <a:r>
              <a:rPr lang="en-US" sz="3200" dirty="0"/>
              <a:t>Boolean, Date</a:t>
            </a:r>
            <a:r>
              <a:rPr lang="en-US" sz="3200" dirty="0" smtClean="0"/>
              <a:t>, </a:t>
            </a:r>
            <a:r>
              <a:rPr lang="en-US" sz="3200" dirty="0" err="1" smtClean="0"/>
              <a:t>DateTime</a:t>
            </a:r>
            <a:r>
              <a:rPr lang="en-US" sz="3200" dirty="0" smtClean="0"/>
              <a:t>, Number </a:t>
            </a:r>
            <a:r>
              <a:rPr lang="en-US" sz="3200" dirty="0"/>
              <a:t>(Float</a:t>
            </a:r>
            <a:r>
              <a:rPr lang="en-US" sz="3200" dirty="0" smtClean="0"/>
              <a:t>, Integer, Text </a:t>
            </a:r>
            <a:r>
              <a:rPr lang="en-US" sz="3200" dirty="0"/>
              <a:t>(URL)</a:t>
            </a:r>
            <a:r>
              <a:rPr lang="en-US" sz="3200" dirty="0" smtClean="0"/>
              <a:t>, Time</a:t>
            </a:r>
          </a:p>
          <a:p>
            <a:r>
              <a:rPr lang="en-US" sz="3200" b="1" dirty="0" smtClean="0"/>
              <a:t>Objects:  </a:t>
            </a:r>
            <a:r>
              <a:rPr lang="en-US" sz="3200" dirty="0" smtClean="0"/>
              <a:t>Rooted at Thing with two ‘</a:t>
            </a:r>
            <a:r>
              <a:rPr lang="en-US" sz="3200" dirty="0" err="1" smtClean="0"/>
              <a:t>metaclasses</a:t>
            </a:r>
            <a:r>
              <a:rPr lang="en-US" sz="3200" dirty="0" smtClean="0"/>
              <a:t>’ (Class and Property) and eight subclasses</a:t>
            </a:r>
          </a:p>
        </p:txBody>
      </p:sp>
      <p:pic>
        <p:nvPicPr>
          <p:cNvPr id="4" name="Picture 3" descr="Screen Shot 2013-04-23 at 9.2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6275"/>
            <a:ext cx="1944216" cy="2910704"/>
          </a:xfrm>
          <a:prstGeom prst="rect">
            <a:avLst/>
          </a:prstGeom>
        </p:spPr>
      </p:pic>
      <p:pic>
        <p:nvPicPr>
          <p:cNvPr id="5" name="Picture 4" descr="Screen Shot 2013-04-23 at 9.33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0" y="3141663"/>
            <a:ext cx="1998430" cy="32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http://schema.rdf.org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791989"/>
          </a:xfrm>
        </p:spPr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5" name="Picture 4" descr="Screen Shot 2013-04-23 at 9.5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938678"/>
            <a:ext cx="8999984" cy="637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1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www.schema.org</a:t>
            </a:r>
            <a:r>
              <a:rPr lang="en-US" dirty="0">
                <a:hlinkClick r:id="rId2"/>
              </a:rPr>
              <a:t>/Recipe</a:t>
            </a:r>
            <a:endParaRPr lang="en-US" dirty="0"/>
          </a:p>
        </p:txBody>
      </p:sp>
      <p:pic>
        <p:nvPicPr>
          <p:cNvPr id="4" name="Picture 3" descr="Screen Shot 2013-04-23 at 11.5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8820472" cy="6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6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Microdata as a KR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r>
              <a:rPr lang="en-US" sz="3200" dirty="0" smtClean="0"/>
              <a:t>More than RDF, less than RDFS</a:t>
            </a:r>
          </a:p>
          <a:p>
            <a:r>
              <a:rPr lang="en-US" sz="3200" dirty="0" smtClean="0"/>
              <a:t>Properties have an </a:t>
            </a:r>
            <a:r>
              <a:rPr lang="en-US" sz="3200" i="1" dirty="0" smtClean="0"/>
              <a:t>expected</a:t>
            </a:r>
            <a:r>
              <a:rPr lang="en-US" sz="3200" dirty="0" smtClean="0"/>
              <a:t> type </a:t>
            </a:r>
            <a:r>
              <a:rPr lang="en-US" sz="3200" dirty="0"/>
              <a:t>(</a:t>
            </a:r>
            <a:r>
              <a:rPr lang="en-US" sz="3200" dirty="0" smtClean="0"/>
              <a:t>range)</a:t>
            </a:r>
          </a:p>
          <a:p>
            <a:pPr lvl="1"/>
            <a:r>
              <a:rPr lang="en-US" sz="2800" dirty="0" smtClean="0"/>
              <a:t>Might be a string</a:t>
            </a:r>
          </a:p>
          <a:p>
            <a:pPr lvl="1"/>
            <a:r>
              <a:rPr lang="en-US" sz="2800" dirty="0" smtClean="0"/>
              <a:t>A list of types, any of which are OK</a:t>
            </a:r>
          </a:p>
          <a:p>
            <a:r>
              <a:rPr lang="en-US" sz="3200" dirty="0" smtClean="0"/>
              <a:t>Properties attached to one or more types (domain)</a:t>
            </a:r>
          </a:p>
          <a:p>
            <a:r>
              <a:rPr lang="en-US" sz="3200" dirty="0" smtClean="0"/>
              <a:t>Classes can have multiple parents and inherit (properties) from all of them </a:t>
            </a:r>
          </a:p>
          <a:p>
            <a:r>
              <a:rPr lang="en-US" sz="3200" dirty="0" smtClean="0"/>
              <a:t>No axioms (e.g., </a:t>
            </a:r>
            <a:r>
              <a:rPr lang="en-US" sz="3200" dirty="0" err="1" smtClean="0"/>
              <a:t>disjointness</a:t>
            </a:r>
            <a:r>
              <a:rPr lang="en-US" sz="3200" dirty="0" smtClean="0"/>
              <a:t>, cardinality, etc.)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05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Mixing markup from other vocabularies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Microdata is intended to work with one vocabulary – the one at </a:t>
            </a:r>
            <a:r>
              <a:rPr lang="en-US" sz="3200" dirty="0" err="1" smtClean="0"/>
              <a:t>schema.org</a:t>
            </a:r>
            <a:endParaRPr lang="en-US" sz="3200" dirty="0" smtClean="0"/>
          </a:p>
          <a:p>
            <a:r>
              <a:rPr lang="en-US" sz="3200" dirty="0" smtClean="0"/>
              <a:t>Advantages</a:t>
            </a:r>
          </a:p>
          <a:p>
            <a:pPr lvl="1"/>
            <a:r>
              <a:rPr lang="en-US" sz="2800" dirty="0" smtClean="0"/>
              <a:t>Simple, organized, well designed</a:t>
            </a:r>
          </a:p>
          <a:p>
            <a:pPr lvl="1"/>
            <a:r>
              <a:rPr lang="en-US" sz="2800" dirty="0" smtClean="0"/>
              <a:t>Controlled by the </a:t>
            </a:r>
            <a:r>
              <a:rPr lang="en-US" sz="2800" dirty="0" err="1" smtClean="0"/>
              <a:t>schema.org</a:t>
            </a:r>
            <a:r>
              <a:rPr lang="en-US" sz="2800" dirty="0" smtClean="0"/>
              <a:t> people</a:t>
            </a:r>
          </a:p>
          <a:p>
            <a:r>
              <a:rPr lang="en-US" sz="3200" dirty="0" smtClean="0"/>
              <a:t>Disadvantages: too simple, controlled</a:t>
            </a:r>
          </a:p>
          <a:p>
            <a:pPr lvl="1"/>
            <a:r>
              <a:rPr lang="en-US" sz="2800" dirty="0" smtClean="0"/>
              <a:t>Too simple</a:t>
            </a:r>
            <a:r>
              <a:rPr lang="en-US" sz="2800" dirty="0"/>
              <a:t>, </a:t>
            </a:r>
            <a:r>
              <a:rPr lang="en-US" sz="2800" dirty="0" smtClean="0"/>
              <a:t>narrow, mono-lingual</a:t>
            </a:r>
            <a:endParaRPr lang="en-US" sz="2800" dirty="0"/>
          </a:p>
          <a:p>
            <a:pPr lvl="1"/>
            <a:r>
              <a:rPr lang="en-US" sz="2800" dirty="0"/>
              <a:t>Controlled by the </a:t>
            </a:r>
            <a:r>
              <a:rPr lang="en-US" sz="2800" dirty="0" err="1"/>
              <a:t>schema.org</a:t>
            </a:r>
            <a:r>
              <a:rPr lang="en-US" sz="2800" dirty="0"/>
              <a:t> people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333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</a:t>
            </a:r>
            <a:r>
              <a:rPr lang="en-US" dirty="0" err="1" smtClean="0"/>
              <a:t>schema.org</a:t>
            </a:r>
            <a:r>
              <a:rPr lang="en-US" dirty="0" smtClean="0"/>
              <a:t>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http://www.schema.org/docs/</a:t>
            </a:r>
            <a:r>
              <a:rPr lang="en-US" sz="2400" dirty="0" smtClean="0">
                <a:hlinkClick r:id="rId2"/>
              </a:rPr>
              <a:t>extension.html</a:t>
            </a:r>
            <a:endParaRPr lang="en-US" sz="2400" dirty="0" smtClean="0"/>
          </a:p>
          <a:p>
            <a:r>
              <a:rPr lang="en-US" sz="3200" dirty="0" smtClean="0"/>
              <a:t>You can subclass existing classes</a:t>
            </a:r>
          </a:p>
          <a:p>
            <a:pPr lvl="1"/>
            <a:r>
              <a:rPr lang="en-US" sz="2800" dirty="0"/>
              <a:t>Person/Engineer</a:t>
            </a:r>
          </a:p>
          <a:p>
            <a:pPr lvl="1"/>
            <a:r>
              <a:rPr lang="en-US" sz="2800" dirty="0"/>
              <a:t>Person/Engineer/</a:t>
            </a:r>
            <a:r>
              <a:rPr lang="en-US" sz="2800" dirty="0" err="1" smtClean="0"/>
              <a:t>ElectricalEngineer</a:t>
            </a:r>
            <a:endParaRPr lang="en-US" sz="2800" dirty="0"/>
          </a:p>
          <a:p>
            <a:r>
              <a:rPr lang="en-US" sz="3200" dirty="0" smtClean="0"/>
              <a:t>Subclass </a:t>
            </a:r>
            <a:r>
              <a:rPr lang="en-US" sz="3200" dirty="0" err="1" smtClean="0"/>
              <a:t>exisiting</a:t>
            </a:r>
            <a:r>
              <a:rPr lang="en-US" sz="3200" dirty="0" smtClean="0"/>
              <a:t> properties</a:t>
            </a:r>
            <a:endParaRPr lang="en-US" sz="3200" dirty="0"/>
          </a:p>
          <a:p>
            <a:pPr lvl="1"/>
            <a:r>
              <a:rPr lang="en-US" dirty="0" err="1"/>
              <a:t>musicGroupMember</a:t>
            </a:r>
            <a:r>
              <a:rPr lang="en-US" dirty="0"/>
              <a:t>/</a:t>
            </a:r>
            <a:r>
              <a:rPr lang="en-US" dirty="0" err="1"/>
              <a:t>leadVocalist</a:t>
            </a:r>
            <a:endParaRPr lang="en-US" dirty="0"/>
          </a:p>
          <a:p>
            <a:pPr lvl="1"/>
            <a:r>
              <a:rPr lang="en-US" dirty="0" err="1"/>
              <a:t>musicGroupMember</a:t>
            </a:r>
            <a:r>
              <a:rPr lang="en-US" dirty="0"/>
              <a:t>/leadGuitar1</a:t>
            </a:r>
          </a:p>
          <a:p>
            <a:pPr lvl="1"/>
            <a:r>
              <a:rPr lang="en-US" dirty="0" err="1"/>
              <a:t>musicGroupMember</a:t>
            </a:r>
            <a:r>
              <a:rPr lang="en-US" dirty="0"/>
              <a:t>/</a:t>
            </a:r>
            <a:r>
              <a:rPr lang="en-US" dirty="0" smtClean="0"/>
              <a:t>leadGuitar2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1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 agreed upon meaning </a:t>
            </a:r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hrough axioms supported by the language (e.g., equivalence, </a:t>
            </a:r>
            <a:r>
              <a:rPr lang="en-US" sz="2800" dirty="0" err="1" smtClean="0"/>
              <a:t>disjointness</a:t>
            </a:r>
            <a:r>
              <a:rPr lang="en-US" sz="2800" dirty="0" smtClean="0"/>
              <a:t>, etc.)</a:t>
            </a:r>
          </a:p>
          <a:p>
            <a:pPr lvl="1"/>
            <a:r>
              <a:rPr lang="en-US" sz="2800" dirty="0" smtClean="0"/>
              <a:t>No place for documentation (annotations, labels, comments)</a:t>
            </a:r>
          </a:p>
          <a:p>
            <a:pPr marL="280988" lvl="1" indent="-280988">
              <a:buFont typeface="Wingdings" charset="0"/>
              <a:buChar char="l"/>
            </a:pPr>
            <a:r>
              <a:rPr lang="en-US" sz="3200" dirty="0" smtClean="0"/>
              <a:t>Without a namespace mechanism, your </a:t>
            </a:r>
            <a:r>
              <a:rPr lang="en-US" sz="3200" dirty="0"/>
              <a:t>Person/</a:t>
            </a:r>
            <a:r>
              <a:rPr lang="en-US" sz="3200" dirty="0" smtClean="0"/>
              <a:t>Engineer and mine can be confused and might mean different things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578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hlinkClick r:id="rId2"/>
              </a:rPr>
              <a:t>Microdata</a:t>
            </a:r>
            <a:r>
              <a:rPr lang="en-US" sz="3200" dirty="0" smtClean="0"/>
              <a:t> is a simple semantic markup scheme that’s an alternative to RDFa</a:t>
            </a:r>
          </a:p>
          <a:p>
            <a:r>
              <a:rPr lang="en-US" sz="3200" dirty="0" smtClean="0"/>
              <a:t>Developed by WHATWG and supported by major search companies (</a:t>
            </a:r>
            <a:r>
              <a:rPr lang="en-US" sz="3200" dirty="0" err="1" smtClean="0"/>
              <a:t>Goog,e</a:t>
            </a:r>
            <a:r>
              <a:rPr lang="en-US" sz="3200" dirty="0" smtClean="0"/>
              <a:t>, MSFT, Yahoo)</a:t>
            </a:r>
          </a:p>
          <a:p>
            <a:r>
              <a:rPr lang="en-US" sz="3200" dirty="0" smtClean="0"/>
              <a:t>Like RDFa, it uses HTML tag attributes to host metadata</a:t>
            </a:r>
          </a:p>
          <a:p>
            <a:r>
              <a:rPr lang="en-US" sz="3200" dirty="0" smtClean="0"/>
              <a:t>Vocabularies are controlled and hosted at </a:t>
            </a:r>
            <a:r>
              <a:rPr lang="en-US" sz="3200" dirty="0" smtClean="0">
                <a:hlinkClick r:id="rId3"/>
              </a:rPr>
              <a:t>schema.org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985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Microdata is a good effort by the search companies to experiment with a simple semantic language</a:t>
            </a:r>
          </a:p>
          <a:p>
            <a:pPr>
              <a:defRPr/>
            </a:pPr>
            <a:r>
              <a:rPr lang="en-US" sz="3200" dirty="0" smtClean="0"/>
              <a:t>It’s not a great standard</a:t>
            </a:r>
          </a:p>
          <a:p>
            <a:pPr>
              <a:defRPr/>
            </a:pPr>
            <a:r>
              <a:rPr lang="en-US" sz="3200" dirty="0" smtClean="0"/>
              <a:t>RDFa has a more powerful encoding and works with the RDF stack</a:t>
            </a:r>
          </a:p>
          <a:p>
            <a:pPr>
              <a:defRPr/>
            </a:pPr>
            <a:r>
              <a:rPr lang="en-US" sz="3200" dirty="0" smtClean="0"/>
              <a:t>There’s a bit of infighting in the WEB community</a:t>
            </a:r>
          </a:p>
          <a:p>
            <a:pPr>
              <a:defRPr/>
            </a:pPr>
            <a:r>
              <a:rPr lang="en-US" sz="3200" dirty="0" smtClean="0"/>
              <a:t>RDFa Lite is maybe a good solution</a:t>
            </a:r>
            <a:endParaRPr lang="en-US" sz="3200" dirty="0" smtClean="0"/>
          </a:p>
          <a:p>
            <a:pPr>
              <a:defRPr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WHATWG?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Web Hypertext Application Technology Working </a:t>
            </a:r>
            <a:r>
              <a:rPr lang="en-US" sz="3200" dirty="0" smtClean="0">
                <a:hlinkClick r:id="rId2"/>
              </a:rPr>
              <a:t>Group</a:t>
            </a:r>
            <a:endParaRPr lang="en-US" sz="3200" dirty="0"/>
          </a:p>
          <a:p>
            <a:pPr lvl="1"/>
            <a:r>
              <a:rPr lang="en-US" sz="2800" dirty="0"/>
              <a:t>Community interested in evolving the </a:t>
            </a:r>
            <a:r>
              <a:rPr lang="en-US" sz="2800" dirty="0" smtClean="0"/>
              <a:t>Web with focus on </a:t>
            </a:r>
            <a:r>
              <a:rPr lang="en-US" sz="2800" dirty="0"/>
              <a:t>HTML and </a:t>
            </a:r>
            <a:r>
              <a:rPr lang="en-US" sz="2800" dirty="0" smtClean="0"/>
              <a:t>Web API development</a:t>
            </a:r>
          </a:p>
          <a:p>
            <a:pPr lvl="1"/>
            <a:r>
              <a:rPr lang="en-US" sz="2800" dirty="0" smtClean="0">
                <a:hlinkClick r:id="rId3"/>
              </a:rPr>
              <a:t>Ian </a:t>
            </a:r>
            <a:r>
              <a:rPr lang="en-US" sz="2800" dirty="0" err="1" smtClean="0">
                <a:hlinkClick r:id="rId3"/>
              </a:rPr>
              <a:t>Hickson</a:t>
            </a:r>
            <a:r>
              <a:rPr lang="en-US" sz="2800" dirty="0" smtClean="0"/>
              <a:t> is a key person, now at Google</a:t>
            </a:r>
            <a:endParaRPr lang="en-US" sz="3200" dirty="0"/>
          </a:p>
          <a:p>
            <a:r>
              <a:rPr lang="en-US" sz="3200" dirty="0" smtClean="0"/>
              <a:t>Founded </a:t>
            </a:r>
            <a:r>
              <a:rPr lang="en-US" sz="3200" dirty="0"/>
              <a:t>in 2004 by individuals from Apple, Mozilla and Opera after a W3C </a:t>
            </a:r>
            <a:r>
              <a:rPr lang="en-US" sz="3200" dirty="0" smtClean="0"/>
              <a:t>workshop</a:t>
            </a:r>
            <a:endParaRPr lang="en-US" sz="3200" dirty="0"/>
          </a:p>
          <a:p>
            <a:pPr lvl="1"/>
            <a:r>
              <a:rPr lang="en-US" sz="2800" dirty="0"/>
              <a:t>Concern about W3C's embrace of </a:t>
            </a:r>
            <a:r>
              <a:rPr lang="en-US" sz="2800" dirty="0" smtClean="0"/>
              <a:t>XHTML</a:t>
            </a:r>
            <a:endParaRPr lang="en-US" sz="3200" dirty="0"/>
          </a:p>
          <a:p>
            <a:r>
              <a:rPr lang="en-US" sz="3200" dirty="0"/>
              <a:t>Current work on </a:t>
            </a:r>
            <a:r>
              <a:rPr lang="en-US" sz="3200" dirty="0" smtClean="0">
                <a:hlinkClick r:id="rId4"/>
              </a:rPr>
              <a:t>HTML5</a:t>
            </a:r>
            <a:endParaRPr lang="en-US" sz="3200" dirty="0" smtClean="0"/>
          </a:p>
          <a:p>
            <a:r>
              <a:rPr lang="en-US" sz="3200" dirty="0" smtClean="0"/>
              <a:t>Developed </a:t>
            </a:r>
            <a:r>
              <a:rPr lang="en-US" sz="3200" dirty="0" smtClean="0">
                <a:hlinkClick r:id="rId5"/>
              </a:rPr>
              <a:t>Microdata</a:t>
            </a:r>
            <a:r>
              <a:rPr lang="en-US" sz="3200" dirty="0" smtClean="0"/>
              <a:t> spec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963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whatwg.org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 descr="Screen Shot 2013-04-23 at 11.50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12022"/>
            <a:ext cx="8460432" cy="61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4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Started by WHATWG as an alternative to XHTML, joined by W3C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 W3C candidate recommendation in 2012</a:t>
            </a:r>
          </a:p>
          <a:p>
            <a:pPr lvl="1"/>
            <a:r>
              <a:rPr lang="en-US" sz="2800" dirty="0" smtClean="0"/>
              <a:t>WHATWG will evolve it as a “living standard”</a:t>
            </a:r>
          </a:p>
          <a:p>
            <a:r>
              <a:rPr lang="en-US" sz="3200" dirty="0" smtClean="0"/>
              <a:t>HTML5 ≈ HTML + CSS + </a:t>
            </a:r>
            <a:r>
              <a:rPr lang="en-US" sz="3200" dirty="0" err="1" smtClean="0"/>
              <a:t>js</a:t>
            </a:r>
            <a:endParaRPr lang="en-US" sz="3200" dirty="0" smtClean="0"/>
          </a:p>
          <a:p>
            <a:r>
              <a:rPr lang="en-US" sz="3200" dirty="0" smtClean="0"/>
              <a:t>Native support for graphics, video, audio, speech, semantic markup, …</a:t>
            </a:r>
          </a:p>
          <a:p>
            <a:r>
              <a:rPr lang="en-US" sz="3200" dirty="0" smtClean="0"/>
              <a:t>Partial support in current browsers + extensions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31669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taxonomy and status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810034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microdata</a:t>
            </a:r>
            <a:r>
              <a:rPr lang="en-US" sz="3200" dirty="0" smtClean="0"/>
              <a:t> effort has two parts: markup and a set of vocabularies</a:t>
            </a:r>
          </a:p>
          <a:p>
            <a:r>
              <a:rPr lang="en-US" sz="3200" dirty="0" smtClean="0"/>
              <a:t>The markup is similar to RDFa in that it provides a way to identify subjects, types, properties and objects</a:t>
            </a:r>
          </a:p>
          <a:p>
            <a:r>
              <a:rPr lang="en-US" sz="3200" dirty="0" smtClean="0"/>
              <a:t>The sanctioned vocabularies are found at </a:t>
            </a:r>
            <a:r>
              <a:rPr lang="en-US" sz="3200" dirty="0" err="1" smtClean="0"/>
              <a:t>schema.org</a:t>
            </a:r>
            <a:r>
              <a:rPr lang="en-US" sz="3200" dirty="0" smtClean="0"/>
              <a:t> and include a small number of very useful ones: people, movies, etc.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530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</a:t>
            </a:r>
            <a:r>
              <a:rPr lang="en-US" sz="2400" dirty="0">
                <a:solidFill>
                  <a:srgbClr val="0000CC"/>
                </a:solidFill>
              </a:rPr>
              <a:t>div&gt;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&lt;h1&gt;Avatar&lt;/h1&gt;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37860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itemscope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err="1" smtClean="0"/>
              <a:t>itemscope</a:t>
            </a:r>
            <a:r>
              <a:rPr lang="en-US" sz="2400" dirty="0" smtClean="0"/>
              <a:t> attribute identifies a content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that is the subject about which we want to say something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 smtClean="0">
                <a:solidFill>
                  <a:srgbClr val="0000CC"/>
                </a:solidFill>
              </a:rPr>
              <a:t> &gt;</a:t>
            </a:r>
            <a:endParaRPr lang="en-US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&lt;h1&gt;Avatar&lt;/h1&gt;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72864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6150</TotalTime>
  <Words>991</Words>
  <Application>Microsoft Macintosh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Capsules</vt:lpstr>
      <vt:lpstr>Microdata and schema.org </vt:lpstr>
      <vt:lpstr>Basics</vt:lpstr>
      <vt:lpstr>What is WHATWG?</vt:lpstr>
      <vt:lpstr>http://whatwg.org/</vt:lpstr>
      <vt:lpstr>HTML5</vt:lpstr>
      <vt:lpstr>HTML taxonomy and status</vt:lpstr>
      <vt:lpstr>Microdata</vt:lpstr>
      <vt:lpstr>An example </vt:lpstr>
      <vt:lpstr>An example: itemscope </vt:lpstr>
      <vt:lpstr>An example: itemtype </vt:lpstr>
      <vt:lpstr>An example: itemprop </vt:lpstr>
      <vt:lpstr>An example: embedded items </vt:lpstr>
      <vt:lpstr>schema.org vocabulary</vt:lpstr>
      <vt:lpstr>http://schema.rdf.org</vt:lpstr>
      <vt:lpstr>http://www.schema.org/Recipe</vt:lpstr>
      <vt:lpstr>Microdata as a KR language</vt:lpstr>
      <vt:lpstr>Mixing markup from other vocabularies</vt:lpstr>
      <vt:lpstr>Extending the schema.org ontology</vt:lpstr>
      <vt:lpstr>Extension Problems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170</cp:revision>
  <cp:lastPrinted>2013-04-24T19:37:49Z</cp:lastPrinted>
  <dcterms:created xsi:type="dcterms:W3CDTF">2004-05-04T16:01:26Z</dcterms:created>
  <dcterms:modified xsi:type="dcterms:W3CDTF">2013-04-24T19:45:46Z</dcterms:modified>
</cp:coreProperties>
</file>