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56" r:id="rId3"/>
    <p:sldId id="281" r:id="rId4"/>
    <p:sldId id="315" r:id="rId5"/>
    <p:sldId id="318" r:id="rId6"/>
    <p:sldId id="319" r:id="rId7"/>
    <p:sldId id="320" r:id="rId8"/>
    <p:sldId id="321" r:id="rId9"/>
    <p:sldId id="322" r:id="rId10"/>
    <p:sldId id="323" r:id="rId11"/>
    <p:sldId id="283" r:id="rId12"/>
    <p:sldId id="286" r:id="rId13"/>
    <p:sldId id="336" r:id="rId14"/>
    <p:sldId id="288" r:id="rId15"/>
    <p:sldId id="289" r:id="rId16"/>
    <p:sldId id="291" r:id="rId17"/>
    <p:sldId id="292" r:id="rId18"/>
    <p:sldId id="293" r:id="rId19"/>
    <p:sldId id="296" r:id="rId20"/>
    <p:sldId id="297" r:id="rId21"/>
    <p:sldId id="331" r:id="rId22"/>
    <p:sldId id="332" r:id="rId23"/>
    <p:sldId id="333" r:id="rId24"/>
    <p:sldId id="334" r:id="rId25"/>
    <p:sldId id="335" r:id="rId26"/>
    <p:sldId id="301" r:id="rId27"/>
    <p:sldId id="302" r:id="rId28"/>
    <p:sldId id="305" r:id="rId29"/>
    <p:sldId id="306" r:id="rId30"/>
    <p:sldId id="328" r:id="rId31"/>
    <p:sldId id="329" r:id="rId32"/>
    <p:sldId id="330" r:id="rId33"/>
    <p:sldId id="316" r:id="rId34"/>
    <p:sldId id="259" r:id="rId35"/>
    <p:sldId id="327" r:id="rId36"/>
    <p:sldId id="260" r:id="rId37"/>
    <p:sldId id="271" r:id="rId38"/>
    <p:sldId id="280" r:id="rId39"/>
    <p:sldId id="262" r:id="rId40"/>
    <p:sldId id="263" r:id="rId41"/>
    <p:sldId id="273" r:id="rId42"/>
    <p:sldId id="264" r:id="rId43"/>
    <p:sldId id="326" r:id="rId44"/>
    <p:sldId id="324" r:id="rId45"/>
    <p:sldId id="265" r:id="rId46"/>
    <p:sldId id="266" r:id="rId47"/>
    <p:sldId id="274" r:id="rId48"/>
    <p:sldId id="276" r:id="rId49"/>
    <p:sldId id="275" r:id="rId50"/>
    <p:sldId id="272" r:id="rId51"/>
    <p:sldId id="325" r:id="rId52"/>
    <p:sldId id="313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1" autoAdjust="0"/>
    <p:restoredTop sz="97111" autoAdjust="0"/>
  </p:normalViewPr>
  <p:slideViewPr>
    <p:cSldViewPr snapToGrid="0" snapToObjects="1">
      <p:cViewPr>
        <p:scale>
          <a:sx n="100" d="100"/>
          <a:sy n="100" d="100"/>
        </p:scale>
        <p:origin x="-2376" y="-920"/>
      </p:cViewPr>
      <p:guideLst>
        <p:guide orient="horz" pos="2088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578D1-E5F8-E043-9658-4EE9C2C0DA19}" type="datetimeFigureOut">
              <a:rPr lang="en-US" smtClean="0"/>
              <a:pPr/>
              <a:t>4/8/13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A0F4-5D66-6B45-8A98-A605F74F5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6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1032-7DFB-5A40-A9F3-ADEE3C576003}" type="datetimeFigureOut">
              <a:rPr lang="en-US" smtClean="0"/>
              <a:pPr/>
              <a:t>4/8/13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D3ED8-443C-1144-8D30-0E926E2F1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38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D3ED8-443C-1144-8D30-0E926E2F1B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</a:t>
            </a:r>
            <a:r>
              <a:rPr lang="en-US" baseline="0" dirty="0" smtClean="0"/>
              <a:t> we want to interpret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D3ED8-443C-1144-8D30-0E926E2F1BF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1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3295-AC89-4847-84FA-6D9C39B54F0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5E7F14-CC3C-4227-953B-E96F5F12B9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E9A3A-A517-4161-A5FA-72606B85A93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3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2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CD8F4D-676F-A947-87E4-669555EC44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CD8F4D-676F-A947-87E4-669555EC44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A8F1-3C39-7A45-B484-C10E7C803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6040"/>
            <a:ext cx="4038600" cy="5116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6040"/>
            <a:ext cx="4038600" cy="5116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646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8152"/>
            <a:ext cx="8229600" cy="519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339725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33363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23177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3838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biq.org/j/9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n.wikipedia.org/wiki/Pointwise_mutual_information" TargetMode="External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ebiq.org/j/93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knowledge.com/" TargetMode="External"/><Relationship Id="rId4" Type="http://schemas.openxmlformats.org/officeDocument/2006/relationships/image" Target="../media/image65.pn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chnologies.kmi.open.ac.uk/poweraqua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hyperlink" Target="http://ebiq.org/GOR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hyperlink" Target="http://ebiq.org/GOR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hyperlink" Target="http://ebiq.org/GO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biq.org/GOR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biq.org/9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kan.net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4399"/>
            <a:ext cx="7772400" cy="2558762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123: Making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asier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82117"/>
            <a:ext cx="8407400" cy="215964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 Finin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Maryland, Baltimore County</a:t>
            </a:r>
          </a:p>
          <a:p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Joint work with </a:t>
            </a: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Lushan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Han, Varish Mulwad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Anupam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Joshi</a:t>
            </a: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umbceblong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8" y="6329696"/>
            <a:ext cx="1609237" cy="469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Exploiting LOD not (yet)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8152"/>
            <a:ext cx="8360147" cy="5197422"/>
          </a:xfrm>
        </p:spPr>
        <p:txBody>
          <a:bodyPr>
            <a:normAutofit/>
          </a:bodyPr>
          <a:lstStyle/>
          <a:p>
            <a:r>
              <a:rPr lang="en-US" dirty="0" smtClean="0"/>
              <a:t>Publishing or using LOD data has</a:t>
            </a:r>
            <a:br>
              <a:rPr lang="en-US" dirty="0" smtClean="0"/>
            </a:br>
            <a:r>
              <a:rPr lang="en-US" dirty="0" smtClean="0"/>
              <a:t>inherent difficulties for the potential user</a:t>
            </a:r>
          </a:p>
          <a:p>
            <a:pPr lvl="1"/>
            <a:r>
              <a:rPr lang="en-US" dirty="0" smtClean="0"/>
              <a:t>It’s difficult to explore LOD data and to </a:t>
            </a:r>
            <a:r>
              <a:rPr lang="en-US" dirty="0" smtClean="0">
                <a:solidFill>
                  <a:srgbClr val="17375E"/>
                </a:solidFill>
              </a:rPr>
              <a:t>query</a:t>
            </a:r>
            <a:r>
              <a:rPr lang="en-US" dirty="0" smtClean="0"/>
              <a:t> it for answers</a:t>
            </a:r>
          </a:p>
          <a:p>
            <a:pPr lvl="1"/>
            <a:r>
              <a:rPr lang="en-US" dirty="0" smtClean="0"/>
              <a:t>It’s challenging to </a:t>
            </a:r>
            <a:r>
              <a:rPr lang="en-US" dirty="0" smtClean="0">
                <a:solidFill>
                  <a:srgbClr val="17375E"/>
                </a:solidFill>
              </a:rPr>
              <a:t>publish</a:t>
            </a:r>
            <a:r>
              <a:rPr lang="en-US" dirty="0" smtClean="0"/>
              <a:t> data using </a:t>
            </a:r>
            <a:r>
              <a:rPr lang="en-US" dirty="0" smtClean="0"/>
              <a:t>appropriate </a:t>
            </a:r>
            <a:r>
              <a:rPr lang="en-US" dirty="0" smtClean="0"/>
              <a:t>LOD vocabularies &amp; link it to existing data</a:t>
            </a:r>
          </a:p>
          <a:p>
            <a:r>
              <a:rPr lang="en-US" dirty="0" smtClean="0"/>
              <a:t>Problem: O(10</a:t>
            </a:r>
            <a:r>
              <a:rPr lang="en-US" baseline="30000" dirty="0" smtClean="0"/>
              <a:t>4</a:t>
            </a:r>
            <a:r>
              <a:rPr lang="en-US" dirty="0" smtClean="0"/>
              <a:t>) schema terms</a:t>
            </a:r>
            <a:r>
              <a:rPr lang="en-US" dirty="0"/>
              <a:t>, O(</a:t>
            </a:r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) instances</a:t>
            </a:r>
          </a:p>
          <a:p>
            <a:r>
              <a:rPr lang="en-US" dirty="0" smtClean="0"/>
              <a:t>I’ll describe two ongoing research projects that are addressing these problems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iffic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599" y="165100"/>
            <a:ext cx="1490777" cy="1701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10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3835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Generating </a:t>
            </a:r>
            <a:r>
              <a:rPr lang="en-US" sz="4800" dirty="0"/>
              <a:t>Linked </a:t>
            </a:r>
            <a:r>
              <a:rPr lang="en-US" sz="4800" dirty="0" smtClean="0"/>
              <a:t>Data</a:t>
            </a:r>
            <a:br>
              <a:rPr lang="en-US" sz="4800" dirty="0" smtClean="0"/>
            </a:br>
            <a:r>
              <a:rPr lang="en-US" sz="4800" dirty="0" smtClean="0"/>
              <a:t>by </a:t>
            </a:r>
            <a:r>
              <a:rPr lang="en-US" sz="4800" dirty="0"/>
              <a:t>Inferring </a:t>
            </a:r>
            <a:r>
              <a:rPr lang="en-US" sz="4800" dirty="0" smtClean="0"/>
              <a:t>the</a:t>
            </a:r>
            <a:br>
              <a:rPr lang="en-US" sz="4800" dirty="0" smtClean="0"/>
            </a:br>
            <a:r>
              <a:rPr lang="en-US" sz="4800" dirty="0" smtClean="0"/>
              <a:t>Semantics </a:t>
            </a:r>
            <a:r>
              <a:rPr lang="en-US" sz="4800" dirty="0"/>
              <a:t>of </a:t>
            </a:r>
            <a:r>
              <a:rPr lang="en-US" sz="4800" dirty="0" smtClean="0"/>
              <a:t>Tables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>
                <a:solidFill>
                  <a:srgbClr val="262626"/>
                </a:solidFill>
                <a:effectLst/>
              </a:rPr>
              <a:t>Research with Varish </a:t>
            </a:r>
            <a:r>
              <a:rPr lang="en-US" sz="3600" dirty="0" err="1" smtClean="0">
                <a:solidFill>
                  <a:srgbClr val="262626"/>
                </a:solidFill>
                <a:effectLst/>
              </a:rPr>
              <a:t>Mulwad</a:t>
            </a:r>
            <a:endParaRPr lang="en-US" sz="4800" dirty="0">
              <a:solidFill>
                <a:srgbClr val="262626"/>
              </a:solidFill>
              <a:effectLst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" y="5054600"/>
            <a:ext cx="8991600" cy="9144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://ebiq.org/j/96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tables to RDF led to early tools</a:t>
            </a:r>
          </a:p>
          <a:p>
            <a:pPr lvl="1"/>
            <a:r>
              <a:rPr lang="en-US" dirty="0" smtClean="0"/>
              <a:t>D2RQ (2006) relational tables to RDF</a:t>
            </a:r>
          </a:p>
          <a:p>
            <a:pPr lvl="1"/>
            <a:r>
              <a:rPr lang="en-US" dirty="0" smtClean="0"/>
              <a:t>RDF 123 (2007) spreadsheet to RDF</a:t>
            </a:r>
          </a:p>
          <a:p>
            <a:r>
              <a:rPr lang="en-US" dirty="0" smtClean="0"/>
              <a:t>And a recent W3C standard</a:t>
            </a:r>
          </a:p>
          <a:p>
            <a:pPr lvl="1"/>
            <a:r>
              <a:rPr lang="en-US" dirty="0" smtClean="0"/>
              <a:t>R2RML (2012) a W3C recommendation</a:t>
            </a:r>
          </a:p>
          <a:p>
            <a:r>
              <a:rPr lang="en-US" dirty="0" smtClean="0"/>
              <a:t>But none of these can automatically generate high-quality linked data</a:t>
            </a:r>
          </a:p>
          <a:p>
            <a:pPr lvl="1"/>
            <a:r>
              <a:rPr lang="en-US" dirty="0" smtClean="0"/>
              <a:t>They don’t link to LOD classes and properties nor recognize entity mentions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12</a:t>
            </a:fld>
            <a:r>
              <a:rPr lang="en-US" smtClean="0"/>
              <a:t>/49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156171"/>
            <a:ext cx="1460500" cy="12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7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977105" y="2348708"/>
            <a:ext cx="709616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44500" y="114300"/>
            <a:ext cx="8229600" cy="1143000"/>
          </a:xfrm>
        </p:spPr>
        <p:txBody>
          <a:bodyPr/>
          <a:lstStyle/>
          <a:p>
            <a:r>
              <a:rPr lang="en-US" dirty="0" smtClean="0"/>
              <a:t>Goal: Table =&gt; LOD*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88758"/>
              </p:ext>
            </p:extLst>
          </p:nvPr>
        </p:nvGraphicFramePr>
        <p:xfrm>
          <a:off x="609600" y="2679700"/>
          <a:ext cx="8153400" cy="2438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{BC89EF96-8CEA-46FF-86C4-4CE0E7609802}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Height</a:t>
                      </a:r>
                      <a:endParaRPr lang="en-US" sz="2400" i="1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Michael Jordan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Shooting guard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Allen Iverson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Point guard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Yao 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Center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Tim Duncan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San Antonio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Power forward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 rot="3449675">
            <a:off x="3826738" y="1828365"/>
            <a:ext cx="381000" cy="1082891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95800" y="1384300"/>
            <a:ext cx="3733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http://dbpedia.org/class/yago/NationalBasketballAssociationTeams</a:t>
            </a:r>
          </a:p>
        </p:txBody>
      </p:sp>
      <p:sp>
        <p:nvSpPr>
          <p:cNvPr id="7" name="Curved Right Arrow 6"/>
          <p:cNvSpPr>
            <a:spLocks noChangeArrowheads="1"/>
          </p:cNvSpPr>
          <p:nvPr/>
        </p:nvSpPr>
        <p:spPr bwMode="auto">
          <a:xfrm>
            <a:off x="76200" y="3822700"/>
            <a:ext cx="609600" cy="1981200"/>
          </a:xfrm>
          <a:prstGeom prst="curvedRightArrow">
            <a:avLst>
              <a:gd name="adj1" fmla="val 25007"/>
              <a:gd name="adj2" fmla="val 50014"/>
              <a:gd name="adj3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85800" y="5461000"/>
            <a:ext cx="4343400" cy="495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http://dbpedia.org/resource/Allen_Iverson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50100" y="2603500"/>
            <a:ext cx="1282700" cy="2667000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8976684">
            <a:off x="7578729" y="5192390"/>
            <a:ext cx="381000" cy="44192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05600" y="5651500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Player height in meters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838200" y="1460500"/>
            <a:ext cx="2667000" cy="50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dbprop:team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2579687" y="2309813"/>
            <a:ext cx="78581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57926" y="6317734"/>
            <a:ext cx="1671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DBpedia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13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0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Goal: Table =&gt; LOD*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271318"/>
              </p:ext>
            </p:extLst>
          </p:nvPr>
        </p:nvGraphicFramePr>
        <p:xfrm>
          <a:off x="457200" y="1524000"/>
          <a:ext cx="7239000" cy="236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{BC89EF96-8CEA-46FF-86C4-4CE0E7609802}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Height</a:t>
                      </a:r>
                      <a:endParaRPr lang="en-US" sz="2400" i="1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Michael Jordan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Shooting guard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Allen Iverson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Point guard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Yao 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Tim Duncan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San Antonio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Power 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24200" y="2755900"/>
            <a:ext cx="5638800" cy="28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dbpedia: &lt;http://dbpedia.org/resource/&gt;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</a:t>
            </a:r>
            <a:r>
              <a:rPr lang="en-US" sz="1400" dirty="0" err="1" smtClean="0"/>
              <a:t>dbo</a:t>
            </a:r>
            <a:r>
              <a:rPr lang="en-US" sz="1400" dirty="0" smtClean="0"/>
              <a:t>: </a:t>
            </a:r>
            <a:r>
              <a:rPr lang="en-US" sz="1400" dirty="0"/>
              <a:t>&lt;http://dbpedia.org/ontology/&gt;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yago: &lt;http://dbpedia.org/class/yago/&gt;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"Name"@en is rdfs:label of </a:t>
            </a:r>
            <a:r>
              <a:rPr lang="en-US" sz="1400" dirty="0" err="1" smtClean="0"/>
              <a:t>dbo:BasketballPlayer</a:t>
            </a:r>
            <a:r>
              <a:rPr lang="en-US" sz="1400" dirty="0" smtClean="0"/>
              <a:t> </a:t>
            </a:r>
            <a:r>
              <a:rPr lang="en-US" sz="1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"Team"@en is rdfs:label of yago:NationalBasketballAssociationTeams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"Michael Jordan"@en is rdfs:label of dbpedia:Michael Jordan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dbpedia:Michael Jordan a </a:t>
            </a:r>
            <a:r>
              <a:rPr lang="en-US" sz="1400" dirty="0" err="1" smtClean="0"/>
              <a:t>dbo:BasketballPlayer</a:t>
            </a:r>
            <a:r>
              <a:rPr lang="en-US" sz="1400" dirty="0" smtClean="0"/>
              <a:t> </a:t>
            </a:r>
            <a:r>
              <a:rPr lang="en-US" sz="1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"Chicago Bulls"@en is rdfs:label of dbpedia:Chicago Bulls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dbpedia:Chicago Bulls a yago:NationalBasketballAssociationTeams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2814935"/>
            <a:ext cx="85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RDF Linked Data</a:t>
            </a:r>
            <a:endParaRPr lang="en-US" b="1" dirty="0"/>
          </a:p>
        </p:txBody>
      </p:sp>
      <p:pic>
        <p:nvPicPr>
          <p:cNvPr id="8" name="Picture 7" descr="5st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4279900"/>
            <a:ext cx="2108200" cy="2108200"/>
          </a:xfrm>
          <a:prstGeom prst="rect">
            <a:avLst/>
          </a:prstGeom>
        </p:spPr>
      </p:pic>
      <p:sp>
        <p:nvSpPr>
          <p:cNvPr id="5157" name="TextBox 2"/>
          <p:cNvSpPr txBox="1">
            <a:spLocks noChangeArrowheads="1"/>
          </p:cNvSpPr>
          <p:nvPr/>
        </p:nvSpPr>
        <p:spPr bwMode="auto">
          <a:xfrm>
            <a:off x="2082800" y="5943600"/>
            <a:ext cx="668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800" dirty="0"/>
              <a:t>All this in a completely automated </a:t>
            </a:r>
            <a:r>
              <a:rPr lang="en-US" sz="2800" dirty="0" smtClean="0"/>
              <a:t>way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7000" y="6466820"/>
            <a:ext cx="114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DBpedia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14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Tables are everywhere !! … yet …</a:t>
            </a:r>
            <a:endParaRPr lang="en-US" dirty="0"/>
          </a:p>
        </p:txBody>
      </p:sp>
      <p:pic>
        <p:nvPicPr>
          <p:cNvPr id="6" name="Picture 4" descr="http://t0.gstatic.com/images?q=tbn:ANd9GcReP04-KLr6h5yalOBqyByhdZiquPx2bVlArivzYhxcy68LhifH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50925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2001838"/>
            <a:ext cx="365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/>
              <a:t>The web – </a:t>
            </a:r>
            <a:r>
              <a:rPr lang="en-US" sz="3000" b="1" i="1" dirty="0">
                <a:solidFill>
                  <a:srgbClr val="00B050"/>
                </a:solidFill>
              </a:rPr>
              <a:t>154 million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/>
              <a:t>high quality relational </a:t>
            </a:r>
            <a:r>
              <a:rPr lang="en-US" sz="3000" dirty="0" smtClean="0"/>
              <a:t>tables</a:t>
            </a:r>
            <a:endParaRPr lang="en-US" sz="3000" dirty="0"/>
          </a:p>
        </p:txBody>
      </p:sp>
      <p:pic>
        <p:nvPicPr>
          <p:cNvPr id="8" name="Picture 22" descr="http://t3.gstatic.com/images?q=tbn:ANd9GcQAy3CmQbP_iH5hGlVU3ML9khuI9zHu5n-4Cm4XYTWLN5OVd50&amp;t=1&amp;usg=__QEC9Dq1zB9EI73E4sMrxtOYuXhc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0747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t1.gstatic.com/images?q=tbn:ANd9GcR-GJbpQn_gtWlnGob0B7OYYpA-ma9lKsVPUhDPIjUB3vPjCazqe1xzdPb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638" y="2505075"/>
            <a:ext cx="1943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88" y="4054475"/>
            <a:ext cx="1743075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963" y="3927475"/>
            <a:ext cx="2678112" cy="2363788"/>
          </a:xfrm>
          <a:prstGeom prst="rect">
            <a:avLst/>
          </a:prstGeom>
          <a:noFill/>
          <a:ln w="127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350" y="3886200"/>
            <a:ext cx="18526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724275" y="4559300"/>
            <a:ext cx="590550" cy="341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4110">
            <a:off x="136525" y="5126038"/>
            <a:ext cx="3756025" cy="1116012"/>
          </a:xfrm>
          <a:prstGeom prst="rect">
            <a:avLst/>
          </a:prstGeom>
          <a:noFill/>
          <a:ln w="127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467475" y="4559300"/>
            <a:ext cx="590550" cy="341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2" descr="http://t2.gstatic.com/images?q=tbn:ANd9GcRvXqAYy8apWvbjUAx1ViQ6qHJ-RaWDqkHZ6XIMQlUV3hbIqSe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982663"/>
            <a:ext cx="2207086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15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1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91" y="2306"/>
            <a:ext cx="8229600" cy="1143000"/>
          </a:xfrm>
        </p:spPr>
        <p:txBody>
          <a:bodyPr/>
          <a:lstStyle/>
          <a:p>
            <a:r>
              <a:rPr lang="en-US" dirty="0" smtClean="0"/>
              <a:t>Evidence–based medicine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5532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Figure: Evidence-Based Medicine - the </a:t>
            </a:r>
            <a:r>
              <a:rPr lang="en-US" sz="1200" dirty="0"/>
              <a:t>Essential Role of Systematic Reviews, and the Need for Automated Text Mining </a:t>
            </a:r>
            <a:r>
              <a:rPr lang="en-US" sz="1200" dirty="0" smtClean="0"/>
              <a:t>Tools, IHI 2010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9425" y="959382"/>
            <a:ext cx="799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Evidence</a:t>
            </a:r>
            <a:r>
              <a:rPr lang="en-US" sz="2000" i="1" dirty="0"/>
              <a:t>-based</a:t>
            </a:r>
            <a:r>
              <a:rPr lang="en-US" sz="2000" i="1" dirty="0" smtClean="0"/>
              <a:t> medicine </a:t>
            </a:r>
            <a:r>
              <a:rPr lang="en-US" sz="2000" dirty="0" smtClean="0"/>
              <a:t>judges </a:t>
            </a:r>
            <a:r>
              <a:rPr lang="en-US" sz="2000" dirty="0"/>
              <a:t>the efficacy </a:t>
            </a:r>
            <a:r>
              <a:rPr lang="en-US" sz="2000" dirty="0" smtClean="0"/>
              <a:t>of treatments </a:t>
            </a:r>
            <a:r>
              <a:rPr lang="en-US" sz="2000" dirty="0"/>
              <a:t>or tests by meta-</a:t>
            </a:r>
            <a:r>
              <a:rPr lang="en-US" sz="2000" dirty="0" smtClean="0"/>
              <a:t>analyses </a:t>
            </a:r>
            <a:r>
              <a:rPr lang="en-US" sz="2000" dirty="0"/>
              <a:t>of </a:t>
            </a:r>
            <a:r>
              <a:rPr lang="en-US" sz="2000" dirty="0" smtClean="0"/>
              <a:t>clinical trials. Key information is often found in </a:t>
            </a:r>
            <a:r>
              <a:rPr lang="en-US" sz="2000" dirty="0" smtClean="0">
                <a:solidFill>
                  <a:srgbClr val="17375E"/>
                </a:solidFill>
              </a:rPr>
              <a:t>tables in articles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791200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solidFill>
                  <a:srgbClr val="FF0000"/>
                </a:solidFill>
              </a:rPr>
              <a:t>However, the rate at which meta-analyses are published remains very low …  hampers effective health care treatment … </a:t>
            </a:r>
            <a:endParaRPr lang="en-US" sz="21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096000" cy="3641272"/>
          </a:xfrm>
          <a:prstGeom prst="rect">
            <a:avLst/>
          </a:prstGeom>
          <a:noFill/>
          <a:ln w="635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2338">
            <a:off x="295273" y="2022732"/>
            <a:ext cx="5828133" cy="1730779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9250">
            <a:off x="4556696" y="3074750"/>
            <a:ext cx="4257948" cy="3287891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956654"/>
            <a:ext cx="4160114" cy="2396521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7048500" y="2276602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8500" y="3878036"/>
            <a:ext cx="571500" cy="503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1753382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Clinical trials published in 2008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3362980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meta analysis published in 2008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16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4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a.gov - Empowering People; Go to Data.gov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16" y="4990481"/>
            <a:ext cx="3736766" cy="98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50782" y="4619959"/>
            <a:ext cx="38547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~ 400,000</a:t>
            </a:r>
            <a:r>
              <a:rPr lang="en-US" sz="3000" b="1" i="1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datasets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~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</a:rPr>
              <a:t>&lt; 1</a:t>
            </a:r>
            <a:r>
              <a:rPr lang="en-US" sz="3000" dirty="0" smtClean="0"/>
              <a:t> % in RDF  </a:t>
            </a:r>
            <a:endParaRPr lang="en-US" sz="3000" dirty="0"/>
          </a:p>
        </p:txBody>
      </p:sp>
      <p:sp>
        <p:nvSpPr>
          <p:cNvPr id="6" name="AutoShape 6" descr="data:image/jpg;base64,/9j/4AAQSkZJRgABAQAAAQABAAD/2wCEAAkGBg8SERUUExMUFRUWGR0aFhgXEhUcFhYaHxwWGh8gHxoeHyoeIyUvHRgXITgsJycqOCwwFx84NzEsNScrMCkBCQoKDQsNGg8OGi0iHyI1NTY0NTU0Mi0uKTQvLDU1NC8wLDQ1NSw0NS80LDQ1NTQvMSosNTU0LDU0NDUwNC8qLP/AABEIAFgAWAMBIgACEQEDEQH/xAAbAAEAAgMBAQAAAAAAAAAAAAAABQYCBAcBA//EADYQAAIBAgMFBQcDBAMAAAAAAAECAAMRBBIhBQYxQVEiYXGBkRMyQlJyobGSwdEUI2OyBxUz/8QAGwEBAAIDAQEAAAAAAAAAAAAAAAMEAgUGAQf/xAArEQABAwMCBAQHAAAAAAAAAAABAAIDBBESBSExQWGhFFGBsRMVMnGR0fD/2gAMAwEAAhEDEQA/AO4xEQiREQiREQiREQiREQiREQiREQiREQiSh7Q/5gwVLFf04SpV7ZRmpAOVINiSg7VgbjrodJcto49aKZiCdQFUcWY8AJTdxt3Kez6ZL0i2Mru9RwtmIu7WsSbBQCNTa5MhfKGnEcVkG33Vq/7Cu/8A5UDb5qrZB+kAt6gSi747m7dxlc1ExWHpU1FqdINVsD8xOUdonnysLS/0sbc5SrI1r5Wte3UEEg+UiNq7UpU1q1sRWalQpMEAQkFmsCSSNTxsAOhv3RNe4uxBJPp/e69NgLnZfHdbb2JTDIu0Kb06yXpvUIBp1CvBwy8iLG5A1vLQjggEEEHUEHQysYLa6OOw5qUichzj+5SewIVr8QRwPI8zfT408ccJU7NzROpT5epXv7ufjK0ld4eXCbYHt9+nVZtjEjbsVviYUqqsoZSCCLgjgQYm0UK0NuYxkVFU5TUbLmFrqLMxt32W3nNJyEX2itUuhBN6jsGW/auCbcL+kkNs4JqlPs++pDLfmRy8wSPOQa1rgg35gg8RyIInK6zV1FHUNePoI7q7Axr2W5q1gxIzYWMzUwjHtoLHqQNA3mPveSc6WGVs0YkYbgqo5pabFVvH4rPjAp92iNPrIuT6EDzMhd7ts4rD4fE1sMparmppfLcqmW+g72J15ZobFWxNVv8AIw8gbfgSUoYso+ddbizDrbgR+JzlPqTI61xmO2R/QVqWAuis3yUbuht/E4vCrXroVK1wtMsBmZCApvbQ6k8OndNveXYVHFLUw9YstOsQ6sLdmoBYjpqP36Tar49qhW4KqpvrxJ5adOcV64YWIuDyMxrdcihq84dwO6xjpXOjxeo7ZW7OH2fg2o0mLl3DZm4lrraw7gPzPdpve3nPqUUG+t+VyTb1kbtHGhbAhjm4WW/f+NZptR1T5jIMG2FlbgpxC2yndycddalE/AQyfS19PJgfURITdWuRjlA+JHB8sp/MTsNKlMtI0u4jb8KjUNxkKuG2Nr+ysqgNUbgCbAAfEx6fn1IgaeFNR2epVcljc5bKNABoLdB1M295aDLUFYj+3lCsR8Fixue7tceVtZFpXrclpjxqMfsF/ecvr1TU+I+E7Zgtbr1VymY3C44rPamzwpXtZ1JIGa2ZWte1xa6kAg+XlNbCx4uEBOVlugJuVI95Ln1HgegldxikqS7Zm4UwBlAc8LcTfx4C892HiW9siEWYVb27jmv6dr7SHTap8c7HRjYkAjluspY8mG/JfDblM0sXVB4MQ48GH8gzLDY1ScoOo1PdJ/fHYjVUFWmL1Kd9BxZOJHiOI8+so9Ksp/YjQ+sk1eiMdQ48nbhewSBzB0VnWrMjUkDTxVQcGU/UuvqCJk2Kqn41H0qb+pJ/E0PwDfirF1JYvGqg1PHgBqT4CRNWoSS7e9awF/dHTx6n+Jiairc6knixN2Pn/E06tdmIVQWZjZQOJJ4AS1DAb2avCVZNxMLnxFSpyprlH1Pr/qo/UJ5LRu1sb+moBDYue1UI5sePkNB5RPotFB4eBrDxWnlfm8lShF5SttYFsMxyi1Jvca11pn5T0F+F+Rtyl2njKCLHUTGuoo62LB/ofJIpTG64XN6bdoG7O50HXXkqj9pb93theyzVKljVckm3wA/CD+TzMkMNsyhTJZKSITzVFB+02pT0/SW0ZL3HI+ylmqDILDZJVN4dyRVJqUCEc6sp9xz1090/Y/eWuJtJoY524yC4Vdryw3C5DjMLiKBtVpuneRdf1Ds/eao2ip0DAnoDc+gnaJ5lE0rtDjJu13ZWhVnmFyfA7Exdc9ikwHzOCijzIufIGXrdzdKnhu2x9pVt71tF7lHLx4n7SfiX6XToaY5Dc9VFJO5+yRETYqBIiIRIiIRIiIRIiIRIiIRIiI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g;base64,/9j/4AAQSkZJRgABAQAAAQABAAD/2wCEAAkGBg8SERUUExMUFRUWGR0aFhgXEhUcFhYaHxwWGh8gHxoeHyoeIyUvHRgXITgsJycqOCwwFx84NzEsNScrMCkBCQoKDQsNGg8OGi0iHyI1NTY0NTU0Mi0uKTQvLDU1NC8wLDQ1NSw0NS80LDQ1NTQvMSosNTU0LDU0NDUwNC8qLP/AABEIAFgAWAMBIgACEQEDEQH/xAAbAAEAAgMBAQAAAAAAAAAAAAAABQYCBAcBA//EADYQAAIBAgMFBQcDBAMAAAAAAAECAAMRBBIhBQYxQVEiYXGBkRMyQlJyobGSwdEUI2OyBxUz/8QAGwEBAAIDAQEAAAAAAAAAAAAAAAMEAgUGAQf/xAArEQABAwMCBAQHAAAAAAAAAAABAAIDBBESBSExQWGhFFGBsRMVMnGR0fD/2gAMAwEAAhEDEQA/AO4xEQiREQiREQiREQiREQiREQiREQiREQiSh7Q/5gwVLFf04SpV7ZRmpAOVINiSg7VgbjrodJcto49aKZiCdQFUcWY8AJTdxt3Kez6ZL0i2Mru9RwtmIu7WsSbBQCNTa5MhfKGnEcVkG33Vq/7Cu/8A5UDb5qrZB+kAt6gSi747m7dxlc1ExWHpU1FqdINVsD8xOUdonnysLS/0sbc5SrI1r5Wte3UEEg+UiNq7UpU1q1sRWalQpMEAQkFmsCSSNTxsAOhv3RNe4uxBJPp/e69NgLnZfHdbb2JTDIu0Kb06yXpvUIBp1CvBwy8iLG5A1vLQjggEEEHUEHQysYLa6OOw5qUichzj+5SewIVr8QRwPI8zfT408ccJU7NzROpT5epXv7ufjK0ld4eXCbYHt9+nVZtjEjbsVviYUqqsoZSCCLgjgQYm0UK0NuYxkVFU5TUbLmFrqLMxt32W3nNJyEX2itUuhBN6jsGW/auCbcL+kkNs4JqlPs++pDLfmRy8wSPOQa1rgg35gg8RyIInK6zV1FHUNePoI7q7Axr2W5q1gxIzYWMzUwjHtoLHqQNA3mPveSc6WGVs0YkYbgqo5pabFVvH4rPjAp92iNPrIuT6EDzMhd7ts4rD4fE1sMparmppfLcqmW+g72J15ZobFWxNVv8AIw8gbfgSUoYso+ddbizDrbgR+JzlPqTI61xmO2R/QVqWAuis3yUbuht/E4vCrXroVK1wtMsBmZCApvbQ6k8OndNveXYVHFLUw9YstOsQ6sLdmoBYjpqP36Tar49qhW4KqpvrxJ5adOcV64YWIuDyMxrdcihq84dwO6xjpXOjxeo7ZW7OH2fg2o0mLl3DZm4lrraw7gPzPdpve3nPqUUG+t+VyTb1kbtHGhbAhjm4WW/f+NZptR1T5jIMG2FlbgpxC2yndycddalE/AQyfS19PJgfURITdWuRjlA+JHB8sp/MTsNKlMtI0u4jb8KjUNxkKuG2Nr+ysqgNUbgCbAAfEx6fn1IgaeFNR2epVcljc5bKNABoLdB1M295aDLUFYj+3lCsR8Fixue7tceVtZFpXrclpjxqMfsF/ecvr1TU+I+E7Zgtbr1VymY3C44rPamzwpXtZ1JIGa2ZWte1xa6kAg+XlNbCx4uEBOVlugJuVI95Ln1HgegldxikqS7Zm4UwBlAc8LcTfx4C892HiW9siEWYVb27jmv6dr7SHTap8c7HRjYkAjluspY8mG/JfDblM0sXVB4MQ48GH8gzLDY1ScoOo1PdJ/fHYjVUFWmL1Kd9BxZOJHiOI8+so9Ksp/YjQ+sk1eiMdQ48nbhewSBzB0VnWrMjUkDTxVQcGU/UuvqCJk2Kqn41H0qb+pJ/E0PwDfirF1JYvGqg1PHgBqT4CRNWoSS7e9awF/dHTx6n+Jiairc6knixN2Pn/E06tdmIVQWZjZQOJJ4AS1DAb2avCVZNxMLnxFSpyprlH1Pr/qo/UJ5LRu1sb+moBDYue1UI5sePkNB5RPotFB4eBrDxWnlfm8lShF5SttYFsMxyi1Jvca11pn5T0F+F+Rtyl2njKCLHUTGuoo62LB/ofJIpTG64XN6bdoG7O50HXXkqj9pb93theyzVKljVckm3wA/CD+TzMkMNsyhTJZKSITzVFB+02pT0/SW0ZL3HI+ylmqDILDZJVN4dyRVJqUCEc6sp9xz1090/Y/eWuJtJoY524yC4Vdryw3C5DjMLiKBtVpuneRdf1Ds/eao2ip0DAnoDc+gnaJ5lE0rtDjJu13ZWhVnmFyfA7Exdc9ikwHzOCijzIufIGXrdzdKnhu2x9pVt71tF7lHLx4n7SfiX6XToaY5Dc9VFJO5+yRETYqBIiIRIiIRIiIRIiIRIiIRIiIR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4" name="Picture 16" descr="http://images.zaazu.com/img/thumbsup-thumbs-up-approve-ok-smiley-emoticon-000283-face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535" y="4567695"/>
            <a:ext cx="725430" cy="7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encrypted-tbn2.google.com/images?q=tbn:ANd9GcSZ592KD7dOnxmk3zz_HwEUqPAEPz0v7sxdu-3tWdEDeKW6eLn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579" y="5563887"/>
            <a:ext cx="402386" cy="4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227" y="338901"/>
            <a:ext cx="7309738" cy="438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17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-889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2010 Preliminary System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992" y="2969304"/>
            <a:ext cx="6629400" cy="153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Class prediction for column: 77%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Entity Linking for table cells: 66%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467" y="4450828"/>
            <a:ext cx="4114800" cy="1797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 smtClean="0"/>
              <a:t>Examples of class label prediction results: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 </a:t>
            </a:r>
            <a:r>
              <a:rPr lang="en-US" dirty="0"/>
              <a:t>– Nationality</a:t>
            </a:r>
            <a:br>
              <a:rPr lang="en-US" dirty="0"/>
            </a:br>
            <a:r>
              <a:rPr lang="en-US" dirty="0"/>
              <a:t>Prediction – MilitaryConflict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Column – Birth Place</a:t>
            </a:r>
            <a:br>
              <a:rPr lang="en-US" dirty="0"/>
            </a:br>
            <a:r>
              <a:rPr lang="en-US" dirty="0"/>
              <a:t>Prediction – PopulatedPlace</a:t>
            </a:r>
          </a:p>
        </p:txBody>
      </p:sp>
      <p:pic>
        <p:nvPicPr>
          <p:cNvPr id="10" name="Picture 6" descr="http://upload.wikimedia.org/wikipedia/en/6/66/GreenCh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254" y="5641289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Red X Cross Wrong Not Clip Ar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691" y="490519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ocess 12"/>
          <p:cNvSpPr/>
          <p:nvPr/>
        </p:nvSpPr>
        <p:spPr>
          <a:xfrm>
            <a:off x="820738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Predict Class for Columns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641725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Linking the table cells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308725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Identify and Discover relations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990600"/>
            <a:ext cx="7924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/>
            </a:r>
            <a:br>
              <a:rPr lang="en-US" sz="2100" dirty="0" smtClean="0">
                <a:solidFill>
                  <a:schemeClr val="tx1"/>
                </a:solidFill>
              </a:rPr>
            </a:br>
            <a:endParaRPr lang="en-US" sz="2100" i="1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738813" y="1879600"/>
            <a:ext cx="433387" cy="1857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Palatino Linotype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0497" y="2674577"/>
            <a:ext cx="6491205" cy="4031023"/>
          </a:xfrm>
          <a:prstGeom prst="rect">
            <a:avLst/>
          </a:prstGeom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>
            <a:off x="2971800" y="1879600"/>
            <a:ext cx="433388" cy="1857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338" y="1041400"/>
            <a:ext cx="178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T2LD Framework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66820" y="2576661"/>
            <a:ext cx="891375" cy="3910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6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Sources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663700"/>
            <a:ext cx="7607300" cy="50038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/>
              <a:t>The </a:t>
            </a:r>
            <a:r>
              <a:rPr lang="en-US" i="1" dirty="0" smtClean="0">
                <a:solidFill>
                  <a:srgbClr val="17375E"/>
                </a:solidFill>
              </a:rPr>
              <a:t>sequential</a:t>
            </a:r>
            <a:r>
              <a:rPr lang="en-US" dirty="0" smtClean="0"/>
              <a:t> approach let errors perco-late from one phase to the next</a:t>
            </a:r>
          </a:p>
          <a:p>
            <a:pPr marL="228600" indent="-228600"/>
            <a:r>
              <a:rPr lang="en-US" dirty="0" smtClean="0"/>
              <a:t>The system was biased toward predicting overly general classes over more appropriate specific ones</a:t>
            </a:r>
          </a:p>
          <a:p>
            <a:pPr marL="228600" indent="-228600"/>
            <a:r>
              <a:rPr lang="en-US" dirty="0" smtClean="0">
                <a:solidFill>
                  <a:srgbClr val="17375E"/>
                </a:solidFill>
              </a:rPr>
              <a:t>Heuristics</a:t>
            </a:r>
            <a:r>
              <a:rPr lang="en-US" dirty="0" smtClean="0"/>
              <a:t> largely drive the system</a:t>
            </a:r>
          </a:p>
          <a:p>
            <a:pPr marL="228600" indent="-228600"/>
            <a:r>
              <a:rPr lang="en-US" dirty="0" smtClean="0"/>
              <a:t>Although we consider multiple sources of evidence, we did not </a:t>
            </a:r>
            <a:r>
              <a:rPr lang="en-US" dirty="0" smtClean="0">
                <a:solidFill>
                  <a:srgbClr val="17375E"/>
                </a:solidFill>
              </a:rPr>
              <a:t>joint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200" y="152400"/>
            <a:ext cx="1308100" cy="1308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19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1885959"/>
            <a:ext cx="6896100" cy="3644042"/>
          </a:xfrm>
        </p:spPr>
        <p:txBody>
          <a:bodyPr>
            <a:noAutofit/>
          </a:bodyPr>
          <a:lstStyle/>
          <a:p>
            <a:r>
              <a:rPr lang="en-US" dirty="0" smtClean="0"/>
              <a:t>Linked </a:t>
            </a:r>
            <a:r>
              <a:rPr lang="en-US" dirty="0"/>
              <a:t>O</a:t>
            </a:r>
            <a:r>
              <a:rPr lang="en-US" dirty="0" smtClean="0"/>
              <a:t>pen Data 101</a:t>
            </a:r>
          </a:p>
          <a:p>
            <a:r>
              <a:rPr lang="en-US" dirty="0" smtClean="0"/>
              <a:t>Two ongoing UMBC dissertations</a:t>
            </a:r>
          </a:p>
          <a:p>
            <a:pPr lvl="1"/>
            <a:r>
              <a:rPr lang="en-US" dirty="0" smtClean="0"/>
              <a:t>Varish </a:t>
            </a:r>
            <a:r>
              <a:rPr lang="en-US" dirty="0" err="1" smtClean="0"/>
              <a:t>Mulwad</a:t>
            </a:r>
            <a:r>
              <a:rPr lang="en-US" dirty="0" smtClean="0"/>
              <a:t>, Generating linked data from tables</a:t>
            </a:r>
          </a:p>
          <a:p>
            <a:pPr lvl="1"/>
            <a:r>
              <a:rPr lang="en-US" dirty="0" err="1" smtClean="0"/>
              <a:t>Lushan</a:t>
            </a:r>
            <a:r>
              <a:rPr lang="en-US" dirty="0" smtClean="0"/>
              <a:t> Han, Querying linked data with a quasi-NL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50" y="274638"/>
            <a:ext cx="1943100" cy="1449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04800" y="4648200"/>
            <a:ext cx="8153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43600" y="1371600"/>
            <a:ext cx="2514600" cy="91440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04800" y="1503363"/>
          <a:ext cx="19812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2831996" imgH="901667" progId="Word.Document.12">
                  <p:link updateAutomatic="1"/>
                </p:oleObj>
              </mc:Choice>
              <mc:Fallback>
                <p:oleObj name="Document" r:id="rId3" imgW="2831996" imgH="901667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03363"/>
                        <a:ext cx="19812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0" y="1371600"/>
            <a:ext cx="3276600" cy="914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15621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Sampling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15621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Acronym detection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1063625"/>
            <a:ext cx="579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i="1"/>
              <a:t>Pre-processing modules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26670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Query and generate initial mappings</a:t>
            </a:r>
          </a:p>
        </p:txBody>
      </p:sp>
      <p:sp>
        <p:nvSpPr>
          <p:cNvPr id="17" name="Cloud 16"/>
          <p:cNvSpPr/>
          <p:nvPr/>
        </p:nvSpPr>
        <p:spPr>
          <a:xfrm>
            <a:off x="6248400" y="2513013"/>
            <a:ext cx="2514600" cy="1830387"/>
          </a:xfrm>
          <a:prstGeom prst="cloud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7237413" y="3592513"/>
            <a:ext cx="342900" cy="282575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2</a:t>
            </a:r>
          </a:p>
        </p:txBody>
      </p:sp>
      <p:pic>
        <p:nvPicPr>
          <p:cNvPr id="19" name="Picture 2" descr="http://richard.cyganiak.de/2007/10/lod/lod-datasets_2010-09-22_colore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713" y="2724150"/>
            <a:ext cx="11064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http://ebiquity.umbc.edu/projectIcons/8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544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lowchart: Magnetic Disk 20"/>
          <p:cNvSpPr/>
          <p:nvPr/>
        </p:nvSpPr>
        <p:spPr>
          <a:xfrm>
            <a:off x="7612063" y="3587750"/>
            <a:ext cx="234950" cy="287338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43400" y="23622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19600" y="33528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86400" y="2971800"/>
            <a:ext cx="838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57700" y="43815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47244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Generate Linked RDF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819400" y="5029200"/>
            <a:ext cx="457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81400" y="47244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Verify (</a:t>
            </a:r>
            <a:r>
              <a:rPr lang="en-US" sz="1400" i="1" dirty="0"/>
              <a:t>optional</a:t>
            </a:r>
            <a:r>
              <a:rPr lang="en-US" sz="1400" dirty="0"/>
              <a:t>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38800" y="5037138"/>
            <a:ext cx="457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400800" y="4724400"/>
            <a:ext cx="18669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Store in a knowledge base &amp; publish as LOD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05200" y="3657600"/>
            <a:ext cx="1828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Joint Inference/Assignment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Domain Independent Framework</a:t>
            </a:r>
          </a:p>
        </p:txBody>
      </p:sp>
      <p:cxnSp>
        <p:nvCxnSpPr>
          <p:cNvPr id="31" name="Straight Arrow Connector 30"/>
          <p:cNvCxnSpPr>
            <a:endCxn id="5" idx="1"/>
          </p:cNvCxnSpPr>
          <p:nvPr/>
        </p:nvCxnSpPr>
        <p:spPr>
          <a:xfrm>
            <a:off x="2286000" y="1828800"/>
            <a:ext cx="3810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20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6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" grpId="0" animBg="1"/>
      <p:bldP spid="5" grpId="0" animBg="1"/>
      <p:bldP spid="6" grpId="0" animBg="1"/>
      <p:bldP spid="7" grpId="0" animBg="1"/>
      <p:bldP spid="9" grpId="0"/>
      <p:bldP spid="11" grpId="0" animBg="1"/>
      <p:bldP spid="18" grpId="0" animBg="1"/>
      <p:bldP spid="21" grpId="0" animBg="1"/>
      <p:bldP spid="34" grpId="0" animBg="1"/>
      <p:bldP spid="34" grpId="1" animBg="1"/>
      <p:bldP spid="38" grpId="0" animBg="1"/>
      <p:bldP spid="38" grpId="1" animBg="1"/>
      <p:bldP spid="40" grpId="0" animBg="1"/>
      <p:bldP spid="40" grpId="1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951038" y="2489200"/>
            <a:ext cx="5440362" cy="2019300"/>
          </a:xfrm>
          <a:prstGeom prst="rect">
            <a:avLst/>
          </a:prstGeom>
          <a:solidFill>
            <a:schemeClr val="bg1"/>
          </a:solidFill>
          <a:ln>
            <a:prstDash val="dash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Mechanism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4" descr="http://ebiquity.umbc.edu/projectIcons/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38" y="2616200"/>
            <a:ext cx="188753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79518"/>
              </p:ext>
            </p:extLst>
          </p:nvPr>
        </p:nvGraphicFramePr>
        <p:xfrm>
          <a:off x="1219200" y="1428750"/>
          <a:ext cx="6934200" cy="3698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3698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Michael Jordan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Chicago</a:t>
                      </a:r>
                      <a:r>
                        <a:rPr lang="en-US" sz="1800" baseline="0" dirty="0" smtClean="0"/>
                        <a:t> Bulls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Shootin</a:t>
                      </a:r>
                      <a:r>
                        <a:rPr lang="en-US" sz="1800" baseline="0" dirty="0" smtClean="0"/>
                        <a:t>g Guard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1.98</a:t>
                      </a:r>
                      <a:endParaRPr lang="en-US" sz="1800" dirty="0"/>
                    </a:p>
                  </a:txBody>
                  <a:tcPr marT="45603" marB="45603"/>
                </a:tc>
              </a:tr>
            </a:tbl>
          </a:graphicData>
        </a:graphic>
      </p:graphicFrame>
      <p:pic>
        <p:nvPicPr>
          <p:cNvPr id="31760" name="Picture 9" descr="http://wiki.dbpedia.org/images/dbped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0" y="2921000"/>
            <a:ext cx="1847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lus 25"/>
          <p:cNvSpPr/>
          <p:nvPr/>
        </p:nvSpPr>
        <p:spPr>
          <a:xfrm>
            <a:off x="4459288" y="3225800"/>
            <a:ext cx="455612" cy="415925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1828800"/>
            <a:ext cx="550863" cy="79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21163" y="1793875"/>
            <a:ext cx="0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477000" y="1752600"/>
            <a:ext cx="533400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141913" y="1752600"/>
            <a:ext cx="455612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67" name="TextBox 7"/>
          <p:cNvSpPr txBox="1">
            <a:spLocks noChangeArrowheads="1"/>
          </p:cNvSpPr>
          <p:nvPr/>
        </p:nvSpPr>
        <p:spPr bwMode="auto">
          <a:xfrm>
            <a:off x="200025" y="5008563"/>
            <a:ext cx="2743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500" dirty="0" smtClean="0">
                <a:ea typeface="ＭＳ Ｐゴシック" pitchFamily="34" charset="-128"/>
              </a:rPr>
              <a:t>{dbo:Place,dbo:City</a:t>
            </a:r>
            <a:r>
              <a:rPr lang="en-US" sz="1500" dirty="0">
                <a:ea typeface="ＭＳ Ｐゴシック" pitchFamily="34" charset="-128"/>
              </a:rPr>
              <a:t>,yago:WomenArtist,yago:LivingPeople,yago:NationalBasketballAssociationTeams…}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3363913" y="5057775"/>
            <a:ext cx="2093912" cy="68262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Chicago Bulls, Chicago, Judy Chicago … </a:t>
            </a:r>
          </a:p>
        </p:txBody>
      </p:sp>
      <p:sp>
        <p:nvSpPr>
          <p:cNvPr id="42" name="Flowchart: Process 41"/>
          <p:cNvSpPr/>
          <p:nvPr/>
        </p:nvSpPr>
        <p:spPr>
          <a:xfrm>
            <a:off x="5964238" y="5057775"/>
            <a:ext cx="2092325" cy="68262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………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486275" y="4495800"/>
            <a:ext cx="127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349500" y="4540250"/>
            <a:ext cx="604838" cy="481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70600" y="4540250"/>
            <a:ext cx="406400" cy="398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76359"/>
              </p:ext>
            </p:extLst>
          </p:nvPr>
        </p:nvGraphicFramePr>
        <p:xfrm>
          <a:off x="2970213" y="990600"/>
          <a:ext cx="1701800" cy="3968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1800"/>
              </a:tblGrid>
              <a:tr h="396875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Team</a:t>
                      </a:r>
                      <a:endParaRPr lang="en-US" sz="1800" i="1" dirty="0"/>
                    </a:p>
                  </a:txBody>
                  <a:tcPr marL="91423" marR="91423" marT="45711" marB="45711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8600" y="5829300"/>
            <a:ext cx="2247900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possible types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2488" y="5815013"/>
            <a:ext cx="2065337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possible entities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21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1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89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 the candidates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9264" y="1417637"/>
            <a:ext cx="8229600" cy="4525963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629400" y="2667000"/>
            <a:ext cx="434975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86600" y="2782888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String similarity metrics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173288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</a:t>
            </a:r>
            <a:r>
              <a:rPr lang="en-US" dirty="0" smtClean="0"/>
              <a:t>in </a:t>
            </a:r>
            <a:r>
              <a:rPr lang="en-US" dirty="0"/>
              <a:t>column header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52600" y="1828800"/>
            <a:ext cx="685800" cy="344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61025" y="1831975"/>
            <a:ext cx="835025" cy="420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19850" y="2124075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Class from an ontology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22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8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 the candidates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1219200"/>
            <a:ext cx="8229600" cy="47244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194425" y="2647950"/>
            <a:ext cx="434975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934200" y="2803525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similarity metrics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172200" y="3694113"/>
            <a:ext cx="434975" cy="1066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6934200" y="3849688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Popularity metrics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80963" y="1870075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</a:t>
            </a:r>
            <a:r>
              <a:rPr lang="en-US" dirty="0" smtClean="0"/>
              <a:t>in </a:t>
            </a:r>
            <a:r>
              <a:rPr lang="en-US" dirty="0"/>
              <a:t>table cell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81163" y="1579563"/>
            <a:ext cx="1066800" cy="336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94338" y="1579563"/>
            <a:ext cx="835025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7" name="TextBox 12"/>
          <p:cNvSpPr txBox="1">
            <a:spLocks noChangeArrowheads="1"/>
          </p:cNvSpPr>
          <p:nvPr/>
        </p:nvSpPr>
        <p:spPr bwMode="auto">
          <a:xfrm>
            <a:off x="6253163" y="1870075"/>
            <a:ext cx="243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Entity from the </a:t>
            </a:r>
            <a:r>
              <a:rPr lang="en-US" dirty="0" smtClean="0"/>
              <a:t>knowledge base </a:t>
            </a:r>
            <a:r>
              <a:rPr lang="en-US" dirty="0"/>
              <a:t>(KB)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23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800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Inference over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in a table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0" y="4610100"/>
            <a:ext cx="5867400" cy="11430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mtClean="0"/>
              <a:t>Probabilistic Graphical Models</a:t>
            </a:r>
          </a:p>
        </p:txBody>
      </p:sp>
      <p:pic>
        <p:nvPicPr>
          <p:cNvPr id="35844" name="Picture 2" descr="http://t1.gstatic.com/images?q=tbn:ANd9GcTpNoiLS3wPFgy_Ro4CIJ0GCHtrEVdf25Jy7aIMAuOPWUW4C-ep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466975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ts2.mm.bing.net/images/thumbnail.aspx?q=1281436033245&amp;id=d76d7752ef3cab93aea6608d1969f88f&amp;url=http%3a%2f%2fai.cs.washington.edu%2fwww%2fmedia%2ficons%2fpubs%2fdm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781300"/>
            <a:ext cx="2857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24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593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lnSpc>
                <a:spcPts val="3480"/>
              </a:lnSpc>
            </a:pPr>
            <a:r>
              <a:rPr lang="en-US" dirty="0" smtClean="0"/>
              <a:t>A graphical model for tables</a:t>
            </a:r>
            <a:br>
              <a:rPr lang="en-US" dirty="0" smtClean="0"/>
            </a:br>
            <a:r>
              <a:rPr lang="en-US" sz="3200" dirty="0" smtClean="0">
                <a:effectLst/>
              </a:rPr>
              <a:t>Joint inference over evidence in a table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3100" y="1769091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14800" y="17526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24600" y="17526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57400" y="32766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574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574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3200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2672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477000" y="3200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4770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4770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R33</a:t>
            </a:r>
            <a:endParaRPr lang="en-US" dirty="0"/>
          </a:p>
        </p:txBody>
      </p:sp>
      <p:cxnSp>
        <p:nvCxnSpPr>
          <p:cNvPr id="19" name="Straight Connector 18"/>
          <p:cNvCxnSpPr>
            <a:stCxn id="5" idx="6"/>
            <a:endCxn id="6" idx="2"/>
          </p:cNvCxnSpPr>
          <p:nvPr/>
        </p:nvCxnSpPr>
        <p:spPr>
          <a:xfrm flipV="1">
            <a:off x="2933700" y="2247900"/>
            <a:ext cx="1181100" cy="164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5105400" y="2247900"/>
            <a:ext cx="1219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</p:cNvCxnSpPr>
          <p:nvPr/>
        </p:nvCxnSpPr>
        <p:spPr>
          <a:xfrm>
            <a:off x="2438400" y="2759691"/>
            <a:ext cx="0" cy="516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13" idx="2"/>
          </p:cNvCxnSpPr>
          <p:nvPr/>
        </p:nvCxnSpPr>
        <p:spPr>
          <a:xfrm>
            <a:off x="2819400" y="4724400"/>
            <a:ext cx="1447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6"/>
            <a:endCxn id="16" idx="2"/>
          </p:cNvCxnSpPr>
          <p:nvPr/>
        </p:nvCxnSpPr>
        <p:spPr>
          <a:xfrm>
            <a:off x="5029200" y="4724400"/>
            <a:ext cx="1447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" idx="2"/>
            <a:endCxn id="10" idx="3"/>
          </p:cNvCxnSpPr>
          <p:nvPr/>
        </p:nvCxnSpPr>
        <p:spPr>
          <a:xfrm rot="10800000" flipH="1" flipV="1">
            <a:off x="1943100" y="2264390"/>
            <a:ext cx="225892" cy="2729417"/>
          </a:xfrm>
          <a:prstGeom prst="curvedConnector4">
            <a:avLst>
              <a:gd name="adj1" fmla="val -185783"/>
              <a:gd name="adj2" fmla="val 11246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5" idx="2"/>
            <a:endCxn id="11" idx="3"/>
          </p:cNvCxnSpPr>
          <p:nvPr/>
        </p:nvCxnSpPr>
        <p:spPr>
          <a:xfrm rot="10800000" flipH="1" flipV="1">
            <a:off x="1943100" y="2264390"/>
            <a:ext cx="225892" cy="3872417"/>
          </a:xfrm>
          <a:prstGeom prst="curvedConnector4">
            <a:avLst>
              <a:gd name="adj1" fmla="val -397243"/>
              <a:gd name="adj2" fmla="val 10878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" idx="0"/>
          </p:cNvCxnSpPr>
          <p:nvPr/>
        </p:nvCxnSpPr>
        <p:spPr>
          <a:xfrm rot="5400000" flipH="1" flipV="1">
            <a:off x="4724400" y="-516909"/>
            <a:ext cx="12700" cy="4572000"/>
          </a:xfrm>
          <a:prstGeom prst="curvedConnector4">
            <a:avLst>
              <a:gd name="adj1" fmla="val 2928362"/>
              <a:gd name="adj2" fmla="val 11302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524250" y="1828800"/>
            <a:ext cx="19050" cy="449580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848350" y="1828800"/>
            <a:ext cx="19050" cy="449580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524000" y="3018145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524000" y="4191000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00200" y="5334000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4"/>
            <a:endCxn id="16" idx="4"/>
          </p:cNvCxnSpPr>
          <p:nvPr/>
        </p:nvCxnSpPr>
        <p:spPr>
          <a:xfrm rot="16200000" flipH="1">
            <a:off x="4648200" y="2895600"/>
            <a:ext cx="12700" cy="441960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14699" y="1676400"/>
            <a:ext cx="2781301" cy="46368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06303"/>
              </p:ext>
            </p:extLst>
          </p:nvPr>
        </p:nvGraphicFramePr>
        <p:xfrm>
          <a:off x="3505200" y="2411515"/>
          <a:ext cx="19812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12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Team</a:t>
                      </a:r>
                      <a:endParaRPr lang="en-US" i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San</a:t>
                      </a:r>
                      <a:r>
                        <a:rPr lang="en-US" baseline="0" dirty="0" smtClean="0"/>
                        <a:t> Antonio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Up Arrow 31"/>
          <p:cNvSpPr/>
          <p:nvPr/>
        </p:nvSpPr>
        <p:spPr>
          <a:xfrm rot="2332456" flipH="1">
            <a:off x="4204789" y="2040969"/>
            <a:ext cx="316255" cy="492919"/>
          </a:xfrm>
          <a:prstGeom prst="upArrow">
            <a:avLst>
              <a:gd name="adj1" fmla="val 50000"/>
              <a:gd name="adj2" fmla="val 495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3968741" y="167640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>
                <a:latin typeface="Arial" charset="0"/>
              </a:rPr>
              <a:t>Class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3726306" y="5760696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>
                <a:latin typeface="Arial" charset="0"/>
              </a:rPr>
              <a:t>Instance</a:t>
            </a:r>
          </a:p>
        </p:txBody>
      </p:sp>
      <p:sp>
        <p:nvSpPr>
          <p:cNvPr id="36" name="Up Arrow 35"/>
          <p:cNvSpPr/>
          <p:nvPr/>
        </p:nvSpPr>
        <p:spPr>
          <a:xfrm rot="9440473" flipH="1">
            <a:off x="4049952" y="5317635"/>
            <a:ext cx="271648" cy="505556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25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1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6" grpId="0" animBg="1"/>
      <p:bldP spid="3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Parameterized graphical model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00200" y="4442915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71900" y="4426424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81700" y="45720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07809" y="6172200"/>
                <a:ext cx="740960" cy="4572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sz="2400" b="1" i="1" baseline="-2500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 xmlns:mv="urn:schemas-microsoft-com:mac:vml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09" y="6172200"/>
                <a:ext cx="740960" cy="457200"/>
              </a:xfrm>
              <a:prstGeom prst="rect">
                <a:avLst/>
              </a:prstGeom>
              <a:blipFill rotWithShape="1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5" idx="5"/>
            <a:endCxn id="8" idx="0"/>
          </p:cNvCxnSpPr>
          <p:nvPr/>
        </p:nvCxnSpPr>
        <p:spPr>
          <a:xfrm>
            <a:off x="2445730" y="5288445"/>
            <a:ext cx="1832559" cy="883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8" idx="0"/>
          </p:cNvCxnSpPr>
          <p:nvPr/>
        </p:nvCxnSpPr>
        <p:spPr>
          <a:xfrm>
            <a:off x="4267200" y="5417024"/>
            <a:ext cx="11089" cy="75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>
          <a:xfrm flipH="1">
            <a:off x="4278289" y="5562600"/>
            <a:ext cx="2198711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524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430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1336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004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82185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59991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R23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235321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2390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229600" y="2344003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37681" y="3635422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 xmlns:mv="urn:schemas-microsoft-com:mac:vml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81" y="3635422"/>
                <a:ext cx="419100" cy="381000"/>
              </a:xfrm>
              <a:prstGeom prst="rect">
                <a:avLst/>
              </a:prstGeom>
              <a:blipFill rotWithShape="1">
                <a:blip r:embed="rId5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stCxn id="18" idx="5"/>
            <a:endCxn id="27" idx="0"/>
          </p:cNvCxnSpPr>
          <p:nvPr/>
        </p:nvCxnSpPr>
        <p:spPr>
          <a:xfrm>
            <a:off x="802808" y="3012608"/>
            <a:ext cx="644423" cy="62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4"/>
            <a:endCxn id="27" idx="0"/>
          </p:cNvCxnSpPr>
          <p:nvPr/>
        </p:nvCxnSpPr>
        <p:spPr>
          <a:xfrm flipH="1">
            <a:off x="1447231" y="3124200"/>
            <a:ext cx="76769" cy="51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4"/>
            <a:endCxn id="27" idx="0"/>
          </p:cNvCxnSpPr>
          <p:nvPr/>
        </p:nvCxnSpPr>
        <p:spPr>
          <a:xfrm flipH="1">
            <a:off x="1447231" y="3124200"/>
            <a:ext cx="1067369" cy="51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57700" y="35814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sz="2000" b="1" i="1" baseline="-2500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 xmlns:mv="urn:schemas-microsoft-com:mac:vml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3581400"/>
                <a:ext cx="419100" cy="381000"/>
              </a:xfrm>
              <a:prstGeom prst="rect">
                <a:avLst/>
              </a:prstGeom>
              <a:blipFill rotWithShape="1">
                <a:blip r:embed="rId6"/>
                <a:stretch>
                  <a:fillRect l="-16438" b="-1363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353300" y="35814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00" y="3581400"/>
                <a:ext cx="419100" cy="381000"/>
              </a:xfrm>
              <a:prstGeom prst="rect">
                <a:avLst/>
              </a:prstGeom>
              <a:blipFill rotWithShape="1">
                <a:blip r:embed="rId7"/>
                <a:stretch>
                  <a:fillRect l="-9589" b="-757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1" idx="4"/>
            <a:endCxn id="37" idx="0"/>
          </p:cNvCxnSpPr>
          <p:nvPr/>
        </p:nvCxnSpPr>
        <p:spPr>
          <a:xfrm>
            <a:off x="3581400" y="3124200"/>
            <a:ext cx="10858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4"/>
            <a:endCxn id="37" idx="0"/>
          </p:cNvCxnSpPr>
          <p:nvPr/>
        </p:nvCxnSpPr>
        <p:spPr>
          <a:xfrm>
            <a:off x="4563185" y="3124200"/>
            <a:ext cx="10406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4"/>
            <a:endCxn id="37" idx="0"/>
          </p:cNvCxnSpPr>
          <p:nvPr/>
        </p:nvCxnSpPr>
        <p:spPr>
          <a:xfrm flipH="1">
            <a:off x="4667250" y="3124200"/>
            <a:ext cx="87374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4" idx="4"/>
            <a:endCxn id="38" idx="0"/>
          </p:cNvCxnSpPr>
          <p:nvPr/>
        </p:nvCxnSpPr>
        <p:spPr>
          <a:xfrm>
            <a:off x="6616321" y="3124200"/>
            <a:ext cx="946529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5" idx="4"/>
            <a:endCxn id="38" idx="0"/>
          </p:cNvCxnSpPr>
          <p:nvPr/>
        </p:nvCxnSpPr>
        <p:spPr>
          <a:xfrm flipH="1">
            <a:off x="7562850" y="3124200"/>
            <a:ext cx="571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4"/>
            <a:endCxn id="38" idx="0"/>
          </p:cNvCxnSpPr>
          <p:nvPr/>
        </p:nvCxnSpPr>
        <p:spPr>
          <a:xfrm flipH="1">
            <a:off x="7562850" y="3106003"/>
            <a:ext cx="1047750" cy="47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7" idx="2"/>
            <a:endCxn id="5" idx="0"/>
          </p:cNvCxnSpPr>
          <p:nvPr/>
        </p:nvCxnSpPr>
        <p:spPr>
          <a:xfrm>
            <a:off x="1447231" y="4016422"/>
            <a:ext cx="648269" cy="426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2"/>
            <a:endCxn id="6" idx="0"/>
          </p:cNvCxnSpPr>
          <p:nvPr/>
        </p:nvCxnSpPr>
        <p:spPr>
          <a:xfrm flipH="1">
            <a:off x="4267200" y="3962400"/>
            <a:ext cx="400050" cy="464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8" idx="2"/>
            <a:endCxn id="7" idx="0"/>
          </p:cNvCxnSpPr>
          <p:nvPr/>
        </p:nvCxnSpPr>
        <p:spPr>
          <a:xfrm flipH="1">
            <a:off x="6477000" y="3962400"/>
            <a:ext cx="108585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19200" y="10668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="" xmlns:mv="urn:schemas-microsoft-com:mac:vml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66800"/>
                <a:ext cx="419100" cy="381000"/>
              </a:xfrm>
              <a:prstGeom prst="rect">
                <a:avLst/>
              </a:prstGeom>
              <a:blipFill rotWithShape="1">
                <a:blip r:embed="rId8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439219" y="1012778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="" xmlns:mv="urn:schemas-microsoft-com:mac:vml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19" y="1012778"/>
                <a:ext cx="419100" cy="381000"/>
              </a:xfrm>
              <a:prstGeom prst="rect">
                <a:avLst/>
              </a:prstGeom>
              <a:blipFill rotWithShape="1">
                <a:blip r:embed="rId9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34819" y="1012778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="" xmlns:mv="urn:schemas-microsoft-com:mac:vml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19" y="1012778"/>
                <a:ext cx="419100" cy="381000"/>
              </a:xfrm>
              <a:prstGeom prst="rect">
                <a:avLst/>
              </a:prstGeom>
              <a:blipFill rotWithShape="1">
                <a:blip r:embed="rId9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>
            <a:stCxn id="18" idx="0"/>
            <a:endCxn id="59" idx="2"/>
          </p:cNvCxnSpPr>
          <p:nvPr/>
        </p:nvCxnSpPr>
        <p:spPr>
          <a:xfrm flipV="1">
            <a:off x="533400" y="1447800"/>
            <a:ext cx="89535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1" idx="0"/>
            <a:endCxn id="59" idx="2"/>
          </p:cNvCxnSpPr>
          <p:nvPr/>
        </p:nvCxnSpPr>
        <p:spPr>
          <a:xfrm flipH="1" flipV="1">
            <a:off x="1428750" y="1447800"/>
            <a:ext cx="215265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4" idx="0"/>
            <a:endCxn id="59" idx="2"/>
          </p:cNvCxnSpPr>
          <p:nvPr/>
        </p:nvCxnSpPr>
        <p:spPr>
          <a:xfrm flipH="1" flipV="1">
            <a:off x="1428750" y="1447800"/>
            <a:ext cx="518757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0"/>
            <a:endCxn id="60" idx="1"/>
          </p:cNvCxnSpPr>
          <p:nvPr/>
        </p:nvCxnSpPr>
        <p:spPr>
          <a:xfrm flipV="1">
            <a:off x="1524000" y="1203278"/>
            <a:ext cx="2915219" cy="11589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0" idx="2"/>
            <a:endCxn id="22" idx="0"/>
          </p:cNvCxnSpPr>
          <p:nvPr/>
        </p:nvCxnSpPr>
        <p:spPr>
          <a:xfrm flipH="1">
            <a:off x="4563185" y="1393778"/>
            <a:ext cx="85584" cy="9684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5" idx="0"/>
            <a:endCxn id="60" idx="3"/>
          </p:cNvCxnSpPr>
          <p:nvPr/>
        </p:nvCxnSpPr>
        <p:spPr>
          <a:xfrm flipH="1" flipV="1">
            <a:off x="4858319" y="1203278"/>
            <a:ext cx="2761681" cy="11589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61" idx="1"/>
          </p:cNvCxnSpPr>
          <p:nvPr/>
        </p:nvCxnSpPr>
        <p:spPr>
          <a:xfrm flipV="1">
            <a:off x="2514600" y="1203278"/>
            <a:ext cx="4820219" cy="11589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61" idx="1"/>
          </p:cNvCxnSpPr>
          <p:nvPr/>
        </p:nvCxnSpPr>
        <p:spPr>
          <a:xfrm flipV="1">
            <a:off x="5540991" y="1203278"/>
            <a:ext cx="1793828" cy="11589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6" idx="0"/>
            <a:endCxn id="61" idx="3"/>
          </p:cNvCxnSpPr>
          <p:nvPr/>
        </p:nvCxnSpPr>
        <p:spPr>
          <a:xfrm flipH="1" flipV="1">
            <a:off x="7753919" y="1203278"/>
            <a:ext cx="856681" cy="11407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eft Arrow 89"/>
          <p:cNvSpPr/>
          <p:nvPr/>
        </p:nvSpPr>
        <p:spPr>
          <a:xfrm rot="18581291">
            <a:off x="501933" y="4063494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5257" y="4738924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that captures the affinity between the column headers and row values</a:t>
            </a:r>
            <a:endParaRPr lang="en-US" dirty="0"/>
          </a:p>
        </p:txBody>
      </p:sp>
      <p:sp>
        <p:nvSpPr>
          <p:cNvPr id="49" name="Left Arrow 48"/>
          <p:cNvSpPr/>
          <p:nvPr/>
        </p:nvSpPr>
        <p:spPr>
          <a:xfrm rot="12600793">
            <a:off x="6646513" y="5026136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61563" y="41603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 value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212690" y="5410200"/>
            <a:ext cx="177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Node: Column header</a:t>
            </a:r>
            <a:endParaRPr lang="en-US" dirty="0"/>
          </a:p>
        </p:txBody>
      </p:sp>
      <p:sp>
        <p:nvSpPr>
          <p:cNvPr id="55" name="Left Arrow 54"/>
          <p:cNvSpPr/>
          <p:nvPr/>
        </p:nvSpPr>
        <p:spPr>
          <a:xfrm rot="16951960">
            <a:off x="7991142" y="3458610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Left Arrow 55"/>
          <p:cNvSpPr/>
          <p:nvPr/>
        </p:nvSpPr>
        <p:spPr>
          <a:xfrm rot="10800000">
            <a:off x="4493241" y="6234627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34392" y="6077634"/>
            <a:ext cx="267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Captures interaction between column headers</a:t>
            </a:r>
            <a:endParaRPr lang="en-US" dirty="0"/>
          </a:p>
        </p:txBody>
      </p:sp>
      <p:sp>
        <p:nvSpPr>
          <p:cNvPr id="62" name="Left Arrow 61"/>
          <p:cNvSpPr/>
          <p:nvPr/>
        </p:nvSpPr>
        <p:spPr>
          <a:xfrm rot="10534683">
            <a:off x="4844724" y="851753"/>
            <a:ext cx="1607446" cy="34409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400800" y="457200"/>
            <a:ext cx="267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Captures interaction between row values</a:t>
            </a:r>
            <a:endParaRPr lang="en-US" dirty="0"/>
          </a:p>
        </p:txBody>
      </p:sp>
      <p:sp>
        <p:nvSpPr>
          <p:cNvPr id="76" name="Left Arrow 75"/>
          <p:cNvSpPr/>
          <p:nvPr/>
        </p:nvSpPr>
        <p:spPr>
          <a:xfrm rot="13670434">
            <a:off x="4680122" y="3875249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072290" y="4345059"/>
            <a:ext cx="84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Node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26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5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  <p:bldP spid="56" grpId="0" animBg="1"/>
      <p:bldP spid="57" grpId="0"/>
      <p:bldP spid="62" grpId="0" animBg="1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en-US" dirty="0" smtClean="0"/>
              <a:t>Challenge: Interpreting Literals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46547"/>
              </p:ext>
            </p:extLst>
          </p:nvPr>
        </p:nvGraphicFramePr>
        <p:xfrm>
          <a:off x="2368550" y="1638300"/>
          <a:ext cx="1440306" cy="2057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306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7F7F7F"/>
                          </a:solidFill>
                        </a:rPr>
                        <a:t>Population</a:t>
                      </a:r>
                      <a:endParaRPr lang="en-US" i="1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690,000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345,000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510,020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29577"/>
              </p:ext>
            </p:extLst>
          </p:nvPr>
        </p:nvGraphicFramePr>
        <p:xfrm>
          <a:off x="5499100" y="1638300"/>
          <a:ext cx="1257300" cy="2066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7300"/>
              </a:tblGrid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</a:t>
                      </a:r>
                      <a:endPara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5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2095500"/>
            <a:ext cx="977900" cy="1676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78500" y="2028660"/>
            <a:ext cx="673100" cy="1676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206500" y="2729132"/>
            <a:ext cx="1384300" cy="560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422400" y="2273301"/>
            <a:ext cx="1168402" cy="17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51600" y="2449731"/>
            <a:ext cx="952500" cy="66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51600" y="2028660"/>
            <a:ext cx="952500" cy="421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500" y="2082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Population?</a:t>
            </a:r>
          </a:p>
          <a:p>
            <a:r>
              <a:rPr lang="en-US" dirty="0" smtClean="0"/>
              <a:t>Profit in $K 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04100" y="180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in years?</a:t>
            </a:r>
          </a:p>
          <a:p>
            <a:r>
              <a:rPr lang="en-US" dirty="0" smtClean="0"/>
              <a:t>Percent?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Many columns have literals, e.g., numbers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4000" y="3822700"/>
            <a:ext cx="889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Predict properties based on cell values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Cyc had hand coded rules: </a:t>
            </a:r>
            <a:r>
              <a:rPr lang="en-US" sz="2800" i="1" dirty="0" smtClean="0"/>
              <a:t>humans don’t live past 120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We extract </a:t>
            </a:r>
            <a:r>
              <a:rPr lang="en-US" sz="2800" i="1" dirty="0" smtClean="0"/>
              <a:t>value distributions </a:t>
            </a:r>
            <a:r>
              <a:rPr lang="en-US" sz="2800" dirty="0" smtClean="0"/>
              <a:t>from LOD resources</a:t>
            </a:r>
          </a:p>
          <a:p>
            <a:pPr marL="520700" lvl="1" indent="-228600">
              <a:buFont typeface="Arial" pitchFamily="34" charset="0"/>
              <a:buChar char="•"/>
            </a:pPr>
            <a:r>
              <a:rPr lang="en-US" sz="2400" dirty="0" smtClean="0"/>
              <a:t>Differ for subclasses</a:t>
            </a:r>
            <a:r>
              <a:rPr lang="en-US" sz="2400" dirty="0"/>
              <a:t>:</a:t>
            </a:r>
            <a:r>
              <a:rPr lang="en-US" sz="2400" dirty="0" smtClean="0"/>
              <a:t> age of </a:t>
            </a:r>
            <a:r>
              <a:rPr lang="en-US" sz="2400" i="1" dirty="0" smtClean="0"/>
              <a:t>people</a:t>
            </a:r>
            <a:r>
              <a:rPr lang="en-US" sz="2400" dirty="0" smtClean="0"/>
              <a:t> vs. </a:t>
            </a:r>
            <a:r>
              <a:rPr lang="en-US" sz="2400" i="1" dirty="0" smtClean="0"/>
              <a:t>political leaders </a:t>
            </a:r>
            <a:r>
              <a:rPr lang="en-US" sz="2400" dirty="0" smtClean="0"/>
              <a:t>vs. </a:t>
            </a:r>
            <a:r>
              <a:rPr lang="en-US" sz="2400" i="1" dirty="0" smtClean="0"/>
              <a:t>athletes</a:t>
            </a:r>
          </a:p>
          <a:p>
            <a:pPr marL="520700" lvl="1" indent="-228600">
              <a:buFont typeface="Arial" pitchFamily="34" charset="0"/>
              <a:buChar char="•"/>
            </a:pPr>
            <a:r>
              <a:rPr lang="en-US" sz="2400" dirty="0" smtClean="0"/>
              <a:t>Represent as </a:t>
            </a:r>
            <a:r>
              <a:rPr lang="en-US" sz="2400" i="1" dirty="0" smtClean="0"/>
              <a:t>measurements</a:t>
            </a:r>
            <a:r>
              <a:rPr lang="en-US" sz="2400" dirty="0" smtClean="0"/>
              <a:t>: value + units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Metric: possibility/probability of values given distribution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27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/>
      <p:bldP spid="22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dirty="0" smtClean="0"/>
              <a:t>Other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08100"/>
            <a:ext cx="787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table </a:t>
            </a:r>
            <a:r>
              <a:rPr lang="en-US" i="1" dirty="0" smtClean="0">
                <a:solidFill>
                  <a:srgbClr val="17375E"/>
                </a:solidFill>
              </a:rPr>
              <a:t>captions</a:t>
            </a:r>
            <a:r>
              <a:rPr lang="en-US" dirty="0" smtClean="0"/>
              <a:t> and other text is associated documents to provide context</a:t>
            </a:r>
          </a:p>
          <a:p>
            <a:r>
              <a:rPr lang="en-US" sz="3027" dirty="0" smtClean="0">
                <a:solidFill>
                  <a:srgbClr val="17375E"/>
                </a:solidFill>
              </a:rPr>
              <a:t>Size</a:t>
            </a:r>
            <a:r>
              <a:rPr lang="en-US" sz="3027" dirty="0" smtClean="0"/>
              <a:t> of some </a:t>
            </a:r>
            <a:r>
              <a:rPr lang="en-US" sz="3027" dirty="0" err="1" smtClean="0"/>
              <a:t>data.gov</a:t>
            </a:r>
            <a:r>
              <a:rPr lang="en-US" sz="3027" dirty="0" smtClean="0"/>
              <a:t> tables (&gt; 400K rows!) makes using full graphical model impractical</a:t>
            </a:r>
          </a:p>
          <a:p>
            <a:pPr lvl="1"/>
            <a:r>
              <a:rPr lang="en-US" sz="3027" dirty="0" smtClean="0">
                <a:solidFill>
                  <a:srgbClr val="17375E"/>
                </a:solidFill>
              </a:rPr>
              <a:t>Sample</a:t>
            </a:r>
            <a:r>
              <a:rPr lang="en-US" sz="3027" dirty="0" smtClean="0"/>
              <a:t> table and run model on the subset</a:t>
            </a:r>
          </a:p>
          <a:p>
            <a:r>
              <a:rPr lang="en-US" dirty="0" smtClean="0"/>
              <a:t>Achieving acceptable accuracy may require </a:t>
            </a:r>
            <a:r>
              <a:rPr lang="en-US" dirty="0" smtClean="0">
                <a:solidFill>
                  <a:srgbClr val="17375E"/>
                </a:solidFill>
              </a:rPr>
              <a:t>human input</a:t>
            </a:r>
          </a:p>
          <a:p>
            <a:pPr lvl="1"/>
            <a:r>
              <a:rPr lang="en-US" sz="3027" dirty="0" smtClean="0"/>
              <a:t>100% accuracy unattainable automatically</a:t>
            </a:r>
          </a:p>
          <a:p>
            <a:pPr lvl="1"/>
            <a:r>
              <a:rPr lang="en-US" sz="3027" dirty="0" smtClean="0"/>
              <a:t>How best to let humans offer advice and/or correct interpretations?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50800"/>
            <a:ext cx="1816100" cy="15376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28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dirty="0" smtClean="0"/>
              <a:t>PMI as an association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08100"/>
            <a:ext cx="78740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use </a:t>
            </a:r>
            <a:r>
              <a:rPr lang="en-US" dirty="0">
                <a:hlinkClick r:id="rId2"/>
              </a:rPr>
              <a:t>p</a:t>
            </a:r>
            <a:r>
              <a:rPr lang="en-US" dirty="0" smtClean="0">
                <a:hlinkClick r:id="rId2"/>
              </a:rPr>
              <a:t>ointwise mutual information</a:t>
            </a:r>
            <a:r>
              <a:rPr lang="en-US" dirty="0" smtClean="0"/>
              <a:t> (</a:t>
            </a:r>
            <a:r>
              <a:rPr lang="en-US" dirty="0" err="1" smtClean="0"/>
              <a:t>pmi</a:t>
            </a:r>
            <a:r>
              <a:rPr lang="en-US" dirty="0" smtClean="0"/>
              <a:t>) to measure the association between two RDF resources (nodes)</a:t>
            </a:r>
          </a:p>
        </p:txBody>
      </p:sp>
      <p:pic>
        <p:nvPicPr>
          <p:cNvPr id="5" name="Picture 4" descr="p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3251200"/>
            <a:ext cx="7825580" cy="8675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0400" y="4622800"/>
            <a:ext cx="787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mi</a:t>
            </a:r>
            <a:r>
              <a:rPr lang="en-US" dirty="0" smtClean="0"/>
              <a:t> is used for word association by comparing how often two words occur together in text to their expected co-occurrence if independent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29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18" y="274638"/>
            <a:ext cx="8572500" cy="97755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Linked Open Data (LOD)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29" y="1252194"/>
            <a:ext cx="8293889" cy="5329880"/>
          </a:xfrm>
        </p:spPr>
        <p:txBody>
          <a:bodyPr>
            <a:noAutofit/>
          </a:bodyPr>
          <a:lstStyle/>
          <a:p>
            <a:pPr marL="228600" indent="-228600"/>
            <a:r>
              <a:rPr lang="en-US" sz="3000" dirty="0" smtClean="0"/>
              <a:t>Linked </a:t>
            </a:r>
            <a:r>
              <a:rPr lang="en-US" sz="3000" b="1" dirty="0" smtClean="0"/>
              <a:t>data</a:t>
            </a:r>
            <a:r>
              <a:rPr lang="en-US" sz="3000" dirty="0" smtClean="0"/>
              <a:t> is just RDF data, typically</a:t>
            </a:r>
            <a:br>
              <a:rPr lang="en-US" sz="3000" dirty="0" smtClean="0"/>
            </a:br>
            <a:r>
              <a:rPr lang="en-US" sz="3000" dirty="0" smtClean="0"/>
              <a:t>just the instances (ABOX), not schema (TBOX)</a:t>
            </a:r>
          </a:p>
          <a:p>
            <a:pPr marL="228600" indent="-228600"/>
            <a:r>
              <a:rPr lang="en-US" sz="3000" dirty="0" smtClean="0"/>
              <a:t>RDF data is a graph of triples</a:t>
            </a:r>
          </a:p>
          <a:p>
            <a:pPr marL="511175" lvl="1" indent="-228600"/>
            <a:r>
              <a:rPr lang="en-US" sz="2700" dirty="0" smtClean="0"/>
              <a:t>URI URI string</a:t>
            </a:r>
            <a:br>
              <a:rPr lang="en-US" sz="2700" dirty="0" smtClean="0"/>
            </a:br>
            <a:r>
              <a:rPr lang="en-US" sz="2400" dirty="0" err="1" smtClean="0"/>
              <a:t>dbr:Barack_Obama</a:t>
            </a:r>
            <a:r>
              <a:rPr lang="en-US" sz="2400" dirty="0" smtClean="0"/>
              <a:t> </a:t>
            </a:r>
            <a:r>
              <a:rPr lang="en-US" sz="2400" dirty="0" err="1" smtClean="0"/>
              <a:t>dbo:spouse</a:t>
            </a:r>
            <a:r>
              <a:rPr lang="en-US" sz="2400" dirty="0" smtClean="0"/>
              <a:t> “Michelle Obama”</a:t>
            </a:r>
            <a:endParaRPr lang="en-US" sz="2400" dirty="0"/>
          </a:p>
          <a:p>
            <a:pPr marL="511175" lvl="1" indent="-228600"/>
            <a:r>
              <a:rPr lang="en-US" sz="2700" dirty="0" smtClean="0"/>
              <a:t>URI </a:t>
            </a:r>
            <a:r>
              <a:rPr lang="en-US" sz="2700" dirty="0"/>
              <a:t>URI URI</a:t>
            </a:r>
            <a:br>
              <a:rPr lang="en-US" sz="2700" dirty="0"/>
            </a:br>
            <a:r>
              <a:rPr lang="en-US" sz="2400" dirty="0" err="1" smtClean="0"/>
              <a:t>dbr:Barack_Obama</a:t>
            </a:r>
            <a:r>
              <a:rPr lang="en-US" sz="2400" dirty="0" smtClean="0"/>
              <a:t> </a:t>
            </a:r>
            <a:r>
              <a:rPr lang="en-US" sz="2400" dirty="0" err="1" smtClean="0"/>
              <a:t>dbo:spouse</a:t>
            </a:r>
            <a:r>
              <a:rPr lang="en-US" sz="2400" dirty="0" smtClean="0"/>
              <a:t> </a:t>
            </a:r>
            <a:r>
              <a:rPr lang="en-US" sz="2400" dirty="0" err="1" smtClean="0"/>
              <a:t>dbpedia:Michelle_Obama</a:t>
            </a:r>
            <a:endParaRPr lang="en-US" sz="2400" dirty="0" smtClean="0"/>
          </a:p>
          <a:p>
            <a:pPr marL="228600" indent="-228600"/>
            <a:r>
              <a:rPr lang="en-US" sz="3000" dirty="0" smtClean="0"/>
              <a:t>Best </a:t>
            </a:r>
            <a:r>
              <a:rPr lang="en-US" sz="3000" b="1" dirty="0" smtClean="0"/>
              <a:t>linked</a:t>
            </a:r>
            <a:r>
              <a:rPr lang="en-US" sz="3000" dirty="0" smtClean="0"/>
              <a:t> data practice prefers the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pattern, using </a:t>
            </a:r>
            <a:r>
              <a:rPr lang="en-US" sz="3000" dirty="0"/>
              <a:t>nodes rather than </a:t>
            </a:r>
            <a:r>
              <a:rPr lang="en-US" sz="3000" dirty="0" smtClean="0"/>
              <a:t>strings for “entities”</a:t>
            </a:r>
          </a:p>
          <a:p>
            <a:pPr marL="228600" indent="-228600"/>
            <a:r>
              <a:rPr lang="en-US" sz="3000" dirty="0" smtClean="0"/>
              <a:t>Liked </a:t>
            </a:r>
            <a:r>
              <a:rPr lang="en-US" sz="3000" b="1" dirty="0" smtClean="0"/>
              <a:t>open</a:t>
            </a:r>
            <a:r>
              <a:rPr lang="en-US" sz="3000" dirty="0" smtClean="0"/>
              <a:t> data is just linked data freely accessible on the Web along with any required ontologies</a:t>
            </a:r>
          </a:p>
          <a:p>
            <a:pPr marL="228600" indent="-228600"/>
            <a:endParaRPr lang="en-US" sz="3100" dirty="0" smtClean="0"/>
          </a:p>
          <a:p>
            <a:pPr marL="228600" indent="-228600"/>
            <a:endParaRPr lang="en-US" sz="3100" dirty="0" smtClean="0"/>
          </a:p>
        </p:txBody>
      </p:sp>
      <p:pic>
        <p:nvPicPr>
          <p:cNvPr id="5" name="Picture 4" descr="5sta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38" y="33338"/>
            <a:ext cx="1820862" cy="18208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PMI for RDF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229600" cy="2036762"/>
          </a:xfrm>
        </p:spPr>
        <p:txBody>
          <a:bodyPr/>
          <a:lstStyle/>
          <a:p>
            <a:r>
              <a:rPr lang="en-US" sz="3000" dirty="0" smtClean="0"/>
              <a:t>For text, the co-occurrence context is usually a window of some number of words (</a:t>
            </a:r>
            <a:r>
              <a:rPr lang="en-US" sz="3000" dirty="0" err="1" smtClean="0"/>
              <a:t>e.g</a:t>
            </a:r>
            <a:r>
              <a:rPr lang="en-US" sz="3000" dirty="0" smtClean="0"/>
              <a:t>, 50)</a:t>
            </a:r>
          </a:p>
          <a:p>
            <a:r>
              <a:rPr lang="en-US" sz="3000" dirty="0" smtClean="0"/>
              <a:t>For RDF instances, we count three graph patterns as instances of the co-occurrence of </a:t>
            </a:r>
            <a:r>
              <a:rPr lang="en-US" sz="3000" cap="small" dirty="0" smtClean="0"/>
              <a:t>N1</a:t>
            </a:r>
            <a:r>
              <a:rPr lang="en-US" sz="3000" dirty="0" smtClean="0"/>
              <a:t> and N2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11200" y="3441700"/>
            <a:ext cx="2286000" cy="2286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8520" y="428752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N1</a:t>
            </a:r>
          </a:p>
        </p:txBody>
      </p:sp>
      <p:sp>
        <p:nvSpPr>
          <p:cNvPr id="9" name="Oval 8"/>
          <p:cNvSpPr/>
          <p:nvPr/>
        </p:nvSpPr>
        <p:spPr>
          <a:xfrm>
            <a:off x="2268220" y="429260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1422400" y="4569460"/>
            <a:ext cx="845820" cy="508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90900" y="3454400"/>
            <a:ext cx="2286000" cy="2286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38220" y="430022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7920" y="373634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47920" y="492760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9" idx="7"/>
            <a:endCxn id="20" idx="2"/>
          </p:cNvCxnSpPr>
          <p:nvPr/>
        </p:nvCxnSpPr>
        <p:spPr>
          <a:xfrm flipV="1">
            <a:off x="4019522" y="4018280"/>
            <a:ext cx="928398" cy="3645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5"/>
            <a:endCxn id="21" idx="2"/>
          </p:cNvCxnSpPr>
          <p:nvPr/>
        </p:nvCxnSpPr>
        <p:spPr>
          <a:xfrm>
            <a:off x="4019522" y="4781522"/>
            <a:ext cx="928398" cy="428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59500" y="3441700"/>
            <a:ext cx="2286000" cy="2286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06820" y="428752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16520" y="372364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716520" y="491490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6" idx="7"/>
            <a:endCxn id="27" idx="2"/>
          </p:cNvCxnSpPr>
          <p:nvPr/>
        </p:nvCxnSpPr>
        <p:spPr>
          <a:xfrm flipV="1">
            <a:off x="6788122" y="4005580"/>
            <a:ext cx="928398" cy="36451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5"/>
            <a:endCxn id="28" idx="2"/>
          </p:cNvCxnSpPr>
          <p:nvPr/>
        </p:nvCxnSpPr>
        <p:spPr>
          <a:xfrm>
            <a:off x="6788122" y="4768822"/>
            <a:ext cx="928398" cy="428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71500" y="5770880"/>
            <a:ext cx="8229600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Other graph patterns can be added, but we’ve not evaluated their utility or cost to compute.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30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7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for RDF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also want to measure the association strength between </a:t>
            </a:r>
            <a:r>
              <a:rPr lang="en-US" i="1" dirty="0" smtClean="0"/>
              <a:t>RDF types</a:t>
            </a:r>
            <a:r>
              <a:rPr lang="en-US" dirty="0" smtClean="0"/>
              <a:t>, e.g., a </a:t>
            </a:r>
            <a:r>
              <a:rPr lang="en-US" dirty="0" err="1" smtClean="0"/>
              <a:t>dbo:Actor</a:t>
            </a:r>
            <a:r>
              <a:rPr lang="en-US" dirty="0" smtClean="0"/>
              <a:t> associated with a </a:t>
            </a:r>
            <a:r>
              <a:rPr lang="en-US" dirty="0" err="1" smtClean="0"/>
              <a:t>dbo:Film</a:t>
            </a:r>
            <a:r>
              <a:rPr lang="en-US" dirty="0" smtClean="0"/>
              <a:t> vs. a </a:t>
            </a:r>
            <a:r>
              <a:rPr lang="en-US" dirty="0" err="1" smtClean="0"/>
              <a:t>dbo:Place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can also measure the association of an RDF property and types, e.g. </a:t>
            </a:r>
            <a:r>
              <a:rPr lang="en-US" dirty="0" err="1" smtClean="0"/>
              <a:t>dbo:author</a:t>
            </a:r>
            <a:r>
              <a:rPr lang="en-US" dirty="0" smtClean="0"/>
              <a:t> used with a </a:t>
            </a:r>
            <a:r>
              <a:rPr lang="en-US" dirty="0" err="1" smtClean="0"/>
              <a:t>dbo:Film</a:t>
            </a:r>
            <a:r>
              <a:rPr lang="en-US" dirty="0" smtClean="0"/>
              <a:t> vs. a </a:t>
            </a:r>
            <a:r>
              <a:rPr lang="en-US" dirty="0" err="1" smtClean="0"/>
              <a:t>dbo:Book</a:t>
            </a:r>
            <a:endParaRPr lang="en-US" dirty="0" smtClean="0"/>
          </a:p>
          <a:p>
            <a:r>
              <a:rPr lang="en-US" dirty="0" smtClean="0"/>
              <a:t>Such simple statistics can be efficiently computed for large RDF collections in parallel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900" y="5999163"/>
            <a:ext cx="7414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cap="small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3200" i="1" cap="small" dirty="0" smtClean="0">
                <a:solidFill>
                  <a:schemeClr val="bg1">
                    <a:lumMod val="50000"/>
                  </a:schemeClr>
                </a:solidFill>
              </a:rPr>
              <a:t>refix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bg1">
                    <a:lumMod val="50000"/>
                  </a:schemeClr>
                </a:solidFill>
              </a:rPr>
              <a:t>dbo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: &lt;http://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dbpedia.org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/ontology/&gt;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31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2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2349"/>
            <a:ext cx="7772400" cy="2713551"/>
          </a:xfrm>
        </p:spPr>
        <p:txBody>
          <a:bodyPr/>
          <a:lstStyle/>
          <a:p>
            <a:r>
              <a:rPr lang="en-US" sz="6600" dirty="0" smtClean="0"/>
              <a:t>GoRelations: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Intuitive Query System</a:t>
            </a:r>
            <a:br>
              <a:rPr lang="en-US" sz="4800" dirty="0" smtClean="0"/>
            </a:br>
            <a:r>
              <a:rPr lang="en-US" sz="4800" dirty="0" smtClean="0"/>
              <a:t>for Linked Data</a:t>
            </a:r>
            <a:br>
              <a:rPr lang="en-US" sz="4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262626"/>
                </a:solidFill>
                <a:effectLst/>
              </a:rPr>
              <a:t>Research with </a:t>
            </a:r>
            <a:r>
              <a:rPr lang="en-US" sz="3600" dirty="0" err="1" smtClean="0">
                <a:solidFill>
                  <a:srgbClr val="262626"/>
                </a:solidFill>
                <a:effectLst/>
              </a:rPr>
              <a:t>Lushan</a:t>
            </a:r>
            <a:r>
              <a:rPr lang="en-US" sz="3600" dirty="0" smtClean="0">
                <a:solidFill>
                  <a:srgbClr val="262626"/>
                </a:solidFill>
                <a:effectLst/>
              </a:rPr>
              <a:t> Han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01128" y="4724400"/>
            <a:ext cx="3521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http://ebiq.org/j/93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139"/>
            <a:ext cx="8229600" cy="977556"/>
          </a:xfrm>
        </p:spPr>
        <p:txBody>
          <a:bodyPr/>
          <a:lstStyle/>
          <a:p>
            <a:pPr algn="ctr"/>
            <a:r>
              <a:rPr lang="en-US" dirty="0" smtClean="0">
                <a:ea typeface="宋体" pitchFamily="2" charset="-122"/>
              </a:rPr>
              <a:t>Dbpedia is the Stereotypical LOD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52880"/>
            <a:ext cx="8482167" cy="1667086"/>
          </a:xfrm>
        </p:spPr>
        <p:txBody>
          <a:bodyPr>
            <a:noAutofit/>
          </a:bodyPr>
          <a:lstStyle/>
          <a:p>
            <a:pPr marL="168275" indent="-168275">
              <a:lnSpc>
                <a:spcPct val="90000"/>
              </a:lnSpc>
            </a:pPr>
            <a:r>
              <a:rPr lang="en-US" sz="2800" dirty="0" smtClean="0"/>
              <a:t>DBpedia is an important example of Linked Open Data</a:t>
            </a:r>
          </a:p>
          <a:p>
            <a:pPr marL="347663" lvl="1" indent="-179388">
              <a:lnSpc>
                <a:spcPct val="90000"/>
              </a:lnSpc>
              <a:tabLst>
                <a:tab pos="396875" algn="l"/>
              </a:tabLst>
            </a:pPr>
            <a:r>
              <a:rPr lang="en-US" sz="2400" dirty="0" smtClean="0"/>
              <a:t>Extracts structured data from Infoboxes in Wikipedia </a:t>
            </a:r>
          </a:p>
          <a:p>
            <a:pPr marL="347663" lvl="1" indent="-179388">
              <a:lnSpc>
                <a:spcPct val="90000"/>
              </a:lnSpc>
              <a:tabLst>
                <a:tab pos="396875" algn="l"/>
              </a:tabLst>
            </a:pPr>
            <a:r>
              <a:rPr lang="en-US" sz="2400" dirty="0" smtClean="0"/>
              <a:t>Stores in RDF using custom ontologies </a:t>
            </a:r>
            <a:r>
              <a:rPr lang="en-US" sz="2400" dirty="0" err="1" smtClean="0"/>
              <a:t>Yago</a:t>
            </a:r>
            <a:r>
              <a:rPr lang="en-US" sz="2400" dirty="0" smtClean="0"/>
              <a:t> terms</a:t>
            </a:r>
          </a:p>
          <a:p>
            <a:pPr marL="65088" indent="-179388">
              <a:lnSpc>
                <a:spcPct val="90000"/>
              </a:lnSpc>
              <a:tabLst>
                <a:tab pos="396875" algn="l"/>
              </a:tabLst>
            </a:pPr>
            <a:r>
              <a:rPr lang="en-US" sz="2800" dirty="0" smtClean="0"/>
              <a:t>The major integration point for the entire LOD cloud</a:t>
            </a:r>
          </a:p>
          <a:p>
            <a:pPr marL="65088" indent="-179388">
              <a:lnSpc>
                <a:spcPct val="90000"/>
              </a:lnSpc>
              <a:tabLst>
                <a:tab pos="396875" algn="l"/>
              </a:tabLst>
            </a:pPr>
            <a:r>
              <a:rPr lang="en-US" sz="2800" dirty="0" err="1" smtClean="0"/>
              <a:t>Explorable</a:t>
            </a:r>
            <a:r>
              <a:rPr lang="en-US" sz="2800" dirty="0" smtClean="0"/>
              <a:t> as HTML, but harder to query in SPARQL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" name="Picture 5" descr="dbp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685" y="3174407"/>
            <a:ext cx="6680630" cy="3500139"/>
          </a:xfrm>
          <a:prstGeom prst="rect">
            <a:avLst/>
          </a:prstGeom>
          <a:ln w="127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29400" y="443126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33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2-06 at 6.12.39 A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96" r="-10996"/>
          <a:stretch>
            <a:fillRect/>
          </a:stretch>
        </p:blipFill>
        <p:spPr>
          <a:xfrm>
            <a:off x="-1460501" y="-221006"/>
            <a:ext cx="12077701" cy="7627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400" y="1019520"/>
            <a:ext cx="3263900" cy="1914180"/>
          </a:xfrm>
          <a:solidFill>
            <a:schemeClr val="bg1">
              <a:lumMod val="85000"/>
              <a:alpha val="60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Browsing </a:t>
            </a:r>
            <a:r>
              <a:rPr lang="en-US" dirty="0" err="1" smtClean="0"/>
              <a:t>DBpedia’s</a:t>
            </a:r>
            <a:r>
              <a:rPr lang="en-US" dirty="0" smtClean="0"/>
              <a:t> Mark Twain</a:t>
            </a:r>
            <a:endParaRPr lang="en-US" sz="4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34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73068" y="2789220"/>
            <a:ext cx="5251314" cy="3990813"/>
            <a:chOff x="1784750" y="2719773"/>
            <a:chExt cx="5251314" cy="3990813"/>
          </a:xfrm>
        </p:grpSpPr>
        <p:pic>
          <p:nvPicPr>
            <p:cNvPr id="4" name="Picture 3" descr="hard_query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057"/>
            <a:stretch>
              <a:fillRect/>
            </a:stretch>
          </p:blipFill>
          <p:spPr>
            <a:xfrm>
              <a:off x="1784750" y="2719773"/>
              <a:ext cx="5251314" cy="3990813"/>
            </a:xfrm>
            <a:prstGeom prst="rect">
              <a:avLst/>
            </a:prstGeom>
          </p:spPr>
        </p:pic>
        <p:pic>
          <p:nvPicPr>
            <p:cNvPr id="5" name="Picture 7" descr="error_icon.bmp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81400"/>
              <a:ext cx="295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error_icon.bmp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19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7638"/>
            <a:ext cx="8229600" cy="977556"/>
          </a:xfrm>
        </p:spPr>
        <p:txBody>
          <a:bodyPr/>
          <a:lstStyle/>
          <a:p>
            <a:pPr algn="ctr"/>
            <a:r>
              <a:rPr lang="en-US" dirty="0" smtClean="0">
                <a:ea typeface="宋体" pitchFamily="2" charset="-122"/>
              </a:rPr>
              <a:t>Querying LOD is Much Harder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125193"/>
            <a:ext cx="8496300" cy="5732807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dirty="0" smtClean="0"/>
              <a:t>Querying DBpedia requires a lot of a user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Understand the </a:t>
            </a:r>
            <a:r>
              <a:rPr lang="en-US" sz="2400" dirty="0" smtClean="0">
                <a:solidFill>
                  <a:srgbClr val="17375E"/>
                </a:solidFill>
              </a:rPr>
              <a:t>RDF model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Master </a:t>
            </a:r>
            <a:r>
              <a:rPr lang="en-US" sz="2400" dirty="0" smtClean="0">
                <a:solidFill>
                  <a:srgbClr val="17375E"/>
                </a:solidFill>
              </a:rPr>
              <a:t>SPARQL</a:t>
            </a:r>
            <a:r>
              <a:rPr lang="en-US" sz="2400" dirty="0" smtClean="0"/>
              <a:t>, a formal query language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Understand </a:t>
            </a:r>
            <a:r>
              <a:rPr lang="en-US" sz="2400" dirty="0" smtClean="0">
                <a:solidFill>
                  <a:srgbClr val="17375E"/>
                </a:solidFill>
              </a:rPr>
              <a:t>ontology terms</a:t>
            </a:r>
            <a:r>
              <a:rPr lang="en-US" sz="2400" dirty="0" smtClean="0"/>
              <a:t>: 320 classes &amp; 1600 properties !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Know instance </a:t>
            </a:r>
            <a:r>
              <a:rPr lang="en-US" sz="2400" dirty="0" err="1" smtClean="0">
                <a:solidFill>
                  <a:srgbClr val="17375E"/>
                </a:solidFill>
              </a:rPr>
              <a:t>URIs</a:t>
            </a:r>
            <a:r>
              <a:rPr lang="en-US" sz="2400" dirty="0" smtClean="0"/>
              <a:t> (&gt;1M entities !)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Term heterogeneity (Place vs. PopulatedPlace)</a:t>
            </a:r>
          </a:p>
          <a:p>
            <a:pPr marL="114300" indent="-228600">
              <a:lnSpc>
                <a:spcPct val="90000"/>
              </a:lnSpc>
            </a:pPr>
            <a:endParaRPr lang="en-US" sz="800" dirty="0" smtClean="0"/>
          </a:p>
          <a:p>
            <a:pPr marL="228600" indent="-228600">
              <a:lnSpc>
                <a:spcPct val="90000"/>
              </a:lnSpc>
            </a:pPr>
            <a:r>
              <a:rPr lang="en-US" dirty="0" smtClean="0"/>
              <a:t>Querying large LOD</a:t>
            </a:r>
            <a:br>
              <a:rPr lang="en-US" dirty="0" smtClean="0"/>
            </a:br>
            <a:r>
              <a:rPr lang="en-US" dirty="0" smtClean="0"/>
              <a:t>sets overwhelming</a:t>
            </a:r>
          </a:p>
          <a:p>
            <a:pPr marL="228600" indent="-228600">
              <a:lnSpc>
                <a:spcPct val="90000"/>
              </a:lnSpc>
            </a:pPr>
            <a:endParaRPr lang="en-US" sz="800" dirty="0" smtClean="0"/>
          </a:p>
          <a:p>
            <a:pPr marL="228600" indent="-228600">
              <a:lnSpc>
                <a:spcPct val="90000"/>
              </a:lnSpc>
            </a:pPr>
            <a:r>
              <a:rPr lang="en-US" dirty="0" smtClean="0"/>
              <a:t>Natural language</a:t>
            </a:r>
            <a:br>
              <a:rPr lang="en-US" dirty="0" smtClean="0"/>
            </a:br>
            <a:r>
              <a:rPr lang="en-US" dirty="0" smtClean="0"/>
              <a:t>query systems still</a:t>
            </a:r>
            <a:br>
              <a:rPr lang="en-US" dirty="0" smtClean="0"/>
            </a:br>
            <a:r>
              <a:rPr lang="en-US" dirty="0" smtClean="0"/>
              <a:t>a research goal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35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75" y="0"/>
            <a:ext cx="2425724" cy="161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 a user with a basic understanding of RDF to query DBpedia and ultimately </a:t>
            </a:r>
            <a:r>
              <a:rPr lang="en-US" dirty="0" err="1" smtClean="0"/>
              <a:t>distrib-uted</a:t>
            </a:r>
            <a:r>
              <a:rPr lang="en-US" dirty="0" smtClean="0"/>
              <a:t> LOD collections</a:t>
            </a:r>
          </a:p>
          <a:p>
            <a:pPr lvl="1"/>
            <a:r>
              <a:rPr lang="en-US" dirty="0" smtClean="0"/>
              <a:t>To explore what data is in the system</a:t>
            </a:r>
          </a:p>
          <a:p>
            <a:pPr lvl="1"/>
            <a:r>
              <a:rPr lang="en-US" dirty="0" smtClean="0"/>
              <a:t>To get answers to question</a:t>
            </a:r>
          </a:p>
          <a:p>
            <a:pPr lvl="1"/>
            <a:r>
              <a:rPr lang="en-US" dirty="0" smtClean="0"/>
              <a:t>To create SPARQL queries for reuse or adaptation</a:t>
            </a:r>
          </a:p>
          <a:p>
            <a:r>
              <a:rPr lang="en-US" dirty="0" smtClean="0"/>
              <a:t>Desiderata</a:t>
            </a:r>
          </a:p>
          <a:p>
            <a:pPr lvl="1"/>
            <a:r>
              <a:rPr lang="en-US" dirty="0" smtClean="0"/>
              <a:t>Easy to learn and to use</a:t>
            </a:r>
          </a:p>
          <a:p>
            <a:pPr lvl="1"/>
            <a:r>
              <a:rPr lang="en-US" dirty="0" smtClean="0"/>
              <a:t>Good accuracy (e.g., precision and recall)</a:t>
            </a:r>
          </a:p>
          <a:p>
            <a:pPr lvl="1"/>
            <a:r>
              <a:rPr lang="en-US" dirty="0" smtClean="0"/>
              <a:t>Fast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36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292" y="2093364"/>
            <a:ext cx="7278954" cy="362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Structured keyword queries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dirty="0" smtClean="0"/>
              <a:t>Reduce problem complexity by:</a:t>
            </a:r>
          </a:p>
          <a:p>
            <a:pPr lvl="1"/>
            <a:r>
              <a:rPr lang="en-US" sz="3200" dirty="0"/>
              <a:t>U</a:t>
            </a:r>
            <a:r>
              <a:rPr lang="en-US" sz="3200" dirty="0" smtClean="0"/>
              <a:t>ser enters a </a:t>
            </a:r>
            <a:r>
              <a:rPr lang="en-US" sz="3200" i="1" dirty="0" smtClean="0">
                <a:solidFill>
                  <a:srgbClr val="17375E"/>
                </a:solidFill>
              </a:rPr>
              <a:t>simple graph</a:t>
            </a:r>
            <a:r>
              <a:rPr lang="en-US" sz="3200" dirty="0" smtClean="0"/>
              <a:t>, and</a:t>
            </a:r>
          </a:p>
          <a:p>
            <a:pPr lvl="1"/>
            <a:r>
              <a:rPr lang="en-US" sz="3200" dirty="0" smtClean="0"/>
              <a:t>Annotates the nodes and arcs with </a:t>
            </a:r>
            <a:r>
              <a:rPr lang="en-US" sz="3200" i="1" dirty="0" smtClean="0">
                <a:solidFill>
                  <a:srgbClr val="17375E"/>
                </a:solidFill>
              </a:rPr>
              <a:t>words and phrases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246" y="203200"/>
            <a:ext cx="1524000" cy="1612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37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Structured Keyword Queries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41238"/>
            <a:ext cx="8229600" cy="4411662"/>
          </a:xfrm>
        </p:spPr>
        <p:txBody>
          <a:bodyPr>
            <a:noAutofit/>
          </a:bodyPr>
          <a:lstStyle/>
          <a:p>
            <a:pPr marL="233363" indent="-233363"/>
            <a:r>
              <a:rPr lang="en-US" sz="3000" dirty="0" smtClean="0"/>
              <a:t>Nodes denote entities and links binary relations</a:t>
            </a:r>
          </a:p>
          <a:p>
            <a:pPr marL="233363" indent="-233363"/>
            <a:r>
              <a:rPr lang="en-US" sz="3000" dirty="0" smtClean="0"/>
              <a:t>Entities described by two unrestricted terms: </a:t>
            </a:r>
            <a:r>
              <a:rPr lang="en-US" sz="3000" i="1" dirty="0" smtClean="0">
                <a:solidFill>
                  <a:srgbClr val="17375E"/>
                </a:solidFill>
              </a:rPr>
              <a:t>name</a:t>
            </a:r>
            <a:r>
              <a:rPr lang="en-US" sz="3000" dirty="0" smtClean="0"/>
              <a:t> or value and </a:t>
            </a:r>
            <a:r>
              <a:rPr lang="en-US" sz="3000" i="1" dirty="0" smtClean="0">
                <a:solidFill>
                  <a:srgbClr val="17375E"/>
                </a:solidFill>
              </a:rPr>
              <a:t>type</a:t>
            </a:r>
            <a:r>
              <a:rPr lang="en-US" sz="3000" dirty="0" smtClean="0">
                <a:solidFill>
                  <a:srgbClr val="17375E"/>
                </a:solidFill>
              </a:rPr>
              <a:t> </a:t>
            </a:r>
            <a:r>
              <a:rPr lang="en-US" sz="3000" dirty="0" smtClean="0"/>
              <a:t>or concept</a:t>
            </a:r>
          </a:p>
          <a:p>
            <a:pPr marL="233363" indent="-233363"/>
            <a:r>
              <a:rPr lang="en-US" sz="3000" dirty="0" smtClean="0"/>
              <a:t>Result entities marked with </a:t>
            </a:r>
            <a:r>
              <a:rPr lang="en-US" sz="3000" i="1" dirty="0" smtClean="0"/>
              <a:t>?</a:t>
            </a:r>
            <a:r>
              <a:rPr lang="en-US" sz="3000" dirty="0" smtClean="0"/>
              <a:t> and those not with </a:t>
            </a:r>
            <a:r>
              <a:rPr lang="en-US" sz="3000" i="1" dirty="0" smtClean="0"/>
              <a:t>*</a:t>
            </a:r>
          </a:p>
          <a:p>
            <a:pPr marL="233363" indent="-233363"/>
            <a:r>
              <a:rPr lang="en-US" sz="3000" dirty="0" smtClean="0"/>
              <a:t>A compromise between a natural language Q&amp;A system and SPARQL</a:t>
            </a:r>
          </a:p>
          <a:p>
            <a:pPr marL="457200" lvl="1" indent="-223838"/>
            <a:r>
              <a:rPr lang="en-US" sz="2600" dirty="0" smtClean="0"/>
              <a:t>Users provide compositional structure of the question</a:t>
            </a:r>
          </a:p>
          <a:p>
            <a:pPr marL="457200" lvl="1" indent="-223838"/>
            <a:r>
              <a:rPr lang="en-US" sz="2600" dirty="0" smtClean="0"/>
              <a:t>Free to use their own terms in annotating the structure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G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59" y="1239520"/>
            <a:ext cx="6614795" cy="1001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92677"/>
            <a:ext cx="1587500" cy="11611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38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1000" y="1143000"/>
            <a:ext cx="4343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977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Translation – Step One</a:t>
            </a:r>
            <a:br>
              <a:rPr lang="en-US" dirty="0" smtClean="0"/>
            </a:br>
            <a:r>
              <a:rPr lang="en-US" sz="2800" dirty="0" smtClean="0"/>
              <a:t>finding semantically similar ontology terms</a:t>
            </a: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6" y="1208501"/>
            <a:ext cx="8229600" cy="899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For each concept or relation in the graph, generate the </a:t>
            </a:r>
            <a:r>
              <a:rPr lang="en-US" sz="2400" i="1" dirty="0" smtClean="0"/>
              <a:t>k</a:t>
            </a:r>
            <a:r>
              <a:rPr lang="en-US" sz="2400" dirty="0" smtClean="0"/>
              <a:t> most semantically similar candidate ontology classes or properties</a:t>
            </a:r>
          </a:p>
        </p:txBody>
      </p:sp>
      <p:pic>
        <p:nvPicPr>
          <p:cNvPr id="7" name="Picture 6" descr="first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199" y="2108200"/>
            <a:ext cx="6953897" cy="391106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0076" y="6158961"/>
            <a:ext cx="7921624" cy="63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/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imilarity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metric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17375E"/>
                </a:solidFill>
              </a:rPr>
              <a:t>distributional similarity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17375E"/>
                </a:solidFill>
              </a:rPr>
              <a:t>LSA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17375E"/>
                </a:solidFill>
              </a:rPr>
              <a:t>WordNet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39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95600" y="2667000"/>
            <a:ext cx="3365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Semantic web technologies allow machines to share data and knowledge using </a:t>
            </a:r>
            <a:r>
              <a:rPr lang="en-US" sz="2000" dirty="0" smtClean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common </a:t>
            </a:r>
            <a:r>
              <a:rPr lang="en-US" sz="20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web language and protocols.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ea typeface="Arial" pitchFamily="-65" charset="0"/>
              <a:cs typeface="Arial" pitchFamily="-65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                ~ </a:t>
            </a:r>
            <a:r>
              <a:rPr lang="en-US" sz="2000" dirty="0" smtClean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1997 </a:t>
            </a:r>
            <a:endParaRPr lang="en-US" sz="2000" dirty="0">
              <a:solidFill>
                <a:prstClr val="black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Semantic Web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7698" y="6273224"/>
            <a:ext cx="4316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Semantic Web beginning</a:t>
            </a:r>
            <a:endParaRPr lang="en-US" sz="3200" dirty="0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198440" y="10668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Use Semantic Web Technology to publish shared data &amp; knowledge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ea typeface="宋体" pitchFamily="2" charset="-122"/>
              </a:rPr>
              <a:t>Another</a:t>
            </a:r>
            <a:br>
              <a:rPr lang="en-US" sz="4000" dirty="0" smtClean="0">
                <a:ea typeface="宋体" pitchFamily="2" charset="-122"/>
              </a:rPr>
            </a:br>
            <a:r>
              <a:rPr lang="en-US" sz="4000" dirty="0" smtClean="0">
                <a:ea typeface="宋体" pitchFamily="2" charset="-122"/>
              </a:rPr>
              <a:t>Example</a:t>
            </a:r>
          </a:p>
        </p:txBody>
      </p:sp>
      <p:pic>
        <p:nvPicPr>
          <p:cNvPr id="8" name="Picture 7" descr="second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793" y="47751"/>
            <a:ext cx="5674611" cy="673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477308"/>
            <a:ext cx="261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Football players who were born in the same place as their team’s president</a:t>
            </a:r>
            <a:endParaRPr 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40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3501"/>
            <a:ext cx="8458200" cy="5233528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dirty="0" smtClean="0"/>
              <a:t>To assemble the best interpretation we rely on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statistics of the data</a:t>
            </a:r>
          </a:p>
          <a:p>
            <a:pPr marL="228600" indent="-228600"/>
            <a:r>
              <a:rPr lang="en-US" dirty="0" smtClean="0"/>
              <a:t>Primary measure is </a:t>
            </a:r>
            <a:r>
              <a:rPr lang="en-US" i="1" dirty="0" smtClean="0">
                <a:solidFill>
                  <a:srgbClr val="17375E"/>
                </a:solidFill>
              </a:rPr>
              <a:t>pointwise mutual </a:t>
            </a:r>
            <a:r>
              <a:rPr lang="en-US" i="1" dirty="0" err="1" smtClean="0">
                <a:solidFill>
                  <a:srgbClr val="17375E"/>
                </a:solidFill>
              </a:rPr>
              <a:t>informa-tion</a:t>
            </a:r>
            <a:r>
              <a:rPr lang="en-US" dirty="0" smtClean="0"/>
              <a:t> (PMI) between RDF terms in the LOD collection</a:t>
            </a:r>
          </a:p>
          <a:p>
            <a:pPr marL="511175" lvl="1" indent="9525">
              <a:buNone/>
            </a:pPr>
            <a:r>
              <a:rPr lang="en-US" dirty="0" smtClean="0"/>
              <a:t>This measures the degree to which two RDF terms</a:t>
            </a:r>
            <a:br>
              <a:rPr lang="en-US" dirty="0" smtClean="0"/>
            </a:br>
            <a:r>
              <a:rPr lang="en-US" dirty="0" smtClean="0"/>
              <a:t>occur together in the knowledge base</a:t>
            </a:r>
          </a:p>
          <a:p>
            <a:pPr marL="228600" indent="-228600"/>
            <a:r>
              <a:rPr lang="en-US" dirty="0" smtClean="0"/>
              <a:t>In a reasonable interpretation, </a:t>
            </a:r>
            <a:r>
              <a:rPr lang="en-US" i="1" dirty="0" smtClean="0">
                <a:solidFill>
                  <a:srgbClr val="17375E"/>
                </a:solidFill>
              </a:rPr>
              <a:t>ontology terms associate</a:t>
            </a:r>
            <a:r>
              <a:rPr lang="en-US" dirty="0" smtClean="0"/>
              <a:t> in the way that their corresponding </a:t>
            </a:r>
            <a:r>
              <a:rPr lang="en-US" i="1" dirty="0" smtClean="0">
                <a:solidFill>
                  <a:srgbClr val="17375E"/>
                </a:solidFill>
              </a:rPr>
              <a:t>user terms </a:t>
            </a:r>
            <a:r>
              <a:rPr lang="en-US" dirty="0" smtClean="0"/>
              <a:t>connect in the structured keyword query</a:t>
            </a:r>
          </a:p>
          <a:p>
            <a:endParaRPr lang="en-US" sz="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507"/>
            <a:ext cx="8229600" cy="977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Translation – Step Two</a:t>
            </a:r>
            <a:br>
              <a:rPr lang="en-US" dirty="0" smtClean="0"/>
            </a:br>
            <a:r>
              <a:rPr lang="en-US" sz="2800" dirty="0" smtClean="0"/>
              <a:t>disambiguation algorithm</a:t>
            </a: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41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quat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3822700"/>
            <a:ext cx="5867400" cy="1339076"/>
          </a:xfrm>
          <a:prstGeom prst="rect">
            <a:avLst/>
          </a:prstGeom>
        </p:spPr>
      </p:pic>
      <p:pic>
        <p:nvPicPr>
          <p:cNvPr id="10" name="Picture 9" descr="formula_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9298" y="2708414"/>
            <a:ext cx="6858001" cy="749452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5595"/>
            <a:ext cx="8229600" cy="1063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Three aspects are combined to derive an </a:t>
            </a:r>
            <a:r>
              <a:rPr lang="en-US" sz="2800" i="1" dirty="0" smtClean="0">
                <a:solidFill>
                  <a:srgbClr val="17375E"/>
                </a:solidFill>
              </a:rPr>
              <a:t>overall goodness measure </a:t>
            </a:r>
            <a:r>
              <a:rPr lang="en-US" sz="2800" dirty="0" smtClean="0"/>
              <a:t>for each candidate interpretation</a:t>
            </a:r>
          </a:p>
          <a:p>
            <a:pPr>
              <a:buNone/>
            </a:pPr>
            <a:endParaRPr lang="en-US" sz="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507"/>
            <a:ext cx="8229600" cy="977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Translation – Step Two</a:t>
            </a:r>
            <a:br>
              <a:rPr lang="en-US" dirty="0" smtClean="0"/>
            </a:br>
            <a:r>
              <a:rPr lang="en-US" sz="2800" dirty="0" smtClean="0"/>
              <a:t>disambiguation algorithm</a:t>
            </a:r>
            <a:endParaRPr lang="en-US" sz="2800" dirty="0" smtClean="0">
              <a:ea typeface="宋体" pitchFamily="2" charset="-122"/>
            </a:endParaRPr>
          </a:p>
        </p:txBody>
      </p:sp>
      <p:pic>
        <p:nvPicPr>
          <p:cNvPr id="11" name="Picture 10" descr="formula_th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2299" y="5353050"/>
            <a:ext cx="7048500" cy="1047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368" y="2708414"/>
            <a:ext cx="144142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Joint </a:t>
            </a:r>
            <a:r>
              <a:rPr lang="en-US" sz="2000" dirty="0" err="1" smtClean="0"/>
              <a:t>disam</a:t>
            </a:r>
            <a:r>
              <a:rPr lang="en-US" sz="2000" dirty="0" smtClean="0"/>
              <a:t>-</a:t>
            </a:r>
            <a:br>
              <a:rPr lang="en-US" sz="2000" dirty="0" smtClean="0"/>
            </a:br>
            <a:r>
              <a:rPr lang="en-US" sz="2000" dirty="0" err="1" smtClean="0"/>
              <a:t>biguation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7368" y="3924300"/>
            <a:ext cx="144142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Resolving</a:t>
            </a:r>
            <a:br>
              <a:rPr lang="en-US" sz="2000" dirty="0" smtClean="0"/>
            </a:br>
            <a:r>
              <a:rPr lang="en-US" sz="2000" dirty="0" smtClean="0"/>
              <a:t>direction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368" y="5464314"/>
            <a:ext cx="144602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Link reason-</a:t>
            </a:r>
            <a:br>
              <a:rPr lang="en-US" sz="2000" dirty="0" smtClean="0"/>
            </a:br>
            <a:r>
              <a:rPr lang="en-US" sz="2000" dirty="0" err="1" smtClean="0"/>
              <a:t>ableness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42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Translation result</a:t>
            </a: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52194"/>
            <a:ext cx="8710550" cy="4411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dirty="0" smtClean="0"/>
              <a:t>Concepts: Place =&gt; Place, Author =&gt; Writer, Book =&gt; Book</a:t>
            </a:r>
          </a:p>
          <a:p>
            <a:pPr>
              <a:buNone/>
            </a:pPr>
            <a:r>
              <a:rPr lang="en-US" sz="2300" dirty="0" smtClean="0"/>
              <a:t>Properties: born in =&gt; birthPlace, wrote =&gt; author (inverse direction)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10" y="2567050"/>
            <a:ext cx="923726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9878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2050" y="48387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64100" y="39878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7550" y="38735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07350" y="39497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2600" y="6932911"/>
            <a:ext cx="1092200" cy="365125"/>
          </a:xfrm>
        </p:spPr>
        <p:txBody>
          <a:bodyPr/>
          <a:lstStyle/>
          <a:p>
            <a:fld id="{CBCD8F4D-676F-A947-87E4-669555EC4498}" type="slidenum">
              <a:rPr lang="en-US" smtClean="0"/>
              <a:pPr/>
              <a:t>43</a:t>
            </a:fld>
            <a:r>
              <a:rPr lang="en-US" dirty="0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37825"/>
            <a:ext cx="8229600" cy="4593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translation of a semantic graph query to SPARQL is straightforward given the mappings</a:t>
            </a:r>
            <a:endParaRPr lang="en-US" sz="105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6743700" cy="977556"/>
          </a:xfrm>
        </p:spPr>
        <p:txBody>
          <a:bodyPr/>
          <a:lstStyle/>
          <a:p>
            <a:r>
              <a:rPr lang="en-US" dirty="0" smtClean="0"/>
              <a:t>SPARQL Generation</a:t>
            </a: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009900"/>
            <a:ext cx="2514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Concepts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Place =&gt; Place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Author =&gt; Writer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Book =&gt; Book</a:t>
            </a:r>
          </a:p>
          <a:p>
            <a:endParaRPr lang="en-US" sz="2400" dirty="0" smtClean="0"/>
          </a:p>
          <a:p>
            <a:r>
              <a:rPr lang="en-US" sz="2400" b="1" dirty="0" smtClean="0"/>
              <a:t>Relations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born in =&gt; birthPlace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wrote =&gt; author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09900"/>
            <a:ext cx="53943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91"/>
          <p:cNvSpPr>
            <a:spLocks noChangeArrowheads="1"/>
          </p:cNvSpPr>
          <p:nvPr/>
        </p:nvSpPr>
        <p:spPr bwMode="auto">
          <a:xfrm>
            <a:off x="2743200" y="4000500"/>
            <a:ext cx="762000" cy="4572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14300"/>
            <a:ext cx="1625600" cy="1625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44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9021"/>
            <a:ext cx="8229600" cy="5197422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600" dirty="0" smtClean="0"/>
              <a:t>33 test questions from 2011 </a:t>
            </a:r>
            <a:r>
              <a:rPr lang="en-US" sz="2600" i="1" dirty="0" smtClean="0">
                <a:solidFill>
                  <a:srgbClr val="17375E"/>
                </a:solidFill>
              </a:rPr>
              <a:t>Workshop on Question Answering over Linked Data</a:t>
            </a:r>
            <a:r>
              <a:rPr lang="en-US" sz="2600" dirty="0" smtClean="0">
                <a:solidFill>
                  <a:srgbClr val="17375E"/>
                </a:solidFill>
              </a:rPr>
              <a:t> </a:t>
            </a:r>
            <a:r>
              <a:rPr lang="en-US" sz="2600" dirty="0" smtClean="0"/>
              <a:t>answerable using DBpedia</a:t>
            </a:r>
          </a:p>
          <a:p>
            <a:pPr marL="228600" indent="-228600"/>
            <a:r>
              <a:rPr lang="en-US" sz="2600" dirty="0" smtClean="0"/>
              <a:t>Three human subjects unfamiliar with DBpedia translated the test questions into semantic graph queries</a:t>
            </a:r>
          </a:p>
          <a:p>
            <a:pPr marL="228600" indent="-228600"/>
            <a:r>
              <a:rPr lang="en-US" sz="2600" dirty="0" smtClean="0"/>
              <a:t>Compared with two top natural language QA systems: </a:t>
            </a:r>
            <a:r>
              <a:rPr lang="en-US" sz="2600" dirty="0" smtClean="0">
                <a:hlinkClick r:id="rId2"/>
              </a:rPr>
              <a:t>PowerAqua</a:t>
            </a:r>
            <a:r>
              <a:rPr lang="en-US" sz="2600" dirty="0" smtClean="0"/>
              <a:t> and </a:t>
            </a:r>
            <a:r>
              <a:rPr lang="en-US" sz="2600" dirty="0" smtClean="0">
                <a:hlinkClick r:id="rId3"/>
              </a:rPr>
              <a:t>True Knowledge</a:t>
            </a:r>
            <a:endParaRPr lang="en-US" sz="2600" dirty="0" smtClean="0"/>
          </a:p>
        </p:txBody>
      </p:sp>
      <p:pic>
        <p:nvPicPr>
          <p:cNvPr id="5" name="Picture 4" descr="resu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965" y="4102101"/>
            <a:ext cx="5389135" cy="2594274"/>
          </a:xfrm>
          <a:prstGeom prst="rect">
            <a:avLst/>
          </a:prstGeom>
        </p:spPr>
      </p:pic>
      <p:pic>
        <p:nvPicPr>
          <p:cNvPr id="4" name="Picture 3" descr="tickbox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744" y="152400"/>
            <a:ext cx="1600255" cy="12628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45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11-15 at 3.39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526" y="-185254"/>
            <a:ext cx="9914128" cy="7567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100" y="5207000"/>
            <a:ext cx="529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http://ebiq.org/GOR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46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15 at 4.00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392" y="-270932"/>
            <a:ext cx="10091166" cy="7702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3200" y="5760541"/>
            <a:ext cx="4991100" cy="769441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 w="63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http://ebiq.org/GOR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51911"/>
            <a:ext cx="1092200" cy="365125"/>
          </a:xfrm>
        </p:spPr>
        <p:txBody>
          <a:bodyPr/>
          <a:lstStyle/>
          <a:p>
            <a:fld id="{CBCD8F4D-676F-A947-87E4-669555EC4498}" type="slidenum">
              <a:rPr lang="en-US" smtClean="0"/>
              <a:pPr/>
              <a:t>47</a:t>
            </a:fld>
            <a:r>
              <a:rPr lang="en-US" dirty="0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1-15 at 3.42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6" name="Picture 5" descr="Screen Shot 2011-11-15 at 3.57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531" y="-81171"/>
            <a:ext cx="9468612" cy="7094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3200" y="5760541"/>
            <a:ext cx="4991100" cy="769441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 w="63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hlinkClick r:id="rId4"/>
              </a:rPr>
              <a:t>http://ebiq.org/GOR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382000" cy="5372100"/>
          </a:xfrm>
        </p:spPr>
        <p:txBody>
          <a:bodyPr>
            <a:normAutofit/>
          </a:bodyPr>
          <a:lstStyle/>
          <a:p>
            <a:r>
              <a:rPr lang="en-US" dirty="0" smtClean="0"/>
              <a:t>Baseline system works well for DBpedia</a:t>
            </a:r>
          </a:p>
          <a:p>
            <a:r>
              <a:rPr lang="en-US" dirty="0" smtClean="0"/>
              <a:t>Current challenges we are addressing are</a:t>
            </a:r>
          </a:p>
          <a:p>
            <a:pPr lvl="1"/>
            <a:r>
              <a:rPr lang="en-US" dirty="0" smtClean="0"/>
              <a:t>Adding direct entity matching</a:t>
            </a:r>
          </a:p>
          <a:p>
            <a:pPr lvl="1"/>
            <a:r>
              <a:rPr lang="en-US" dirty="0" smtClean="0"/>
              <a:t>Relaxing the need for type information</a:t>
            </a:r>
          </a:p>
          <a:p>
            <a:pPr lvl="1"/>
            <a:r>
              <a:rPr lang="en-US" dirty="0" smtClean="0"/>
              <a:t>Testing on other LOD collections and extending to a set of distributed LOD collections</a:t>
            </a:r>
          </a:p>
          <a:p>
            <a:pPr lvl="1"/>
            <a:r>
              <a:rPr lang="en-US" dirty="0"/>
              <a:t>Developing a better Web interface</a:t>
            </a:r>
          </a:p>
          <a:p>
            <a:pPr lvl="1"/>
            <a:r>
              <a:rPr lang="en-US" dirty="0"/>
              <a:t>Allowing user feedback and </a:t>
            </a:r>
            <a:r>
              <a:rPr lang="en-US" dirty="0" smtClean="0"/>
              <a:t>advice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http://ebiq.org/93</a:t>
            </a:r>
            <a:r>
              <a:rPr lang="en-US" dirty="0" smtClean="0"/>
              <a:t> for more information &amp; try our alpha version at </a:t>
            </a:r>
            <a:r>
              <a:rPr lang="en-US" dirty="0" smtClean="0">
                <a:hlinkClick r:id="rId3"/>
              </a:rPr>
              <a:t>http://ebiq.org/GOR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50800"/>
            <a:ext cx="1816100" cy="15376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49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535363" y="2500313"/>
            <a:ext cx="2071687" cy="1830387"/>
            <a:chOff x="2455" y="1736"/>
            <a:chExt cx="1439" cy="1271"/>
          </a:xfrm>
        </p:grpSpPr>
        <p:pic>
          <p:nvPicPr>
            <p:cNvPr id="26644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" y="1736"/>
              <a:ext cx="1439" cy="1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45" name="Text Box 3"/>
            <p:cNvSpPr txBox="1">
              <a:spLocks noChangeArrowheads="1"/>
            </p:cNvSpPr>
            <p:nvPr/>
          </p:nvSpPr>
          <p:spPr bwMode="auto">
            <a:xfrm>
              <a:off x="2898" y="2770"/>
              <a:ext cx="443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2007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Semantic Web =&gt; 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7" name="Group 21"/>
          <p:cNvGrpSpPr/>
          <p:nvPr/>
        </p:nvGrpSpPr>
        <p:grpSpPr>
          <a:xfrm>
            <a:off x="198440" y="1066800"/>
            <a:ext cx="3581400" cy="5114925"/>
            <a:chOff x="198440" y="1066800"/>
            <a:chExt cx="3581400" cy="51149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37598" y="6273224"/>
            <a:ext cx="2606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LOD beginning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Linked Data is an emerging paradigm for sharing structured and semi-structured data</a:t>
            </a:r>
          </a:p>
          <a:p>
            <a:pPr lvl="1"/>
            <a:r>
              <a:rPr lang="en-US" dirty="0" smtClean="0"/>
              <a:t>Backed by machine-understandable semantics</a:t>
            </a:r>
          </a:p>
          <a:p>
            <a:pPr lvl="1"/>
            <a:r>
              <a:rPr lang="en-US" dirty="0" smtClean="0"/>
              <a:t>Based on successful Web languages and protocols</a:t>
            </a:r>
          </a:p>
          <a:p>
            <a:r>
              <a:rPr lang="en-US" dirty="0" smtClean="0"/>
              <a:t>Generating and exploring Linked Data resources can be challenging</a:t>
            </a:r>
          </a:p>
          <a:p>
            <a:pPr lvl="1"/>
            <a:r>
              <a:rPr lang="en-US" dirty="0" smtClean="0"/>
              <a:t>Schemas are large, too many URIs</a:t>
            </a:r>
          </a:p>
          <a:p>
            <a:r>
              <a:rPr lang="en-US" dirty="0" smtClean="0"/>
              <a:t>New tools for mapping tables to Linked Data and translating structured natural language queries help reduce the barriers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50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113" y="2794625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http://ebiq.org/</a:t>
            </a:r>
            <a:endParaRPr lang="en-US" sz="7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87687" y="2099469"/>
            <a:ext cx="2968625" cy="2633662"/>
            <a:chOff x="2137" y="1421"/>
            <a:chExt cx="2061" cy="1829"/>
          </a:xfrm>
        </p:grpSpPr>
        <p:pic>
          <p:nvPicPr>
            <p:cNvPr id="26642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1421"/>
              <a:ext cx="2061" cy="1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43" name="Text Box 6"/>
            <p:cNvSpPr txBox="1">
              <a:spLocks noChangeArrowheads="1"/>
            </p:cNvSpPr>
            <p:nvPr/>
          </p:nvSpPr>
          <p:spPr bwMode="auto">
            <a:xfrm>
              <a:off x="2988" y="3013"/>
              <a:ext cx="443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2008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Semantic Web =&gt; 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7" name="Group 21"/>
          <p:cNvGrpSpPr/>
          <p:nvPr/>
        </p:nvGrpSpPr>
        <p:grpSpPr>
          <a:xfrm>
            <a:off x="198440" y="1066800"/>
            <a:ext cx="3581400" cy="5114925"/>
            <a:chOff x="198440" y="1066800"/>
            <a:chExt cx="3581400" cy="51149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37598" y="6273224"/>
            <a:ext cx="23058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LOD growing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25712" y="1714500"/>
            <a:ext cx="4092575" cy="3403600"/>
            <a:chOff x="1746" y="1325"/>
            <a:chExt cx="2842" cy="2363"/>
          </a:xfrm>
        </p:grpSpPr>
        <p:pic>
          <p:nvPicPr>
            <p:cNvPr id="2664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325"/>
              <a:ext cx="2842" cy="2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41" name="Text Box 9"/>
            <p:cNvSpPr txBox="1">
              <a:spLocks noChangeArrowheads="1"/>
            </p:cNvSpPr>
            <p:nvPr/>
          </p:nvSpPr>
          <p:spPr bwMode="auto">
            <a:xfrm>
              <a:off x="2936" y="3451"/>
              <a:ext cx="443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2009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Semantic Web =&gt; 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7" name="Group 21"/>
          <p:cNvGrpSpPr/>
          <p:nvPr/>
        </p:nvGrpSpPr>
        <p:grpSpPr>
          <a:xfrm>
            <a:off x="198440" y="1066800"/>
            <a:ext cx="3581400" cy="5114925"/>
            <a:chOff x="198440" y="1066800"/>
            <a:chExt cx="3581400" cy="51149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37598" y="6273224"/>
            <a:ext cx="2622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 and growing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1153319" y="1474674"/>
            <a:ext cx="6837362" cy="4580051"/>
            <a:chOff x="1116013" y="1700213"/>
            <a:chExt cx="6837362" cy="4580051"/>
          </a:xfrm>
        </p:grpSpPr>
        <p:pic>
          <p:nvPicPr>
            <p:cNvPr id="26638" name="Picture 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700213"/>
              <a:ext cx="6837362" cy="4208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39" name="Text Box 13"/>
            <p:cNvSpPr txBox="1">
              <a:spLocks noChangeArrowheads="1"/>
            </p:cNvSpPr>
            <p:nvPr/>
          </p:nvSpPr>
          <p:spPr bwMode="auto">
            <a:xfrm>
              <a:off x="4228240" y="5908675"/>
              <a:ext cx="695545" cy="3715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2010</a:t>
              </a:r>
            </a:p>
          </p:txBody>
        </p:sp>
      </p:grpSp>
      <p:sp>
        <p:nvSpPr>
          <p:cNvPr id="26634" name="TextBox 17"/>
          <p:cNvSpPr txBox="1">
            <a:spLocks noChangeArrowheads="1"/>
          </p:cNvSpPr>
          <p:nvPr/>
        </p:nvSpPr>
        <p:spPr bwMode="auto">
          <a:xfrm>
            <a:off x="5135560" y="10668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LOD is the new Cyc: a common source of background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knowledge</a:t>
            </a:r>
          </a:p>
        </p:txBody>
      </p:sp>
      <p:grpSp>
        <p:nvGrpSpPr>
          <p:cNvPr id="7" name="Group 21"/>
          <p:cNvGrpSpPr/>
          <p:nvPr/>
        </p:nvGrpSpPr>
        <p:grpSpPr>
          <a:xfrm>
            <a:off x="198440" y="1066800"/>
            <a:ext cx="3581400" cy="5114925"/>
            <a:chOff x="198440" y="1066800"/>
            <a:chExt cx="3581400" cy="51149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83598" y="6273224"/>
            <a:ext cx="28514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…growing faster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87" y="1395413"/>
            <a:ext cx="9142413" cy="5415282"/>
            <a:chOff x="-7" y="892"/>
            <a:chExt cx="6349" cy="3760"/>
          </a:xfrm>
        </p:grpSpPr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-7" y="4373"/>
              <a:ext cx="634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2011: 31B facts in 295 datasets interlinked by 504M assertions on </a:t>
              </a:r>
              <a:r>
                <a:rPr lang="en-US" sz="20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  <a:hlinkClick r:id="rId3"/>
                </a:rPr>
                <a:t>ckan.net</a:t>
              </a:r>
              <a:endParaRPr lang="en-US" sz="2000" dirty="0">
                <a:solidFill>
                  <a:srgbClr val="000000"/>
                </a:solidFill>
                <a:latin typeface="Arial" pitchFamily="-1" charset="0"/>
                <a:ea typeface="Microsoft YaHei" charset="0"/>
                <a:cs typeface="Microsoft YaHei" charset="0"/>
              </a:endParaRPr>
            </a:p>
          </p:txBody>
        </p:sp>
        <p:pic>
          <p:nvPicPr>
            <p:cNvPr id="26637" name="Picture 1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92"/>
              <a:ext cx="5183" cy="3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6634" name="TextBox 17"/>
          <p:cNvSpPr txBox="1">
            <a:spLocks noChangeArrowheads="1"/>
          </p:cNvSpPr>
          <p:nvPr/>
        </p:nvSpPr>
        <p:spPr bwMode="auto">
          <a:xfrm>
            <a:off x="4813300" y="1066800"/>
            <a:ext cx="41322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LOD is the new Cyc: a common source of background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knowledge</a:t>
            </a:r>
          </a:p>
        </p:txBody>
      </p:sp>
      <p:grpSp>
        <p:nvGrpSpPr>
          <p:cNvPr id="7" name="Group 21"/>
          <p:cNvGrpSpPr/>
          <p:nvPr/>
        </p:nvGrpSpPr>
        <p:grpSpPr>
          <a:xfrm>
            <a:off x="185740" y="1066800"/>
            <a:ext cx="3594100" cy="5292725"/>
            <a:chOff x="185740" y="1066800"/>
            <a:chExt cx="3594100" cy="52927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85740" y="54356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4|3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14.8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10.8|0.5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868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2147</Words>
  <Application>Microsoft Macintosh PowerPoint</Application>
  <PresentationFormat>On-screen Show (4:3)</PresentationFormat>
  <Paragraphs>448</Paragraphs>
  <Slides>51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1_Office Theme</vt:lpstr>
      <vt:lpstr>???</vt:lpstr>
      <vt:lpstr>LOD 123: Making the semantic web easier to use</vt:lpstr>
      <vt:lpstr>Overview</vt:lpstr>
      <vt:lpstr>Linked Open Data (LOD)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Exploiting LOD not (yet) Easy</vt:lpstr>
      <vt:lpstr>Generating Linked Data by Inferring the Semantics of Tables  Research with Varish Mulwad</vt:lpstr>
      <vt:lpstr>Early work</vt:lpstr>
      <vt:lpstr>Goal: Table =&gt; LOD*</vt:lpstr>
      <vt:lpstr>Goal: Table =&gt; LOD*</vt:lpstr>
      <vt:lpstr>Tables are everywhere !! … yet …</vt:lpstr>
      <vt:lpstr>Evidence–based medicine</vt:lpstr>
      <vt:lpstr>PowerPoint Presentation</vt:lpstr>
      <vt:lpstr>2010 Preliminary System</vt:lpstr>
      <vt:lpstr>Sources of Errors</vt:lpstr>
      <vt:lpstr>A Domain Independent Framework</vt:lpstr>
      <vt:lpstr>Query Mechanism</vt:lpstr>
      <vt:lpstr>Ranking the candidates</vt:lpstr>
      <vt:lpstr>Ranking the candidates</vt:lpstr>
      <vt:lpstr>Joint Inference over evidence in a table</vt:lpstr>
      <vt:lpstr>A graphical model for tables Joint inference over evidence in a table</vt:lpstr>
      <vt:lpstr>Parameterized graphical model</vt:lpstr>
      <vt:lpstr>Challenge: Interpreting Literals</vt:lpstr>
      <vt:lpstr>Other Challenges</vt:lpstr>
      <vt:lpstr>PMI as an association measure</vt:lpstr>
      <vt:lpstr>PMI for RDF instances</vt:lpstr>
      <vt:lpstr>PMI for RDF types</vt:lpstr>
      <vt:lpstr>GoRelations: Intuitive Query System for Linked Data  Research with Lushan Han</vt:lpstr>
      <vt:lpstr>Dbpedia is the Stereotypical LOD</vt:lpstr>
      <vt:lpstr>Browsing DBpedia’s Mark Twain</vt:lpstr>
      <vt:lpstr>Querying LOD is Much Harder</vt:lpstr>
      <vt:lpstr>Goal</vt:lpstr>
      <vt:lpstr>Key Idea</vt:lpstr>
      <vt:lpstr>Structured Keyword Queries</vt:lpstr>
      <vt:lpstr>Translation – Step One finding semantically similar ontology terms</vt:lpstr>
      <vt:lpstr>Another Example</vt:lpstr>
      <vt:lpstr>Translation – Step Two disambiguation algorithm</vt:lpstr>
      <vt:lpstr>Translation – Step Two disambiguation algorithm</vt:lpstr>
      <vt:lpstr>Example of Translation result</vt:lpstr>
      <vt:lpstr>SPARQL Generation</vt:lpstr>
      <vt:lpstr>Evaluation</vt:lpstr>
      <vt:lpstr>PowerPoint Presentation</vt:lpstr>
      <vt:lpstr>PowerPoint Presentation</vt:lpstr>
      <vt:lpstr>PowerPoint Presentation</vt:lpstr>
      <vt:lpstr>Current challenges</vt:lpstr>
      <vt:lpstr>Final Conclusions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finin</dc:creator>
  <cp:lastModifiedBy>tim finin</cp:lastModifiedBy>
  <cp:revision>66</cp:revision>
  <dcterms:created xsi:type="dcterms:W3CDTF">2011-12-05T21:31:08Z</dcterms:created>
  <dcterms:modified xsi:type="dcterms:W3CDTF">2013-04-08T18:39:24Z</dcterms:modified>
</cp:coreProperties>
</file>