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9" r:id="rId3"/>
    <p:sldId id="260" r:id="rId4"/>
    <p:sldId id="261" r:id="rId5"/>
    <p:sldId id="293" r:id="rId6"/>
    <p:sldId id="263" r:id="rId7"/>
    <p:sldId id="332" r:id="rId8"/>
    <p:sldId id="265" r:id="rId9"/>
    <p:sldId id="290" r:id="rId10"/>
    <p:sldId id="333" r:id="rId11"/>
    <p:sldId id="334" r:id="rId12"/>
    <p:sldId id="335" r:id="rId13"/>
    <p:sldId id="336" r:id="rId14"/>
    <p:sldId id="266" r:id="rId15"/>
    <p:sldId id="267" r:id="rId16"/>
    <p:sldId id="268" r:id="rId17"/>
    <p:sldId id="291" r:id="rId18"/>
    <p:sldId id="270" r:id="rId19"/>
    <p:sldId id="271" r:id="rId20"/>
    <p:sldId id="337" r:id="rId21"/>
    <p:sldId id="338" r:id="rId22"/>
    <p:sldId id="272" r:id="rId23"/>
    <p:sldId id="273" r:id="rId24"/>
    <p:sldId id="275" r:id="rId25"/>
    <p:sldId id="276" r:id="rId26"/>
    <p:sldId id="317" r:id="rId27"/>
    <p:sldId id="277" r:id="rId28"/>
    <p:sldId id="278" r:id="rId29"/>
    <p:sldId id="294" r:id="rId30"/>
    <p:sldId id="279" r:id="rId31"/>
    <p:sldId id="295" r:id="rId32"/>
    <p:sldId id="297" r:id="rId33"/>
    <p:sldId id="280" r:id="rId34"/>
    <p:sldId id="282" r:id="rId35"/>
    <p:sldId id="299" r:id="rId36"/>
    <p:sldId id="298" r:id="rId37"/>
    <p:sldId id="283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284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285" r:id="rId70"/>
    <p:sldId id="286" r:id="rId71"/>
    <p:sldId id="316" r:id="rId72"/>
    <p:sldId id="292" r:id="rId73"/>
    <p:sldId id="287" r:id="rId7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0" autoAdjust="0"/>
  </p:normalViewPr>
  <p:slideViewPr>
    <p:cSldViewPr snapToGrid="0" snapToObjects="1" showGuides="1">
      <p:cViewPr varScale="1">
        <p:scale>
          <a:sx n="164" d="100"/>
          <a:sy n="164" d="100"/>
        </p:scale>
        <p:origin x="-640" y="-96"/>
      </p:cViewPr>
      <p:guideLst>
        <p:guide orient="horz" pos="2167"/>
        <p:guide pos="2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A42E5-82D9-774C-8223-3F94FCEB2411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F3F6-4567-5440-8629-B459EC4A2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2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935EB-AC6D-6C4B-8F31-710F3B378CA4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3BE34-F709-E74A-942C-AEFD1F038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individual we can put here.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BE34-F709-E74A-942C-AEFD1F038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419535-EE0E-6F49-B0F4-46137DAF80E9}" type="slidenum">
              <a:rPr lang="en-US"/>
              <a:pPr/>
              <a:t>44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1AF137-E933-A44B-B03D-F8902D54FB33}" type="slidenum">
              <a:rPr lang="en-US"/>
              <a:pPr/>
              <a:t>45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427170-195C-F747-A3FA-A8D46D9651D3}" type="slidenum">
              <a:rPr lang="en-US"/>
              <a:pPr/>
              <a:t>46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CACD8-AAFD-784A-A001-D783F622119C}" type="slidenum">
              <a:rPr lang="en-US"/>
              <a:pPr/>
              <a:t>47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721D38-C5F1-E045-9868-DEF56529C989}" type="slidenum">
              <a:rPr lang="en-US"/>
              <a:pPr/>
              <a:t>48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1AE41-882A-EB41-8BA0-E610816984C3}" type="slidenum">
              <a:rPr lang="en-US"/>
              <a:pPr/>
              <a:t>49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BF4284-CFBE-6242-B044-A18C9CBEF9B3}" type="slidenum">
              <a:rPr lang="en-US"/>
              <a:pPr/>
              <a:t>50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BC3CD-D7FA-9E4E-B77A-EE5C882C67CF}" type="slidenum">
              <a:rPr lang="en-US"/>
              <a:pPr/>
              <a:t>51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E65FF-7B31-674C-A7B1-48853002BD25}" type="slidenum">
              <a:rPr lang="en-US"/>
              <a:pPr/>
              <a:t>53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31A29D-9523-1949-95FC-BA00A2AB5794}" type="slidenum">
              <a:rPr lang="en-US"/>
              <a:pPr/>
              <a:t>54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individual we can put here.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BE34-F709-E74A-942C-AEFD1F038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40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C8AE1-F4FA-0B48-BF2D-394BD300B0CB}" type="slidenum">
              <a:rPr lang="en-US"/>
              <a:pPr/>
              <a:t>55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4A2450-812E-264E-9748-A516F9997E18}" type="slidenum">
              <a:rPr lang="en-US"/>
              <a:pPr/>
              <a:t>56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2CA8E-D543-6B46-9E34-00C0A0C13509}" type="slidenum">
              <a:rPr lang="en-US"/>
              <a:pPr/>
              <a:t>57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99E2A-18B4-6B46-89A8-AF8636738714}" type="slidenum">
              <a:rPr lang="en-US"/>
              <a:pPr/>
              <a:t>58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65D59-6D25-2E4A-A202-F79B8033407E}" type="slidenum">
              <a:rPr lang="en-US"/>
              <a:pPr/>
              <a:t>59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69965-CA1A-504B-BCF6-028E6E1A1028}" type="slidenum">
              <a:rPr lang="en-US"/>
              <a:pPr/>
              <a:t>60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96B63-AA52-704B-8BA5-C37295D21ACF}" type="slidenum">
              <a:rPr lang="en-US"/>
              <a:pPr/>
              <a:t>61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7F6AC-CBC6-7447-90BD-290FADE8283A}" type="slidenum">
              <a:rPr lang="en-US"/>
              <a:pPr/>
              <a:t>62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147EC2-872E-9B47-B1B8-3E5BAAE47617}" type="slidenum">
              <a:rPr lang="en-US"/>
              <a:pPr/>
              <a:t>63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B7C7B-3D00-5344-86CB-BE5FD158CEBE}" type="slidenum">
              <a:rPr lang="en-US"/>
              <a:pPr/>
              <a:t>64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81EBB5-1483-B545-8F33-8DD42F442F9E}" type="slidenum">
              <a:rPr lang="en-US"/>
              <a:pPr/>
              <a:t>35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53510-4F93-044A-8D97-8B5D4AA8C508}" type="slidenum">
              <a:rPr lang="en-US"/>
              <a:pPr/>
              <a:t>65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50197F-CF66-4B4F-A69D-CB5BE86ECB09}" type="slidenum">
              <a:rPr lang="en-US"/>
              <a:pPr/>
              <a:t>66</a:t>
            </a:fld>
            <a:endParaRPr lang="en-US"/>
          </a:p>
        </p:txBody>
      </p:sp>
      <p:sp>
        <p:nvSpPr>
          <p:cNvPr id="542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4E68A-0ABB-884E-9599-54F02966E8CF}" type="slidenum">
              <a:rPr lang="en-US"/>
              <a:pPr/>
              <a:t>67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D8FAA-F0F7-7F47-9DDA-09B382BF3279}" type="slidenum">
              <a:rPr lang="en-US"/>
              <a:pPr/>
              <a:t>68</a:t>
            </a:fld>
            <a:endParaRPr lang="en-US"/>
          </a:p>
        </p:txBody>
      </p:sp>
      <p:sp>
        <p:nvSpPr>
          <p:cNvPr id="546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1AFF6-6776-5E4D-8D03-11D2A504421E}" type="slidenum">
              <a:rPr lang="en-US"/>
              <a:pPr/>
              <a:t>71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531FC-99DC-DF4C-92D2-1CB3E74E9A5B}" type="slidenum">
              <a:rPr lang="en-US"/>
              <a:pPr/>
              <a:t>38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D0FA0-D5BD-FE4A-8B74-706F888B4EA3}" type="slidenum">
              <a:rPr lang="en-US"/>
              <a:pPr/>
              <a:t>39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0CAFE-F20C-0444-BE1D-76835B79B7F7}" type="slidenum">
              <a:rPr lang="en-US"/>
              <a:pPr/>
              <a:t>40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20D86-E05E-F04B-8534-2BFFF7AF9058}" type="slidenum">
              <a:rPr lang="en-US"/>
              <a:pPr/>
              <a:t>41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EE00C7-16AC-E540-BA78-BC03C0ABA0A6}" type="slidenum">
              <a:rPr lang="en-US"/>
              <a:pPr/>
              <a:t>42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08157-0446-AF46-B036-1B5210B5364F}" type="slidenum">
              <a:rPr lang="en-US"/>
              <a:pPr/>
              <a:t>43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490913" y="407988"/>
            <a:ext cx="2162175" cy="16224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21318" y="2190750"/>
            <a:ext cx="6701367" cy="41540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9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3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9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7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0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DE9947-BC73-8A4B-8757-3AD54EB71C98}" type="datetimeFigureOut">
              <a:rPr lang="en-US" smtClean="0"/>
              <a:t>4/17/13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6C4E43-EC6B-3942-A2D6-8CBBBAAC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539"/>
            <a:ext cx="8229600" cy="484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22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23177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Validate%20via%20http/::owl.cs.manchester.ac.uk:validator: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NOMED_C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://en.wikipedia.org/wiki/OpenGALEN" TargetMode="External"/><Relationship Id="rId5" Type="http://schemas.openxmlformats.org/officeDocument/2006/relationships/hyperlink" Target="http://en.wikipedia.org/wiki/SNOMED_CT" TargetMode="External"/><Relationship Id="rId6" Type="http://schemas.openxmlformats.org/officeDocument/2006/relationships/hyperlink" Target="http://www.obofoundry.org/cgi-bin/detail.cgi?id=ncithesaurus" TargetMode="External"/><Relationship Id="rId7" Type="http://schemas.openxmlformats.org/officeDocument/2006/relationships/hyperlink" Target="http://www.geneontology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://www.w3.org/TR/2009/WD-owl2-overview-20090421/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/>
              <a:t>OWL 2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Calibri" charset="0"/>
              </a:rPr>
              <a:t>Web Ontology Language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6674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Some material adapted from presentations by Ian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Horrocks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by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Feroz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Farazi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0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Note that the negative assertions are about individuals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Suppose we want to say that :john has no spouse?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Or to define the concept of an unmarried person?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Can we use a </a:t>
            </a:r>
            <a:r>
              <a:rPr lang="en-US" dirty="0" err="1" smtClean="0">
                <a:latin typeface="Calibri" charset="0"/>
              </a:rPr>
              <a:t>negativeassertion</a:t>
            </a:r>
            <a:r>
              <a:rPr lang="en-US" dirty="0" smtClean="0">
                <a:latin typeface="Calibri" charset="0"/>
              </a:rPr>
              <a:t> to do it?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5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Suppose we want to say that :john has no spouse?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[a </a:t>
            </a:r>
            <a:r>
              <a:rPr lang="en-US" sz="2800" dirty="0" err="1">
                <a:latin typeface="Calibri" charset="0"/>
              </a:rPr>
              <a:t>owl:NegativeObjectPropertyAssertion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latin typeface="Calibri" charset="0"/>
              </a:rPr>
              <a:t>owl:sourceIndividual</a:t>
            </a:r>
            <a:r>
              <a:rPr lang="en-US" sz="2800" dirty="0">
                <a:latin typeface="Calibri" charset="0"/>
              </a:rPr>
              <a:t>  </a:t>
            </a:r>
            <a:r>
              <a:rPr lang="en-US" sz="2800" dirty="0" smtClean="0">
                <a:latin typeface="Calibri" charset="0"/>
              </a:rPr>
              <a:t>:john 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latin typeface="Calibri" charset="0"/>
              </a:rPr>
              <a:t>owl:assertionProperty</a:t>
            </a:r>
            <a:r>
              <a:rPr lang="en-US" sz="2800" dirty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dbpo:spouse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>
                <a:latin typeface="Calibri" charset="0"/>
              </a:rPr>
              <a:t>;</a:t>
            </a:r>
          </a:p>
          <a:p>
            <a:pPr marL="460375" indent="0">
              <a:lnSpc>
                <a:spcPct val="90000"/>
              </a:lnSpc>
              <a:buNone/>
            </a:pPr>
            <a:r>
              <a:rPr lang="en-US" sz="2800" dirty="0">
                <a:latin typeface="Calibri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Calibri" charset="0"/>
              </a:rPr>
              <a:t>owl:targetIndividual</a:t>
            </a:r>
            <a:r>
              <a:rPr lang="en-US" sz="2800" dirty="0">
                <a:solidFill>
                  <a:srgbClr val="FF0000"/>
                </a:solidFill>
                <a:latin typeface="Calibri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????????</a:t>
            </a:r>
            <a:r>
              <a:rPr lang="en-US" sz="2800" dirty="0" smtClean="0">
                <a:latin typeface="Calibri" charset="0"/>
              </a:rPr>
              <a:t>] </a:t>
            </a:r>
            <a:r>
              <a:rPr lang="en-US" sz="2800" dirty="0">
                <a:latin typeface="Calibri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The </a:t>
            </a:r>
            <a:r>
              <a:rPr lang="en-US" dirty="0" err="1" smtClean="0">
                <a:latin typeface="Calibri" charset="0"/>
              </a:rPr>
              <a:t>negativeassertion</a:t>
            </a:r>
            <a:r>
              <a:rPr lang="en-US" dirty="0" smtClean="0">
                <a:latin typeface="Calibri" charset="0"/>
              </a:rPr>
              <a:t> feature is limited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Can we define a concept :</a:t>
            </a:r>
            <a:r>
              <a:rPr lang="en-US" dirty="0" err="1" smtClean="0">
                <a:latin typeface="Calibri" charset="0"/>
              </a:rPr>
              <a:t>unmarriedPerson</a:t>
            </a:r>
            <a:r>
              <a:rPr lang="en-US" dirty="0" smtClean="0">
                <a:latin typeface="Calibri" charset="0"/>
              </a:rPr>
              <a:t> and assert that :john is an instance of this?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We can do it this way:</a:t>
            </a:r>
            <a:endParaRPr lang="en-US" dirty="0">
              <a:latin typeface="Calibri" charset="0"/>
            </a:endParaRPr>
          </a:p>
          <a:p>
            <a:pPr marL="571500" lvl="1" indent="-339725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An unmarried person is a </a:t>
            </a:r>
            <a:r>
              <a:rPr lang="en-US" sz="3200" dirty="0">
                <a:latin typeface="Calibri" charset="0"/>
              </a:rPr>
              <a:t>k</a:t>
            </a:r>
            <a:r>
              <a:rPr lang="en-US" sz="3200" dirty="0" smtClean="0">
                <a:latin typeface="Calibri" charset="0"/>
              </a:rPr>
              <a:t>ind of person </a:t>
            </a:r>
          </a:p>
          <a:p>
            <a:pPr marL="571500" lvl="1" indent="-339725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and a kind of thing with exactly 0 spouses</a:t>
            </a:r>
          </a:p>
        </p:txBody>
      </p:sp>
    </p:spTree>
    <p:extLst>
      <p:ext uri="{BB962C8B-B14F-4D97-AF65-F5344CB8AC3E}">
        <p14:creationId xmlns:p14="http://schemas.microsoft.com/office/powerpoint/2010/main" val="259252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112"/>
          </a:xfrm>
        </p:spPr>
        <p:txBody>
          <a:bodyPr/>
          <a:lstStyle/>
          <a:p>
            <a:r>
              <a:rPr lang="en-US" dirty="0" smtClean="0"/>
              <a:t>John is not married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664"/>
            <a:ext cx="8229600" cy="484680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:john a :</a:t>
            </a:r>
            <a:r>
              <a:rPr lang="en-US" dirty="0" err="1" smtClean="0"/>
              <a:t>unmarriedPerson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r>
              <a:rPr lang="en-US" dirty="0" smtClean="0"/>
              <a:t>:</a:t>
            </a:r>
            <a:r>
              <a:rPr lang="en-US" dirty="0" err="1" smtClean="0"/>
              <a:t>unmarriedPerson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   a Person;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 [a </a:t>
            </a:r>
            <a:r>
              <a:rPr lang="en-US" dirty="0" err="1" smtClean="0"/>
              <a:t>owl:Restriction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onProperty</a:t>
            </a:r>
            <a:r>
              <a:rPr lang="en-US" dirty="0" smtClean="0"/>
              <a:t> </a:t>
            </a:r>
            <a:r>
              <a:rPr lang="en-US" dirty="0" err="1" smtClean="0"/>
              <a:t>dbpo:spouse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owl:cardinality</a:t>
            </a:r>
            <a:r>
              <a:rPr lang="en-US" dirty="0" smtClean="0"/>
              <a:t> “0”]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95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New property Features</a:t>
            </a:r>
            <a:endParaRPr lang="it-IT" dirty="0">
              <a:latin typeface="Calibri" charset="0"/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Self restriction</a:t>
            </a:r>
          </a:p>
          <a:p>
            <a:r>
              <a:rPr lang="en-US">
                <a:latin typeface="Calibri" charset="0"/>
              </a:rPr>
              <a:t>Qualified cardinality restriction</a:t>
            </a:r>
          </a:p>
          <a:p>
            <a:r>
              <a:rPr lang="en-US">
                <a:latin typeface="Calibri" charset="0"/>
              </a:rPr>
              <a:t>Object properties</a:t>
            </a:r>
          </a:p>
          <a:p>
            <a:r>
              <a:rPr lang="en-US">
                <a:latin typeface="Calibri" charset="0"/>
              </a:rPr>
              <a:t>Disjoint properties</a:t>
            </a:r>
          </a:p>
          <a:p>
            <a:r>
              <a:rPr lang="en-US">
                <a:latin typeface="Calibri" charset="0"/>
              </a:rPr>
              <a:t>Property chain</a:t>
            </a:r>
          </a:p>
          <a:p>
            <a:r>
              <a:rPr lang="en-US">
                <a:latin typeface="Calibri" charset="0"/>
              </a:rPr>
              <a:t>keys</a:t>
            </a:r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2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Self restriction</a:t>
            </a:r>
            <a:endParaRPr lang="it-IT" dirty="0">
              <a:latin typeface="Calibri" charset="0"/>
            </a:endParaRPr>
          </a:p>
        </p:txBody>
      </p:sp>
      <p:sp>
        <p:nvSpPr>
          <p:cNvPr id="122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Classes of objects that are related to themselves by a given property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For example, the class of processes that regulate themselves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It is also called </a:t>
            </a:r>
            <a:r>
              <a:rPr lang="en-US" i="1" dirty="0">
                <a:solidFill>
                  <a:srgbClr val="000000"/>
                </a:solidFill>
                <a:latin typeface="Calibri" charset="0"/>
              </a:rPr>
              <a:t>local reflexivity</a:t>
            </a:r>
          </a:p>
          <a:p>
            <a:r>
              <a:rPr lang="en-US" dirty="0">
                <a:solidFill>
                  <a:srgbClr val="000000"/>
                </a:solidFill>
                <a:latin typeface="Calibri" charset="0"/>
              </a:rPr>
              <a:t>An example: Auto-regulating processes regulate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themselves</a:t>
            </a:r>
          </a:p>
          <a:p>
            <a:pPr marL="231775" lvl="2"/>
            <a:r>
              <a:rPr lang="en-US" sz="3200" dirty="0" smtClean="0">
                <a:solidFill>
                  <a:srgbClr val="000000"/>
                </a:solidFill>
              </a:rPr>
              <a:t>narcissists are people who love themselves</a:t>
            </a:r>
          </a:p>
          <a:p>
            <a:endParaRPr lang="it-IT" dirty="0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40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7199" y="1447302"/>
            <a:ext cx="8543925" cy="4846806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charset="0"/>
              </a:rPr>
              <a:t>Qualifies the instances to be counted</a:t>
            </a:r>
          </a:p>
          <a:p>
            <a:r>
              <a:rPr lang="en-US" sz="3600" dirty="0" smtClean="0">
                <a:latin typeface="Calibri" charset="0"/>
              </a:rPr>
              <a:t>Six varieties: </a:t>
            </a:r>
            <a:r>
              <a:rPr lang="en-US" sz="2800" dirty="0" smtClean="0">
                <a:latin typeface="Calibri" charset="0"/>
              </a:rPr>
              <a:t>{</a:t>
            </a:r>
            <a:r>
              <a:rPr lang="en-US" sz="2800" dirty="0" err="1" smtClean="0">
                <a:latin typeface="Calibri" charset="0"/>
              </a:rPr>
              <a:t>Data|Object</a:t>
            </a:r>
            <a:r>
              <a:rPr lang="en-US" sz="2800" dirty="0" smtClean="0">
                <a:latin typeface="Calibri" charset="0"/>
              </a:rPr>
              <a:t>}{</a:t>
            </a:r>
            <a:r>
              <a:rPr lang="en-US" sz="2800" dirty="0" err="1" smtClean="0">
                <a:latin typeface="Calibri" charset="0"/>
              </a:rPr>
              <a:t>Min|Exact|Max</a:t>
            </a:r>
            <a:r>
              <a:rPr lang="en-US" sz="2800" dirty="0" smtClean="0">
                <a:latin typeface="Calibri" charset="0"/>
              </a:rPr>
              <a:t>} Type</a:t>
            </a:r>
          </a:p>
          <a:p>
            <a:r>
              <a:rPr lang="en-US" sz="3600" dirty="0" smtClean="0">
                <a:latin typeface="Calibri" charset="0"/>
              </a:rPr>
              <a:t>Examples</a:t>
            </a:r>
            <a:endParaRPr lang="en-US" sz="3600" dirty="0">
              <a:latin typeface="Calibri" charset="0"/>
            </a:endParaRPr>
          </a:p>
          <a:p>
            <a:pPr marL="571500" lvl="1" indent="-339725"/>
            <a:r>
              <a:rPr lang="en-US" sz="3200" dirty="0" smtClean="0">
                <a:latin typeface="Calibri" charset="0"/>
              </a:rPr>
              <a:t>People with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exactly 3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children who are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girls</a:t>
            </a:r>
          </a:p>
          <a:p>
            <a:pPr marL="571500" lvl="1" indent="-339725"/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People with at least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</a:rPr>
              <a:t> names</a:t>
            </a:r>
            <a:endParaRPr lang="en-US" sz="3200" dirty="0">
              <a:solidFill>
                <a:srgbClr val="000000"/>
              </a:solidFill>
              <a:latin typeface="Calibri" charset="0"/>
            </a:endParaRPr>
          </a:p>
          <a:p>
            <a:pPr marL="571500" lvl="1" indent="-339725"/>
            <a:r>
              <a:rPr lang="en-US" sz="3200" dirty="0">
                <a:latin typeface="Calibri" charset="0"/>
              </a:rPr>
              <a:t>Each individual has at most 1</a:t>
            </a:r>
            <a:r>
              <a:rPr lang="en-US" sz="3200" dirty="0" smtClean="0">
                <a:latin typeface="Calibri" charset="0"/>
              </a:rPr>
              <a:t> SSN</a:t>
            </a:r>
          </a:p>
          <a:p>
            <a:pPr marL="571500" lvl="1" indent="-339725"/>
            <a:r>
              <a:rPr lang="en-US" sz="3200" dirty="0" smtClean="0">
                <a:latin typeface="Calibri" charset="0"/>
              </a:rPr>
              <a:t>Pizzas with exactly four toppings all of which are cheeses</a:t>
            </a:r>
          </a:p>
        </p:txBody>
      </p:sp>
    </p:spTree>
    <p:extLst>
      <p:ext uri="{BB962C8B-B14F-4D97-AF65-F5344CB8AC3E}">
        <p14:creationId xmlns:p14="http://schemas.microsoft.com/office/powerpoint/2010/main" val="183983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Qualified cardinality restrictions</a:t>
            </a:r>
            <a:endParaRPr lang="it-IT" dirty="0">
              <a:latin typeface="Calibri" charset="0"/>
            </a:endParaRPr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457200" y="1447302"/>
            <a:ext cx="8229600" cy="484680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Done via new properties with domain </a:t>
            </a:r>
            <a:r>
              <a:rPr lang="en-US" dirty="0" err="1" smtClean="0">
                <a:solidFill>
                  <a:srgbClr val="000000"/>
                </a:solidFill>
                <a:latin typeface="Calibri" charset="0"/>
              </a:rPr>
              <a:t>owl:Re-striction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, namely 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{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min|max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|}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i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and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i="1" dirty="0" err="1" smtClean="0">
                <a:solidFill>
                  <a:srgbClr val="000000"/>
                </a:solidFill>
                <a:latin typeface="Calibri" charset="0"/>
              </a:rPr>
              <a:t>onClass</a:t>
            </a:r>
            <a:endParaRPr lang="en-US" sz="2800" i="1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Example: people with exactly three children who are girls</a:t>
            </a:r>
          </a:p>
          <a:p>
            <a:pPr marL="519113" lvl="2" indent="0">
              <a:buNone/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[a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owl:restriction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owl:onProperty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has_child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owl:onClass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[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FemalePerson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;</a:t>
            </a:r>
            <a:br>
              <a:rPr lang="en-US" sz="2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                        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owl:subClassOf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:Minor].</a:t>
            </a:r>
          </a:p>
          <a:p>
            <a:pPr marL="519113" lvl="2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QualifiedCardinality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“3” .</a:t>
            </a:r>
          </a:p>
        </p:txBody>
      </p:sp>
    </p:spTree>
    <p:extLst>
      <p:ext uri="{BB962C8B-B14F-4D97-AF65-F5344CB8AC3E}">
        <p14:creationId xmlns:p14="http://schemas.microsoft.com/office/powerpoint/2010/main" val="340245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alibri" charset="0"/>
              </a:rPr>
              <a:t>ReflexiveObjectProperty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Globally reflexive</a:t>
            </a:r>
          </a:p>
          <a:p>
            <a:pPr marL="571500" lvl="1" indent="-339725"/>
            <a:r>
              <a:rPr lang="en-US" dirty="0">
                <a:latin typeface="Calibri" charset="0"/>
              </a:rPr>
              <a:t>Everything is part of itself</a:t>
            </a:r>
          </a:p>
          <a:p>
            <a:r>
              <a:rPr lang="en-US" dirty="0" err="1">
                <a:latin typeface="Calibri" charset="0"/>
              </a:rPr>
              <a:t>IrreflexiveObjectProperty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Nothing can be a proper part of itself</a:t>
            </a:r>
          </a:p>
          <a:p>
            <a:r>
              <a:rPr lang="en-US" dirty="0" err="1">
                <a:latin typeface="Calibri" charset="0"/>
              </a:rPr>
              <a:t>AsymmetricObjectProperty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If x is proper part of y, then the opposite does not hold</a:t>
            </a:r>
          </a:p>
        </p:txBody>
      </p:sp>
    </p:spTree>
    <p:extLst>
      <p:ext uri="{BB962C8B-B14F-4D97-AF65-F5344CB8AC3E}">
        <p14:creationId xmlns:p14="http://schemas.microsoft.com/office/powerpoint/2010/main" val="65794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Disjoint </a:t>
            </a:r>
            <a:r>
              <a:rPr lang="en-US" dirty="0" smtClean="0">
                <a:latin typeface="Calibri" charset="0"/>
              </a:rPr>
              <a:t>properties</a:t>
            </a:r>
            <a:endParaRPr lang="it-IT" dirty="0">
              <a:latin typeface="Calibri" charset="0"/>
            </a:endParaRPr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457200" y="1354138"/>
            <a:ext cx="8229600" cy="4846806"/>
          </a:xfrm>
        </p:spPr>
        <p:txBody>
          <a:bodyPr>
            <a:noAutofit/>
          </a:bodyPr>
          <a:lstStyle/>
          <a:p>
            <a:pPr marL="231775" lvl="2"/>
            <a:r>
              <a:rPr lang="en-US" sz="3200" dirty="0" err="1" smtClean="0">
                <a:solidFill>
                  <a:srgbClr val="000000"/>
                </a:solidFill>
              </a:rPr>
              <a:t>E.g</a:t>
            </a:r>
            <a:r>
              <a:rPr lang="en-US" sz="3200" dirty="0" smtClean="0">
                <a:solidFill>
                  <a:srgbClr val="000000"/>
                </a:solidFill>
              </a:rPr>
              <a:t>: you can’t be both the </a:t>
            </a:r>
            <a:r>
              <a:rPr lang="en-US" sz="3200" i="1" dirty="0" smtClean="0">
                <a:solidFill>
                  <a:srgbClr val="000000"/>
                </a:solidFill>
              </a:rPr>
              <a:t>parent of </a:t>
            </a: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i="1" dirty="0" smtClean="0">
                <a:solidFill>
                  <a:srgbClr val="000000"/>
                </a:solidFill>
              </a:rPr>
              <a:t>child of </a:t>
            </a:r>
            <a:r>
              <a:rPr lang="en-US" sz="3200" dirty="0" smtClean="0">
                <a:solidFill>
                  <a:srgbClr val="000000"/>
                </a:solidFill>
              </a:rPr>
              <a:t>the same person</a:t>
            </a:r>
          </a:p>
          <a:p>
            <a:r>
              <a:rPr lang="en-US" dirty="0" err="1" smtClean="0">
                <a:latin typeface="Calibri" charset="0"/>
              </a:rPr>
              <a:t>DisjointObjectProperties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Deals with object properties</a:t>
            </a:r>
          </a:p>
          <a:p>
            <a:pPr marL="571500" lvl="1" indent="-339725"/>
            <a:r>
              <a:rPr lang="en-US" dirty="0">
                <a:latin typeface="Calibri" charset="0"/>
              </a:rPr>
              <a:t>Pairwise </a:t>
            </a:r>
            <a:r>
              <a:rPr lang="en-US" dirty="0" err="1">
                <a:latin typeface="Calibri" charset="0"/>
              </a:rPr>
              <a:t>disjointness</a:t>
            </a:r>
            <a:r>
              <a:rPr lang="en-US" dirty="0">
                <a:latin typeface="Calibri" charset="0"/>
              </a:rPr>
              <a:t> can be asserted</a:t>
            </a:r>
          </a:p>
          <a:p>
            <a:pPr marL="571500" lvl="1" indent="-339725"/>
            <a:r>
              <a:rPr lang="en-US" dirty="0">
                <a:latin typeface="Calibri" charset="0"/>
              </a:rPr>
              <a:t>E.g., </a:t>
            </a:r>
            <a:r>
              <a:rPr lang="en-US" dirty="0" err="1">
                <a:latin typeface="Calibri" charset="0"/>
              </a:rPr>
              <a:t>connectedTo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contiguousWith</a:t>
            </a:r>
            <a:endParaRPr lang="en-US" dirty="0">
              <a:latin typeface="Calibri" charset="0"/>
            </a:endParaRPr>
          </a:p>
          <a:p>
            <a:r>
              <a:rPr lang="en-US" dirty="0" err="1">
                <a:latin typeface="Calibri" charset="0"/>
              </a:rPr>
              <a:t>DisjointDataProperties</a:t>
            </a:r>
            <a:endParaRPr lang="en-US" dirty="0">
              <a:latin typeface="Calibri" charset="0"/>
            </a:endParaRPr>
          </a:p>
          <a:p>
            <a:pPr marL="571500" lvl="1" indent="-339725"/>
            <a:r>
              <a:rPr lang="en-US" dirty="0">
                <a:latin typeface="Calibri" charset="0"/>
              </a:rPr>
              <a:t>Deals with data properties</a:t>
            </a:r>
          </a:p>
          <a:p>
            <a:pPr marL="571500" lvl="1" indent="-339725"/>
            <a:r>
              <a:rPr lang="en-US" dirty="0">
                <a:latin typeface="Calibri" charset="0"/>
              </a:rPr>
              <a:t>Pairwise </a:t>
            </a:r>
            <a:r>
              <a:rPr lang="en-US" dirty="0" err="1">
                <a:latin typeface="Calibri" charset="0"/>
              </a:rPr>
              <a:t>disjointness</a:t>
            </a:r>
            <a:r>
              <a:rPr lang="en-US" dirty="0">
                <a:latin typeface="Calibri" charset="0"/>
              </a:rPr>
              <a:t> can be asserted</a:t>
            </a:r>
          </a:p>
          <a:p>
            <a:pPr marL="571500" lvl="1" indent="-339725"/>
            <a:r>
              <a:rPr lang="en-US" dirty="0">
                <a:latin typeface="Calibri" charset="0"/>
              </a:rPr>
              <a:t>E.g., </a:t>
            </a:r>
            <a:r>
              <a:rPr lang="en-US" dirty="0" err="1">
                <a:latin typeface="Calibri" charset="0"/>
              </a:rPr>
              <a:t>startTime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endTime</a:t>
            </a:r>
            <a:r>
              <a:rPr lang="en-US" dirty="0">
                <a:latin typeface="Calibri" charset="0"/>
              </a:rPr>
              <a:t> of a surgery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597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Introduction</a:t>
            </a:r>
            <a:endParaRPr lang="it-IT" dirty="0">
              <a:latin typeface="Calibri" charset="0"/>
            </a:endParaRPr>
          </a:p>
        </p:txBody>
      </p:sp>
      <p:sp>
        <p:nvSpPr>
          <p:cNvPr id="4099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9748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2 extends </a:t>
            </a:r>
            <a:r>
              <a:rPr lang="en-US" dirty="0">
                <a:latin typeface="Calibri" charset="0"/>
              </a:rPr>
              <a:t>OWL </a:t>
            </a:r>
            <a:r>
              <a:rPr lang="en-US" dirty="0" smtClean="0">
                <a:latin typeface="Calibri" charset="0"/>
              </a:rPr>
              <a:t>1.1 and is backward compatible with it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new features of OWL 2 based </a:t>
            </a:r>
            <a:r>
              <a:rPr lang="en-US" dirty="0" smtClean="0">
                <a:latin typeface="Calibri" charset="0"/>
              </a:rPr>
              <a:t>on real applications, use cases and user experience</a:t>
            </a:r>
          </a:p>
          <a:p>
            <a:r>
              <a:rPr lang="en-US" dirty="0" smtClean="0">
                <a:latin typeface="Calibri" charset="0"/>
              </a:rPr>
              <a:t>Adopted as a W3C recommendation in December 2009</a:t>
            </a:r>
          </a:p>
          <a:p>
            <a:r>
              <a:rPr lang="en-US" dirty="0" smtClean="0">
                <a:latin typeface="Calibri" charset="0"/>
              </a:rPr>
              <a:t>All new features were justified by use cases and examples</a:t>
            </a:r>
          </a:p>
          <a:p>
            <a:r>
              <a:rPr lang="en-US" dirty="0" smtClean="0">
                <a:latin typeface="Calibri" charset="0"/>
              </a:rPr>
              <a:t>Most OWL software supports OWL now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0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dissertation committee has a candidate who must be a student and five members all of whom must be faculty.  One member must be the advisor, another can be a co-advisor and two must be readers.  The readers can not serve as advisor or co-advisor.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9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Dissertation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:DC a </a:t>
            </a:r>
            <a:r>
              <a:rPr lang="en-US" sz="2800" dirty="0" err="1" smtClean="0"/>
              <a:t>owl:class</a:t>
            </a:r>
            <a:r>
              <a:rPr lang="en-US" sz="2800" dirty="0" smtClean="0"/>
              <a:t>; [a </a:t>
            </a:r>
            <a:r>
              <a:rPr lang="en-US" sz="2800" dirty="0" err="1" smtClean="0"/>
              <a:t>owl:Restriction</a:t>
            </a:r>
            <a:r>
              <a:rPr lang="en-US" sz="2800" dirty="0" smtClean="0"/>
              <a:t>; 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owl:onProperty</a:t>
            </a:r>
            <a:r>
              <a:rPr lang="en-US" sz="2800" dirty="0" smtClean="0"/>
              <a:t> :co-advisor; </a:t>
            </a:r>
            <a:r>
              <a:rPr lang="en-US" sz="2800" dirty="0" err="1" smtClean="0"/>
              <a:t>owl:maxCardinality</a:t>
            </a:r>
            <a:r>
              <a:rPr lang="en-US" sz="2800" dirty="0" smtClean="0"/>
              <a:t> “1”] .</a:t>
            </a:r>
          </a:p>
          <a:p>
            <a:pPr marL="0" indent="0">
              <a:buNone/>
            </a:pPr>
            <a:r>
              <a:rPr lang="en-US" sz="2800" dirty="0" smtClean="0"/>
              <a:t>:candidate a </a:t>
            </a:r>
            <a:r>
              <a:rPr lang="en-US" sz="2800" dirty="0" err="1" smtClean="0"/>
              <a:t>owl:FunctionalProperty</a:t>
            </a:r>
            <a:r>
              <a:rPr lang="en-US" sz="2800" dirty="0"/>
              <a:t>;</a:t>
            </a: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:DC;  </a:t>
            </a:r>
            <a:r>
              <a:rPr lang="en-US" sz="2800" dirty="0" err="1" smtClean="0"/>
              <a:t>rdfs:range</a:t>
            </a:r>
            <a:r>
              <a:rPr lang="en-US" sz="2800" dirty="0" smtClean="0"/>
              <a:t> student.</a:t>
            </a:r>
          </a:p>
          <a:p>
            <a:pPr marL="0" indent="0">
              <a:buNone/>
            </a:pPr>
            <a:r>
              <a:rPr lang="en-US" sz="2800" dirty="0" smtClean="0"/>
              <a:t>:advisor </a:t>
            </a:r>
            <a:r>
              <a:rPr lang="en-US" sz="2800" dirty="0"/>
              <a:t>a </a:t>
            </a:r>
            <a:r>
              <a:rPr lang="en-US" sz="2800" dirty="0" err="1"/>
              <a:t>owl:FunctionalProperty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</a:t>
            </a:r>
            <a:r>
              <a:rPr lang="en-US" sz="2800" dirty="0"/>
              <a:t>:</a:t>
            </a:r>
            <a:r>
              <a:rPr lang="en-US" sz="2800" dirty="0" smtClean="0"/>
              <a:t>DC;  </a:t>
            </a:r>
            <a:r>
              <a:rPr lang="en-US" sz="2800" dirty="0" err="1" smtClean="0"/>
              <a:t>rdfs:range</a:t>
            </a:r>
            <a:r>
              <a:rPr lang="en-US" sz="2800" dirty="0" smtClean="0"/>
              <a:t> faculty.</a:t>
            </a:r>
          </a:p>
          <a:p>
            <a:pPr marL="0" indent="0">
              <a:buNone/>
            </a:pPr>
            <a:r>
              <a:rPr lang="en-US" sz="2800" dirty="0" smtClean="0"/>
              <a:t>:co-advisor </a:t>
            </a:r>
            <a:r>
              <a:rPr lang="en-US" sz="2800" dirty="0" err="1" smtClean="0"/>
              <a:t>owl:ObjectProperty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rdfs:domain</a:t>
            </a:r>
            <a:r>
              <a:rPr lang="en-US" sz="2800" dirty="0" smtClean="0"/>
              <a:t> </a:t>
            </a:r>
            <a:r>
              <a:rPr lang="en-US" sz="2800" dirty="0"/>
              <a:t>:DC;  </a:t>
            </a:r>
            <a:r>
              <a:rPr lang="en-US" sz="2800" dirty="0" err="1"/>
              <a:t>rdfs:range</a:t>
            </a:r>
            <a:r>
              <a:rPr lang="en-US" sz="2800" dirty="0"/>
              <a:t> faculty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    </a:t>
            </a:r>
            <a:r>
              <a:rPr lang="en-US" sz="2800" dirty="0" err="1" smtClean="0"/>
              <a:t>owl:propertyDisjointWith</a:t>
            </a:r>
            <a:r>
              <a:rPr lang="en-US" sz="2800" dirty="0" smtClean="0"/>
              <a:t> :advisor .</a:t>
            </a:r>
          </a:p>
          <a:p>
            <a:pPr marL="0" indent="0">
              <a:buNone/>
            </a:pPr>
            <a:r>
              <a:rPr lang="en-US" sz="2800" dirty="0" smtClean="0"/>
              <a:t>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738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Property chain inclusion</a:t>
            </a:r>
            <a:endParaRPr lang="it-IT">
              <a:latin typeface="Calibri" charset="0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Properties can be defined as a composition of other properties</a:t>
            </a:r>
          </a:p>
          <a:p>
            <a:r>
              <a:rPr lang="en-US" dirty="0">
                <a:latin typeface="Calibri" charset="0"/>
              </a:rPr>
              <a:t>T</a:t>
            </a:r>
            <a:r>
              <a:rPr lang="en-US" dirty="0" smtClean="0">
                <a:latin typeface="Calibri" charset="0"/>
              </a:rPr>
              <a:t>he brother of your parent is your uncle</a:t>
            </a:r>
          </a:p>
          <a:p>
            <a:pPr marL="460375" lvl="1" indent="0">
              <a:buNone/>
            </a:pPr>
            <a:r>
              <a:rPr lang="en-US" dirty="0" smtClean="0">
                <a:latin typeface="Calibri" charset="0"/>
              </a:rPr>
              <a:t>:uncle </a:t>
            </a:r>
            <a:r>
              <a:rPr lang="en-US" dirty="0" err="1" smtClean="0">
                <a:latin typeface="Calibri" charset="0"/>
              </a:rPr>
              <a:t>owl:propertyChainAxion</a:t>
            </a:r>
            <a:r>
              <a:rPr lang="en-US" dirty="0" smtClean="0">
                <a:latin typeface="Calibri" charset="0"/>
              </a:rPr>
              <a:t> (:parent :brother)</a:t>
            </a:r>
          </a:p>
          <a:p>
            <a:endParaRPr lang="it-IT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5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Keys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10802"/>
            <a:ext cx="8229600" cy="484680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Individuals can be identified uniquely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Identification can be done using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data property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An object property or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 set of properties</a:t>
            </a:r>
            <a:endParaRPr lang="en-US" dirty="0"/>
          </a:p>
          <a:p>
            <a:pPr>
              <a:defRPr/>
            </a:pPr>
            <a:r>
              <a:rPr lang="en-US" dirty="0" smtClean="0"/>
              <a:t>Example</a:t>
            </a:r>
          </a:p>
          <a:p>
            <a:pPr marL="509588" lvl="2" indent="0">
              <a:buNone/>
              <a:defRPr/>
            </a:pPr>
            <a:r>
              <a:rPr lang="en-US" sz="2800" dirty="0" err="1"/>
              <a:t>f</a:t>
            </a:r>
            <a:r>
              <a:rPr lang="en-US" sz="2800" dirty="0" err="1" smtClean="0"/>
              <a:t>oaf:Person</a:t>
            </a:r>
            <a:r>
              <a:rPr lang="en-US" sz="2800" dirty="0" smtClean="0"/>
              <a:t> </a:t>
            </a:r>
            <a:r>
              <a:rPr lang="en-US" sz="2800" dirty="0" err="1" smtClean="0"/>
              <a:t>owl:hasKey</a:t>
            </a:r>
            <a:r>
              <a:rPr lang="en-US" sz="2800" dirty="0" smtClean="0"/>
              <a:t> (</a:t>
            </a:r>
            <a:r>
              <a:rPr lang="en-US" sz="2800" dirty="0" err="1" smtClean="0"/>
              <a:t>foaf:mbox</a:t>
            </a:r>
            <a:r>
              <a:rPr lang="en-US" sz="2800" dirty="0" smtClean="0"/>
              <a:t>);</a:t>
            </a:r>
          </a:p>
          <a:p>
            <a:pPr marL="509588" lvl="2" indent="0">
              <a:buNone/>
              <a:defRPr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dirty="0" err="1" smtClean="0"/>
              <a:t>owl:hasKey</a:t>
            </a:r>
            <a:r>
              <a:rPr lang="en-US" sz="2800" dirty="0" smtClean="0"/>
              <a:t> (:</a:t>
            </a:r>
            <a:r>
              <a:rPr lang="en-US" sz="2800" dirty="0" err="1" smtClean="0"/>
              <a:t>homePhone</a:t>
            </a:r>
            <a:r>
              <a:rPr lang="en-US" sz="2800" dirty="0" smtClean="0"/>
              <a:t> :</a:t>
            </a:r>
            <a:r>
              <a:rPr lang="en-US" sz="2800" dirty="0" err="1" smtClean="0"/>
              <a:t>foaf:name</a:t>
            </a:r>
            <a:r>
              <a:rPr lang="en-US" sz="2800" dirty="0" smtClean="0"/>
              <a:t>).</a:t>
            </a:r>
          </a:p>
          <a:p>
            <a:pPr marL="509588" lvl="2" indent="0">
              <a:buNone/>
              <a:defRPr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9955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Extra </a:t>
            </a:r>
            <a:r>
              <a:rPr lang="en-US" dirty="0" err="1" smtClean="0">
                <a:ea typeface="+mn-ea"/>
              </a:rPr>
              <a:t>datatypes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</a:t>
            </a:r>
            <a:r>
              <a:rPr lang="en-US" dirty="0" smtClean="0"/>
              <a:t>xamples: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owl:real</a:t>
            </a:r>
            <a:r>
              <a:rPr lang="en-US" dirty="0"/>
              <a:t>,</a:t>
            </a:r>
            <a:r>
              <a:rPr lang="en-US" dirty="0" smtClean="0">
                <a:ea typeface="+mn-ea"/>
              </a:rPr>
              <a:t> </a:t>
            </a:r>
            <a:r>
              <a:rPr lang="en-US" dirty="0" err="1" smtClean="0">
                <a:ea typeface="+mn-ea"/>
              </a:rPr>
              <a:t>owl:rational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xsd:pattern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Datatype</a:t>
            </a:r>
            <a:r>
              <a:rPr lang="en-US" dirty="0" smtClean="0">
                <a:ea typeface="+mn-ea"/>
              </a:rPr>
              <a:t> restrictions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Range of </a:t>
            </a:r>
            <a:r>
              <a:rPr lang="en-US" dirty="0" err="1" smtClean="0">
                <a:ea typeface="+mn-ea"/>
              </a:rPr>
              <a:t>datatypes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For example, adult has an age &gt;= 18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000" dirty="0" err="1" smtClean="0">
                <a:ea typeface="+mn-ea"/>
              </a:rPr>
              <a:t>DatatypeRestriction</a:t>
            </a:r>
            <a:r>
              <a:rPr lang="it-IT" sz="2000" dirty="0" smtClean="0">
                <a:ea typeface="+mn-ea"/>
              </a:rPr>
              <a:t>(</a:t>
            </a:r>
            <a:r>
              <a:rPr lang="it-IT" sz="2000" dirty="0" err="1" smtClean="0">
                <a:ea typeface="+mn-ea"/>
              </a:rPr>
              <a:t>xsd:integer</a:t>
            </a:r>
            <a:r>
              <a:rPr lang="it-IT" sz="2000" dirty="0" smtClean="0">
                <a:ea typeface="+mn-ea"/>
              </a:rPr>
              <a:t> </a:t>
            </a:r>
            <a:r>
              <a:rPr lang="it-IT" sz="2000" dirty="0" err="1" smtClean="0">
                <a:ea typeface="+mn-ea"/>
              </a:rPr>
              <a:t>minInclusive</a:t>
            </a:r>
            <a:r>
              <a:rPr lang="it-IT" sz="2000" dirty="0" smtClean="0">
                <a:ea typeface="+mn-ea"/>
              </a:rPr>
              <a:t> 18)</a:t>
            </a:r>
            <a:endParaRPr lang="en-US" sz="20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Datatype</a:t>
            </a:r>
            <a:r>
              <a:rPr lang="en-US" dirty="0" smtClean="0">
                <a:ea typeface="+mn-ea"/>
              </a:rPr>
              <a:t> definitions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New </a:t>
            </a:r>
            <a:r>
              <a:rPr lang="en-US" dirty="0" err="1" smtClean="0">
                <a:ea typeface="+mn-ea"/>
              </a:rPr>
              <a:t>datatypes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it-IT" sz="2100" dirty="0" err="1" smtClean="0">
                <a:ea typeface="+mn-ea"/>
              </a:rPr>
              <a:t>DatatypeDefinition</a:t>
            </a:r>
            <a:r>
              <a:rPr lang="it-IT" sz="2100" dirty="0" smtClean="0">
                <a:ea typeface="+mn-ea"/>
              </a:rPr>
              <a:t>( </a:t>
            </a:r>
            <a:r>
              <a:rPr lang="it-IT" sz="2100" i="1" dirty="0" smtClean="0">
                <a:ea typeface="+mn-ea"/>
              </a:rPr>
              <a:t>:</a:t>
            </a:r>
            <a:r>
              <a:rPr lang="it-IT" sz="2100" i="1" dirty="0" err="1" smtClean="0">
                <a:ea typeface="+mn-ea"/>
              </a:rPr>
              <a:t>adultAge</a:t>
            </a:r>
            <a:r>
              <a:rPr lang="it-IT" sz="2100" dirty="0" smtClean="0">
                <a:ea typeface="+mn-ea"/>
              </a:rPr>
              <a:t> </a:t>
            </a:r>
            <a:r>
              <a:rPr lang="it-IT" sz="2100" dirty="0" err="1" smtClean="0">
                <a:ea typeface="+mn-ea"/>
              </a:rPr>
              <a:t>DatatypeRestriction</a:t>
            </a:r>
            <a:r>
              <a:rPr lang="it-IT" sz="2100" dirty="0" smtClean="0">
                <a:ea typeface="+mn-ea"/>
              </a:rPr>
              <a:t>(</a:t>
            </a:r>
            <a:r>
              <a:rPr lang="it-IT" sz="2100" dirty="0" err="1" smtClean="0">
                <a:ea typeface="+mn-ea"/>
              </a:rPr>
              <a:t>xsd:integer</a:t>
            </a:r>
            <a:r>
              <a:rPr lang="it-IT" sz="2100" dirty="0" smtClean="0">
                <a:ea typeface="+mn-ea"/>
              </a:rPr>
              <a:t> </a:t>
            </a:r>
            <a:r>
              <a:rPr lang="it-IT" sz="2100" dirty="0" err="1" smtClean="0">
                <a:ea typeface="+mn-ea"/>
              </a:rPr>
              <a:t>minInclusive</a:t>
            </a:r>
            <a:r>
              <a:rPr lang="it-IT" sz="2100" dirty="0" smtClean="0">
                <a:ea typeface="+mn-ea"/>
              </a:rPr>
              <a:t> 18))</a:t>
            </a:r>
            <a:endParaRPr lang="en-US" sz="21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400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it-IT" dirty="0">
              <a:latin typeface="Calibri" charset="0"/>
            </a:endParaRPr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Data range combinations</a:t>
            </a:r>
          </a:p>
          <a:p>
            <a:pPr lvl="1"/>
            <a:r>
              <a:rPr lang="en-US" dirty="0">
                <a:latin typeface="Calibri" charset="0"/>
              </a:rPr>
              <a:t>Intersection of</a:t>
            </a:r>
          </a:p>
          <a:p>
            <a:pPr lvl="2"/>
            <a:r>
              <a:rPr lang="it-IT" dirty="0" err="1">
                <a:latin typeface="Calibri" charset="0"/>
              </a:rPr>
              <a:t>DataIntersectionOf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xsd:nonNegativeInteger</a:t>
            </a:r>
            <a:r>
              <a:rPr lang="it-IT" dirty="0">
                <a:latin typeface="Calibri" charset="0"/>
              </a:rPr>
              <a:t> </a:t>
            </a:r>
            <a:r>
              <a:rPr lang="it-IT" i="1" dirty="0" err="1">
                <a:latin typeface="Calibri" charset="0"/>
              </a:rPr>
              <a:t>xsd:nonPositiveInteger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Union of</a:t>
            </a:r>
          </a:p>
          <a:p>
            <a:pPr lvl="2"/>
            <a:r>
              <a:rPr lang="it-IT" dirty="0" err="1">
                <a:latin typeface="Calibri" charset="0"/>
              </a:rPr>
              <a:t>DataUnionOf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xsd:string</a:t>
            </a:r>
            <a:r>
              <a:rPr lang="it-IT" dirty="0">
                <a:latin typeface="Calibri" charset="0"/>
              </a:rPr>
              <a:t> </a:t>
            </a:r>
            <a:r>
              <a:rPr lang="it-IT" i="1" dirty="0" err="1">
                <a:latin typeface="Calibri" charset="0"/>
              </a:rPr>
              <a:t>xsd:integer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Complement of data range</a:t>
            </a:r>
            <a:endParaRPr lang="it-IT" dirty="0">
              <a:latin typeface="Calibri" charset="0"/>
            </a:endParaRPr>
          </a:p>
          <a:p>
            <a:pPr lvl="2"/>
            <a:r>
              <a:rPr lang="it-IT" dirty="0" err="1">
                <a:latin typeface="Calibri" charset="0"/>
              </a:rPr>
              <a:t>DataComplementOf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 err="1">
                <a:latin typeface="Calibri" charset="0"/>
              </a:rPr>
              <a:t>xsd:positiveInteger</a:t>
            </a:r>
            <a:r>
              <a:rPr lang="it-IT" dirty="0">
                <a:latin typeface="Calibri" charset="0"/>
              </a:rPr>
              <a:t> )</a:t>
            </a:r>
            <a:endParaRPr lang="en-US" dirty="0">
              <a:latin typeface="Calibri" charset="0"/>
            </a:endParaRPr>
          </a:p>
          <a:p>
            <a:pPr lvl="1"/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20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 example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63177"/>
            <a:ext cx="8229600" cy="4846806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:Teenager a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    [</a:t>
            </a:r>
            <a:r>
              <a:rPr lang="en-US" sz="2800" dirty="0" err="1" smtClean="0"/>
              <a:t>owl:Restriction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owl:onProperty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r>
              <a:rPr lang="en-US" sz="2800" dirty="0" err="1" smtClean="0"/>
              <a:t>hasAge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owl:someValuesFrom</a:t>
            </a:r>
            <a:r>
              <a:rPr lang="en-US" sz="2800" dirty="0" smtClean="0"/>
              <a:t> _</a:t>
            </a:r>
            <a:r>
              <a:rPr lang="en-US" sz="2800" dirty="0"/>
              <a:t>:y </a:t>
            </a:r>
            <a:r>
              <a:rPr lang="en-US" sz="2800" dirty="0" smtClean="0"/>
              <a:t>.]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</a:t>
            </a:r>
            <a:r>
              <a:rPr lang="en-US" sz="2800" dirty="0" smtClean="0"/>
              <a:t>y a </a:t>
            </a:r>
            <a:r>
              <a:rPr lang="en-US" sz="2800" dirty="0" err="1" smtClean="0"/>
              <a:t>rdfs:Datatype</a:t>
            </a:r>
            <a:r>
              <a:rPr lang="en-US" sz="2800" dirty="0" smtClean="0"/>
              <a:t> 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owl:onDatatype</a:t>
            </a:r>
            <a:r>
              <a:rPr lang="en-US" sz="2800" dirty="0" smtClean="0"/>
              <a:t>  </a:t>
            </a:r>
            <a:r>
              <a:rPr lang="en-US" sz="2800" dirty="0" err="1"/>
              <a:t>xsd:integer</a:t>
            </a:r>
            <a:r>
              <a:rPr lang="en-US" sz="2800" dirty="0"/>
              <a:t> </a:t>
            </a:r>
            <a:r>
              <a:rPr lang="en-US" sz="2800" dirty="0" smtClean="0"/>
              <a:t>;</a:t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err="1" smtClean="0"/>
              <a:t>owl:withRestrictions</a:t>
            </a:r>
            <a:r>
              <a:rPr lang="en-US" sz="2800" dirty="0" smtClean="0"/>
              <a:t> </a:t>
            </a:r>
            <a:r>
              <a:rPr lang="en-US" sz="2800" dirty="0"/>
              <a:t>( _:z1 _:z2 ) 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_:z1 </a:t>
            </a:r>
            <a:r>
              <a:rPr lang="en-US" sz="2800" dirty="0" err="1" smtClean="0"/>
              <a:t>xsd:minInclusive</a:t>
            </a:r>
            <a:r>
              <a:rPr lang="en-US" sz="2800" dirty="0" smtClean="0"/>
              <a:t>     </a:t>
            </a:r>
            <a:r>
              <a:rPr lang="en-US" sz="2800" dirty="0"/>
              <a:t>"13"^^</a:t>
            </a:r>
            <a:r>
              <a:rPr lang="en-US" sz="2800" dirty="0" err="1"/>
              <a:t>xsd:integer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  <a:endParaRPr lang="en-US" sz="2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/>
              <a:t> _:</a:t>
            </a:r>
            <a:r>
              <a:rPr lang="en-US" sz="2800" dirty="0" smtClean="0"/>
              <a:t>z2 </a:t>
            </a:r>
            <a:r>
              <a:rPr lang="en-US" sz="2800" dirty="0" err="1"/>
              <a:t>xsd:maxInclusive</a:t>
            </a:r>
            <a:r>
              <a:rPr lang="en-US" sz="2800" dirty="0"/>
              <a:t>     "19"^^</a:t>
            </a:r>
            <a:r>
              <a:rPr lang="en-US" sz="2800" dirty="0" err="1"/>
              <a:t>xsd:integer</a:t>
            </a:r>
            <a:r>
              <a:rPr lang="en-US" sz="2800" dirty="0"/>
              <a:t> 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8516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Punning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9908"/>
            <a:ext cx="8229600" cy="5516164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alibri" charset="0"/>
              </a:rPr>
              <a:t>OWL 1 DL</a:t>
            </a:r>
            <a:r>
              <a:rPr lang="en-US" dirty="0" smtClean="0">
                <a:latin typeface="Calibri" charset="0"/>
              </a:rPr>
              <a:t> things can’t be both a class and an instance</a:t>
            </a:r>
          </a:p>
          <a:p>
            <a:pPr lvl="1"/>
            <a:r>
              <a:rPr lang="en-US" dirty="0" smtClean="0">
                <a:latin typeface="Calibri" charset="0"/>
              </a:rPr>
              <a:t>E.g., :</a:t>
            </a:r>
            <a:r>
              <a:rPr lang="en-US" dirty="0" err="1" smtClean="0">
                <a:latin typeface="Calibri" charset="0"/>
              </a:rPr>
              <a:t>SnowLeopard</a:t>
            </a:r>
            <a:r>
              <a:rPr lang="en-US" dirty="0" smtClean="0">
                <a:latin typeface="Calibri" charset="0"/>
              </a:rPr>
              <a:t> can’t be both a subclass of :Feline and an instance of :</a:t>
            </a:r>
            <a:r>
              <a:rPr lang="en-US" dirty="0" err="1" smtClean="0">
                <a:latin typeface="Calibri" charset="0"/>
              </a:rPr>
              <a:t>EndangeredSpecies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OWL 2 DL offers better support for meta-modeling via </a:t>
            </a:r>
            <a:r>
              <a:rPr lang="en-US" i="1" dirty="0" smtClean="0">
                <a:latin typeface="Calibri" charset="0"/>
              </a:rPr>
              <a:t>punning</a:t>
            </a:r>
          </a:p>
          <a:p>
            <a:pPr lvl="1"/>
            <a:r>
              <a:rPr lang="en-US" dirty="0" smtClean="0">
                <a:latin typeface="Calibri" charset="0"/>
              </a:rPr>
              <a:t>A URI denoting an owl thing can have two distinct views, e.g., as a class and as an instance</a:t>
            </a:r>
          </a:p>
          <a:p>
            <a:pPr lvl="1"/>
            <a:r>
              <a:rPr lang="en-US" dirty="0" smtClean="0">
                <a:latin typeface="Calibri" charset="0"/>
              </a:rPr>
              <a:t>The one intended is determined by its use</a:t>
            </a:r>
          </a:p>
          <a:p>
            <a:pPr lvl="1"/>
            <a:r>
              <a:rPr lang="en-US" dirty="0" smtClean="0">
                <a:latin typeface="Calibri" charset="0"/>
              </a:rPr>
              <a:t>A </a:t>
            </a:r>
            <a:r>
              <a:rPr lang="en-US" i="1" dirty="0" smtClean="0">
                <a:latin typeface="Calibri" charset="0"/>
              </a:rPr>
              <a:t>pun</a:t>
            </a:r>
            <a:r>
              <a:rPr lang="en-US" dirty="0" smtClean="0">
                <a:latin typeface="Calibri" charset="0"/>
              </a:rPr>
              <a:t> is often defined as a joke that exploits the fact that a word has two different senses or meanings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42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Punning Restrictions</a:t>
            </a:r>
            <a:endParaRPr lang="it-IT" dirty="0">
              <a:latin typeface="Calibri" charset="0"/>
            </a:endParaRPr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Classes and object properties also can have the same </a:t>
            </a:r>
            <a:r>
              <a:rPr lang="en-US" dirty="0" smtClean="0">
                <a:latin typeface="Calibri" charset="0"/>
              </a:rPr>
              <a:t>name</a:t>
            </a:r>
          </a:p>
          <a:p>
            <a:pPr lvl="1"/>
            <a:r>
              <a:rPr lang="en-US" dirty="0" smtClean="0">
                <a:latin typeface="Calibri" charset="0"/>
              </a:rPr>
              <a:t>For example, :mother can be both a property and a class of people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But classes and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can not have the same name</a:t>
            </a:r>
          </a:p>
          <a:p>
            <a:r>
              <a:rPr lang="en-US" dirty="0">
                <a:latin typeface="Calibri" charset="0"/>
              </a:rPr>
              <a:t>Also </a:t>
            </a:r>
            <a:r>
              <a:rPr lang="en-US" dirty="0" err="1">
                <a:latin typeface="Calibri" charset="0"/>
              </a:rPr>
              <a:t>datatype</a:t>
            </a:r>
            <a:r>
              <a:rPr lang="en-US" dirty="0">
                <a:latin typeface="Calibri" charset="0"/>
              </a:rPr>
              <a:t> properties and object properties can not have the same name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70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613"/>
            <a:ext cx="8229600" cy="1143000"/>
          </a:xfrm>
        </p:spPr>
        <p:txBody>
          <a:bodyPr/>
          <a:lstStyle/>
          <a:p>
            <a:r>
              <a:rPr lang="en-US" dirty="0" smtClean="0"/>
              <a:t>Punning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13"/>
            <a:ext cx="8229600" cy="48811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@prefix foaf: &lt;http://</a:t>
            </a:r>
            <a:r>
              <a:rPr lang="en-US" sz="2600" dirty="0" err="1" smtClean="0"/>
              <a:t>xmlns.com</a:t>
            </a:r>
            <a:r>
              <a:rPr lang="en-US" sz="2600" dirty="0" smtClean="0"/>
              <a:t>/foaf/0.1/&gt; .</a:t>
            </a:r>
          </a:p>
          <a:p>
            <a:pPr marL="0" indent="0">
              <a:buNone/>
            </a:pPr>
            <a:r>
              <a:rPr lang="en-US" sz="2600" dirty="0" smtClean="0"/>
              <a:t>@prefix owl: &lt;http://www.w3.org/2002/07/owl#&gt; .</a:t>
            </a:r>
          </a:p>
          <a:p>
            <a:pPr marL="0" indent="0">
              <a:buNone/>
            </a:pPr>
            <a:r>
              <a:rPr lang="en-US" sz="2600" dirty="0" smtClean="0"/>
              <a:t>@prefix </a:t>
            </a:r>
            <a:r>
              <a:rPr lang="en-US" sz="2600" dirty="0" err="1" smtClean="0"/>
              <a:t>rdfs</a:t>
            </a:r>
            <a:r>
              <a:rPr lang="en-US" sz="2600" dirty="0" smtClean="0"/>
              <a:t>: &lt;http://www.w3.org/2000/01/</a:t>
            </a:r>
            <a:r>
              <a:rPr lang="en-US" sz="2600" dirty="0" err="1" smtClean="0"/>
              <a:t>rdf</a:t>
            </a:r>
            <a:r>
              <a:rPr lang="en-US" sz="2600" dirty="0" smtClean="0"/>
              <a:t>-schema#&gt;.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err="1" smtClean="0"/>
              <a:t>foaf:Person</a:t>
            </a:r>
            <a:r>
              <a:rPr lang="en-US" dirty="0" smtClean="0"/>
              <a:t>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:Woman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:Parent a </a:t>
            </a:r>
            <a:r>
              <a:rPr lang="en-US" dirty="0" err="1" smtClean="0"/>
              <a:t>owl:Class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owl:ObjectProperty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rdfs:domain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rdfs:range</a:t>
            </a:r>
            <a:r>
              <a:rPr lang="en-US" dirty="0" smtClean="0"/>
              <a:t> </a:t>
            </a:r>
            <a:r>
              <a:rPr lang="en-US" dirty="0" err="1" smtClean="0"/>
              <a:t>foaf:Person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sz="1900" dirty="0" smtClean="0"/>
          </a:p>
          <a:p>
            <a:pPr marL="0" indent="0">
              <a:buNone/>
            </a:pPr>
            <a:r>
              <a:rPr lang="en-US" dirty="0" smtClean="0"/>
              <a:t>:mother a </a:t>
            </a:r>
            <a:r>
              <a:rPr lang="en-US" dirty="0" err="1" smtClean="0"/>
              <a:t>owl:Class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owl:intersectionOf</a:t>
            </a:r>
            <a:r>
              <a:rPr lang="en-US" dirty="0" smtClean="0"/>
              <a:t> (:Woman :Parent).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442" y="6091590"/>
            <a:ext cx="8109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 action="ppaction://hlinkfile"/>
              </a:rPr>
              <a:t>v</a:t>
            </a:r>
            <a:r>
              <a:rPr lang="en-US" sz="2800" dirty="0" smtClean="0">
                <a:hlinkClick r:id="rId2" action="ppaction://hlinkfile"/>
              </a:rPr>
              <a:t>alidate via http://owl.cs.manchester.ac.uk/validator/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183591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Features and Rationale</a:t>
            </a:r>
            <a:endParaRPr lang="it-IT" dirty="0">
              <a:latin typeface="Calibri" charset="0"/>
            </a:endParaRPr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>
          <a:xfrm>
            <a:off x="1219200" y="1463177"/>
            <a:ext cx="6956425" cy="4846806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Syntactic sugar</a:t>
            </a:r>
          </a:p>
          <a:p>
            <a:r>
              <a:rPr lang="en-US" dirty="0">
                <a:latin typeface="Calibri" charset="0"/>
              </a:rPr>
              <a:t>New constructs for properties</a:t>
            </a:r>
          </a:p>
          <a:p>
            <a:r>
              <a:rPr lang="en-US" dirty="0">
                <a:latin typeface="Calibri" charset="0"/>
              </a:rPr>
              <a:t>Extended </a:t>
            </a:r>
            <a:r>
              <a:rPr lang="en-US" dirty="0" err="1">
                <a:latin typeface="Calibri" charset="0"/>
              </a:rPr>
              <a:t>datatypes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Punning</a:t>
            </a:r>
          </a:p>
          <a:p>
            <a:r>
              <a:rPr lang="en-US" dirty="0">
                <a:latin typeface="Calibri" charset="0"/>
              </a:rPr>
              <a:t>Extended annotations</a:t>
            </a:r>
          </a:p>
          <a:p>
            <a:r>
              <a:rPr lang="en-US" dirty="0">
                <a:latin typeface="Calibri" charset="0"/>
              </a:rPr>
              <a:t>Some innovations</a:t>
            </a:r>
          </a:p>
          <a:p>
            <a:r>
              <a:rPr lang="en-US" dirty="0">
                <a:latin typeface="Calibri" charset="0"/>
              </a:rPr>
              <a:t>Minor features</a:t>
            </a:r>
          </a:p>
        </p:txBody>
      </p:sp>
    </p:spTree>
    <p:extLst>
      <p:ext uri="{BB962C8B-B14F-4D97-AF65-F5344CB8AC3E}">
        <p14:creationId xmlns:p14="http://schemas.microsoft.com/office/powerpoint/2010/main" val="2874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457200" y="1437500"/>
            <a:ext cx="8229600" cy="529896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Calibri" charset="0"/>
              </a:rPr>
              <a:t>In OWL </a:t>
            </a:r>
            <a:r>
              <a:rPr lang="en-US" sz="2800" i="1" dirty="0" smtClean="0">
                <a:latin typeface="Calibri" charset="0"/>
              </a:rPr>
              <a:t>annotations</a:t>
            </a:r>
            <a:r>
              <a:rPr lang="en-US" sz="2800" dirty="0" smtClean="0">
                <a:latin typeface="Calibri" charset="0"/>
              </a:rPr>
              <a:t> comprise information that carries no official meaning</a:t>
            </a:r>
          </a:p>
          <a:p>
            <a:r>
              <a:rPr lang="en-US" sz="2800" dirty="0" smtClean="0">
                <a:latin typeface="Calibri" charset="0"/>
              </a:rPr>
              <a:t>Some properties in OWL 1 are considered as annotation properties, e.g., </a:t>
            </a:r>
            <a:r>
              <a:rPr lang="en-US" sz="2800" dirty="0" err="1" smtClean="0">
                <a:latin typeface="Calibri" charset="0"/>
              </a:rPr>
              <a:t>owl:comment</a:t>
            </a:r>
            <a:r>
              <a:rPr lang="en-US" sz="2800" dirty="0" smtClean="0">
                <a:latin typeface="Calibri" charset="0"/>
              </a:rPr>
              <a:t>, </a:t>
            </a:r>
            <a:r>
              <a:rPr lang="en-US" sz="2800" dirty="0" err="1" smtClean="0">
                <a:latin typeface="Calibri" charset="0"/>
              </a:rPr>
              <a:t>rdf:label</a:t>
            </a:r>
            <a:r>
              <a:rPr lang="en-US" sz="2800" dirty="0" smtClean="0">
                <a:latin typeface="Calibri" charset="0"/>
              </a:rPr>
              <a:t> and rdf:seeAlso</a:t>
            </a:r>
          </a:p>
          <a:p>
            <a:r>
              <a:rPr lang="en-US" sz="2800" dirty="0" smtClean="0">
                <a:latin typeface="Calibri" charset="0"/>
              </a:rPr>
              <a:t>OWL 1 allowed RDF reification as a way to say things about triples, again w/o official meaning</a:t>
            </a:r>
          </a:p>
          <a:p>
            <a:pPr marL="457200" lvl="1" indent="0">
              <a:buNone/>
            </a:pPr>
            <a:r>
              <a:rPr lang="en-US" dirty="0" smtClean="0">
                <a:latin typeface="Calibri" charset="0"/>
              </a:rPr>
              <a:t>[a </a:t>
            </a:r>
            <a:r>
              <a:rPr lang="en-US" dirty="0" err="1" smtClean="0">
                <a:latin typeface="Calibri" charset="0"/>
              </a:rPr>
              <a:t>rdf:Statement</a:t>
            </a:r>
            <a:r>
              <a:rPr lang="en-US" dirty="0" smtClean="0">
                <a:latin typeface="Calibri" charset="0"/>
              </a:rPr>
              <a:t>;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</a:t>
            </a:r>
            <a:r>
              <a:rPr lang="en-US" dirty="0" err="1" smtClean="0">
                <a:latin typeface="Calibri" charset="0"/>
              </a:rPr>
              <a:t>rdf:subject</a:t>
            </a:r>
            <a:r>
              <a:rPr lang="en-US" dirty="0" smtClean="0">
                <a:latin typeface="Calibri" charset="0"/>
              </a:rPr>
              <a:t> :</a:t>
            </a:r>
            <a:r>
              <a:rPr lang="en-US" dirty="0" err="1" smtClean="0">
                <a:latin typeface="Calibri" charset="0"/>
              </a:rPr>
              <a:t>Barack_Obama</a:t>
            </a:r>
            <a:r>
              <a:rPr lang="en-US" dirty="0" smtClean="0">
                <a:latin typeface="Calibri" charset="0"/>
              </a:rPr>
              <a:t>; 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</a:t>
            </a:r>
            <a:r>
              <a:rPr lang="en-US" dirty="0" err="1" smtClean="0">
                <a:latin typeface="Calibri" charset="0"/>
              </a:rPr>
              <a:t>rdf:predicate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 err="1" smtClean="0">
                <a:latin typeface="Calibri" charset="0"/>
              </a:rPr>
              <a:t>dbpo:born_in</a:t>
            </a:r>
            <a:r>
              <a:rPr lang="en-US" dirty="0" smtClean="0">
                <a:latin typeface="Calibri" charset="0"/>
              </a:rPr>
              <a:t>;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</a:t>
            </a:r>
            <a:r>
              <a:rPr lang="en-US" dirty="0" err="1" smtClean="0">
                <a:latin typeface="Calibri" charset="0"/>
              </a:rPr>
              <a:t>rdf:object</a:t>
            </a:r>
            <a:r>
              <a:rPr lang="en-US" dirty="0" smtClean="0">
                <a:latin typeface="Calibri" charset="0"/>
              </a:rPr>
              <a:t> :Kenya;</a:t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   :certainty “0.01” ].</a:t>
            </a:r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99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2 has native support for annotations, including </a:t>
            </a:r>
          </a:p>
          <a:p>
            <a:pPr lvl="1"/>
            <a:r>
              <a:rPr lang="en-US" dirty="0" smtClean="0">
                <a:latin typeface="Calibri" charset="0"/>
              </a:rPr>
              <a:t>Annotations on owl axioms (i.e., triples)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entities (e.g., a Class)</a:t>
            </a:r>
          </a:p>
          <a:p>
            <a:pPr lvl="1"/>
            <a:r>
              <a:rPr lang="en-US" dirty="0" smtClean="0">
                <a:latin typeface="Calibri" charset="0"/>
              </a:rPr>
              <a:t>Annotations on annotations</a:t>
            </a:r>
          </a:p>
          <a:p>
            <a:r>
              <a:rPr lang="en-US" dirty="0" smtClean="0">
                <a:latin typeface="Calibri" charset="0"/>
              </a:rPr>
              <a:t>The mechanism is again reification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0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Annotations</a:t>
            </a:r>
            <a:endParaRPr lang="it-IT" dirty="0">
              <a:latin typeface="Calibri" charset="0"/>
            </a:endParaRP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:Man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:Person .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_:x  </a:t>
            </a:r>
            <a:r>
              <a:rPr lang="en-US" sz="2800" dirty="0" err="1" smtClean="0">
                <a:latin typeface="Calibri" charset="0"/>
              </a:rPr>
              <a:t>rdf:type</a:t>
            </a:r>
            <a:r>
              <a:rPr lang="en-US" sz="2800" dirty="0" smtClean="0">
                <a:latin typeface="Calibri" charset="0"/>
              </a:rPr>
              <a:t>       </a:t>
            </a:r>
            <a:r>
              <a:rPr lang="en-US" sz="2800" dirty="0" err="1" smtClean="0">
                <a:latin typeface="Calibri" charset="0"/>
              </a:rPr>
              <a:t>owl:Axiom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owl:subject</a:t>
            </a:r>
            <a:r>
              <a:rPr lang="en-US" sz="2800" dirty="0" smtClean="0">
                <a:latin typeface="Calibri" charset="0"/>
              </a:rPr>
              <a:t>    :Man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owl:predicate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rdfs:subClassOf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owl:object</a:t>
            </a:r>
            <a:r>
              <a:rPr lang="en-US" sz="2800" dirty="0" smtClean="0">
                <a:latin typeface="Calibri" charset="0"/>
              </a:rPr>
              <a:t>     :Person ;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</a:rPr>
              <a:t> </a:t>
            </a:r>
            <a:r>
              <a:rPr lang="en-US" sz="2800" dirty="0" smtClean="0">
                <a:latin typeface="Calibri" charset="0"/>
              </a:rPr>
              <a:t>     :probability “0.99"^^</a:t>
            </a:r>
            <a:r>
              <a:rPr lang="en-US" sz="2800" dirty="0" err="1" smtClean="0">
                <a:latin typeface="Calibri" charset="0"/>
              </a:rPr>
              <a:t>xsd:integer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rdfs:label</a:t>
            </a:r>
            <a:r>
              <a:rPr lang="en-US" sz="2800" dirty="0" smtClean="0">
                <a:latin typeface="Calibri" charset="0"/>
              </a:rPr>
              <a:t>     ”</a:t>
            </a:r>
            <a:r>
              <a:rPr lang="en-US" sz="2800" dirty="0">
                <a:latin typeface="Calibri" charset="0"/>
              </a:rPr>
              <a:t>E</a:t>
            </a:r>
            <a:r>
              <a:rPr lang="en-US" sz="2800" dirty="0" smtClean="0">
                <a:latin typeface="Calibri" charset="0"/>
              </a:rPr>
              <a:t>very man is a person.” .</a:t>
            </a:r>
            <a:endParaRPr lang="en-US" sz="2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4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Inverse object properties</a:t>
            </a:r>
            <a:endParaRPr lang="it-IT" dirty="0">
              <a:latin typeface="Calibri" charset="0"/>
            </a:endParaRP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</a:t>
            </a:r>
            <a:r>
              <a:rPr lang="en-US" dirty="0" smtClean="0">
                <a:latin typeface="Calibri" charset="0"/>
              </a:rPr>
              <a:t>ome </a:t>
            </a:r>
            <a:r>
              <a:rPr lang="en-US" dirty="0">
                <a:latin typeface="Calibri" charset="0"/>
              </a:rPr>
              <a:t>object property can be inverse of another property</a:t>
            </a:r>
          </a:p>
          <a:p>
            <a:r>
              <a:rPr lang="en-US" dirty="0">
                <a:latin typeface="Calibri" charset="0"/>
              </a:rPr>
              <a:t>For example, </a:t>
            </a:r>
            <a:r>
              <a:rPr lang="en-US" dirty="0" err="1">
                <a:latin typeface="Calibri" charset="0"/>
              </a:rPr>
              <a:t>partOf</a:t>
            </a:r>
            <a:r>
              <a:rPr lang="en-US" dirty="0">
                <a:latin typeface="Calibri" charset="0"/>
              </a:rPr>
              <a:t> and </a:t>
            </a:r>
            <a:r>
              <a:rPr lang="en-US" dirty="0" err="1">
                <a:latin typeface="Calibri" charset="0"/>
              </a:rPr>
              <a:t>hasPart</a:t>
            </a:r>
            <a:endParaRPr lang="en-US" dirty="0">
              <a:latin typeface="Calibri" charset="0"/>
            </a:endParaRPr>
          </a:p>
          <a:p>
            <a:r>
              <a:rPr lang="it-IT" dirty="0" smtClean="0">
                <a:latin typeface="Calibri" charset="0"/>
              </a:rPr>
              <a:t>The </a:t>
            </a:r>
            <a:r>
              <a:rPr lang="it-IT" dirty="0" err="1" smtClean="0">
                <a:latin typeface="Calibri" charset="0"/>
              </a:rPr>
              <a:t>ObjectInverseOf</a:t>
            </a:r>
            <a:r>
              <a:rPr lang="it-IT" dirty="0">
                <a:latin typeface="Calibri" charset="0"/>
              </a:rPr>
              <a:t>( </a:t>
            </a:r>
            <a:r>
              <a:rPr lang="it-IT" i="1" dirty="0">
                <a:latin typeface="Calibri" charset="0"/>
              </a:rPr>
              <a:t>:</a:t>
            </a:r>
            <a:r>
              <a:rPr lang="it-IT" i="1" dirty="0" err="1">
                <a:latin typeface="Calibri" charset="0"/>
              </a:rPr>
              <a:t>partOf</a:t>
            </a:r>
            <a:r>
              <a:rPr lang="it-IT" dirty="0">
                <a:latin typeface="Calibri" charset="0"/>
              </a:rPr>
              <a:t> </a:t>
            </a:r>
            <a:r>
              <a:rPr lang="it-IT" dirty="0" smtClean="0">
                <a:latin typeface="Calibri" charset="0"/>
              </a:rPr>
              <a:t>)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expression represents the inverse property of </a:t>
            </a:r>
            <a:r>
              <a:rPr lang="en-US" i="1" dirty="0">
                <a:latin typeface="Calibri" charset="0"/>
              </a:rPr>
              <a:t>:part of</a:t>
            </a:r>
          </a:p>
          <a:p>
            <a:r>
              <a:rPr lang="en-US" dirty="0">
                <a:latin typeface="Calibri" charset="0"/>
              </a:rPr>
              <a:t>This makes writing ontologies easier by avoiding the need to name an inverse</a:t>
            </a:r>
          </a:p>
        </p:txBody>
      </p:sp>
    </p:spTree>
    <p:extLst>
      <p:ext uri="{BB962C8B-B14F-4D97-AF65-F5344CB8AC3E}">
        <p14:creationId xmlns:p14="http://schemas.microsoft.com/office/powerpoint/2010/main" val="3744420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Sub-languages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9691" y="1417638"/>
            <a:ext cx="7488418" cy="499143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OWL 1 had sub-languages: OWL FULL, OWL DL and OWL Lite</a:t>
            </a:r>
            <a:endParaRPr lang="it-I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OWL FULL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undecidable</a:t>
            </a:r>
            <a:endParaRPr lang="it-IT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/>
              <a:t>OWL DL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en-US" dirty="0"/>
              <a:t>worst case highly </a:t>
            </a:r>
            <a:r>
              <a:rPr lang="en-US" dirty="0" smtClean="0"/>
              <a:t>intractable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Even OWL Lite turned out to be not very tractable </a:t>
            </a:r>
            <a:r>
              <a:rPr lang="en-US" sz="3200" dirty="0"/>
              <a:t>(EXPTIME-complete</a:t>
            </a:r>
            <a:r>
              <a:rPr lang="en-US" sz="3200" dirty="0" smtClean="0"/>
              <a:t>)</a:t>
            </a:r>
          </a:p>
          <a:p>
            <a:pPr marL="231775" lvl="1" indent="-231775">
              <a:buFont typeface="Arial" pitchFamily="34" charset="0"/>
              <a:buChar char="•"/>
              <a:defRPr/>
            </a:pPr>
            <a:r>
              <a:rPr lang="en-US" sz="3200" dirty="0" smtClean="0"/>
              <a:t>OWL 2 introduced three sub-languages, called </a:t>
            </a:r>
            <a:r>
              <a:rPr lang="en-US" sz="3200" i="1" dirty="0" smtClean="0"/>
              <a:t>profiles</a:t>
            </a:r>
            <a:r>
              <a:rPr lang="en-US" sz="3200" dirty="0" smtClean="0"/>
              <a:t>, designed for different use cases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17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2 Profiles</a:t>
            </a:r>
            <a:endParaRPr lang="en-US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396" y="1417638"/>
            <a:ext cx="8031716" cy="5219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OWL 2 defines three different tractable profiles: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EL</a:t>
            </a:r>
            <a:r>
              <a:rPr lang="en-US" dirty="0"/>
              <a:t>: polynomial time reasoning for schema and data</a:t>
            </a:r>
          </a:p>
          <a:p>
            <a:pPr lvl="2"/>
            <a:r>
              <a:rPr lang="en-US" dirty="0"/>
              <a:t>Useful for ontologies with large conceptual part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QL</a:t>
            </a:r>
            <a:r>
              <a:rPr lang="en-US" dirty="0"/>
              <a:t>: fast (</a:t>
            </a:r>
            <a:r>
              <a:rPr lang="en-US" dirty="0" err="1"/>
              <a:t>logspace</a:t>
            </a:r>
            <a:r>
              <a:rPr lang="en-US" dirty="0"/>
              <a:t>) query answering using RDBMs via SQL</a:t>
            </a:r>
          </a:p>
          <a:p>
            <a:pPr lvl="2"/>
            <a:r>
              <a:rPr lang="en-US" dirty="0"/>
              <a:t>Useful for large datasets already stored in RDBs</a:t>
            </a:r>
          </a:p>
          <a:p>
            <a:pPr lvl="1"/>
            <a:r>
              <a:rPr lang="en-US" b="1" dirty="0">
                <a:solidFill>
                  <a:srgbClr val="313796"/>
                </a:solidFill>
              </a:rPr>
              <a:t>RL</a:t>
            </a:r>
            <a:r>
              <a:rPr lang="en-US" dirty="0"/>
              <a:t>: fast (polynomial) query answering using rule-extended DBs</a:t>
            </a:r>
          </a:p>
          <a:p>
            <a:pPr lvl="2"/>
            <a:r>
              <a:rPr lang="en-US" dirty="0"/>
              <a:t>Useful for large datasets stored as RDF triples</a:t>
            </a:r>
          </a:p>
        </p:txBody>
      </p:sp>
    </p:spTree>
    <p:extLst>
      <p:ext uri="{BB962C8B-B14F-4D97-AF65-F5344CB8AC3E}">
        <p14:creationId xmlns:p14="http://schemas.microsoft.com/office/powerpoint/2010/main" val="13201022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OWL Profiles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788" y="1508036"/>
            <a:ext cx="8229600" cy="52482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Profiles considered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Useful computational properties, e.g., reasoning complexity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Implementation possibilities, e.g., using RDBs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There are three profiles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EL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QL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RL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it-IT" dirty="0"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401" y="3882571"/>
            <a:ext cx="4262766" cy="273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EL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8"/>
            <a:ext cx="8402794" cy="5298986"/>
          </a:xfrm>
        </p:spPr>
        <p:txBody>
          <a:bodyPr>
            <a:normAutofit/>
          </a:bodyPr>
          <a:lstStyle/>
          <a:p>
            <a:r>
              <a:rPr lang="en-US" dirty="0" smtClean="0"/>
              <a:t>A (near maximal) fragment of OWL 2 such that</a:t>
            </a:r>
          </a:p>
          <a:p>
            <a:pPr lvl="1"/>
            <a:r>
              <a:rPr lang="en-US" sz="2600" dirty="0" err="1" smtClean="0"/>
              <a:t>Satisfiability</a:t>
            </a:r>
            <a:r>
              <a:rPr lang="en-US" sz="2600" dirty="0" smtClean="0"/>
              <a:t> checking is in </a:t>
            </a:r>
            <a:r>
              <a:rPr lang="en-US" sz="2600" dirty="0" err="1" smtClean="0"/>
              <a:t>PTime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000000"/>
                </a:solidFill>
              </a:rPr>
              <a:t>(</a:t>
            </a:r>
            <a:r>
              <a:rPr lang="en-US" sz="2600" b="1" dirty="0" err="1" smtClean="0">
                <a:solidFill>
                  <a:srgbClr val="000000"/>
                </a:solidFill>
              </a:rPr>
              <a:t>PTime</a:t>
            </a:r>
            <a:r>
              <a:rPr lang="en-US" sz="2600" b="1" dirty="0" smtClean="0">
                <a:solidFill>
                  <a:srgbClr val="000000"/>
                </a:solidFill>
              </a:rPr>
              <a:t>-Complete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600" dirty="0" smtClean="0"/>
              <a:t>Data complexity of query answering is </a:t>
            </a:r>
            <a:r>
              <a:rPr lang="en-US" sz="2600" dirty="0" err="1" smtClean="0"/>
              <a:t>PTime</a:t>
            </a:r>
            <a:r>
              <a:rPr lang="en-US" sz="2600" dirty="0" smtClean="0"/>
              <a:t>-Complete</a:t>
            </a:r>
          </a:p>
          <a:p>
            <a:r>
              <a:rPr lang="en-US" dirty="0" smtClean="0"/>
              <a:t>Based on </a:t>
            </a:r>
            <a:r>
              <a:rPr lang="en-GB" b="1" dirty="0" smtClean="0">
                <a:solidFill>
                  <a:srgbClr val="000000"/>
                </a:solidFill>
                <a:latin typeface="cmsy10" charset="0"/>
              </a:rPr>
              <a:t>EL</a:t>
            </a:r>
            <a:r>
              <a:rPr lang="en-US" b="1" dirty="0" smtClean="0">
                <a:solidFill>
                  <a:srgbClr val="0033CC"/>
                </a:solidFill>
              </a:rPr>
              <a:t> </a:t>
            </a:r>
            <a:r>
              <a:rPr lang="en-US" dirty="0" smtClean="0"/>
              <a:t>family of description logics</a:t>
            </a:r>
          </a:p>
          <a:p>
            <a:pPr lvl="1"/>
            <a:r>
              <a:rPr lang="en-US" dirty="0" smtClean="0"/>
              <a:t>Existential (</a:t>
            </a:r>
            <a:r>
              <a:rPr lang="en-US" dirty="0" err="1" smtClean="0"/>
              <a:t>someValuesFrom</a:t>
            </a:r>
            <a:r>
              <a:rPr lang="en-US" dirty="0" smtClean="0"/>
              <a:t>) + conjunction</a:t>
            </a:r>
          </a:p>
          <a:p>
            <a:r>
              <a:rPr lang="en-US" sz="3000" dirty="0" smtClean="0">
                <a:latin typeface="Calibri" charset="0"/>
              </a:rPr>
              <a:t>It </a:t>
            </a:r>
            <a:r>
              <a:rPr lang="en-US" sz="3000" dirty="0">
                <a:latin typeface="Calibri" charset="0"/>
              </a:rPr>
              <a:t>does not allow disjunction and </a:t>
            </a:r>
            <a:r>
              <a:rPr lang="en-US" sz="3000" i="1" dirty="0">
                <a:latin typeface="Calibri" charset="0"/>
              </a:rPr>
              <a:t>universal </a:t>
            </a:r>
            <a:r>
              <a:rPr lang="en-US" sz="3000" i="1" dirty="0" smtClean="0">
                <a:latin typeface="Calibri" charset="0"/>
              </a:rPr>
              <a:t>restrictions</a:t>
            </a:r>
          </a:p>
          <a:p>
            <a:r>
              <a:rPr lang="en-US" sz="3000" i="1" dirty="0" smtClean="0">
                <a:latin typeface="Calibri" charset="0"/>
              </a:rPr>
              <a:t>Saturation </a:t>
            </a:r>
            <a:r>
              <a:rPr lang="en-US" sz="3000" dirty="0" smtClean="0">
                <a:latin typeface="Calibri" charset="0"/>
              </a:rPr>
              <a:t>is</a:t>
            </a:r>
            <a:r>
              <a:rPr lang="en-US" sz="3000" i="1" dirty="0" smtClean="0">
                <a:latin typeface="Calibri" charset="0"/>
              </a:rPr>
              <a:t> </a:t>
            </a:r>
            <a:r>
              <a:rPr lang="en-US" sz="3000" dirty="0" smtClean="0">
                <a:latin typeface="Calibri" charset="0"/>
              </a:rPr>
              <a:t>an efficient reasoning technique </a:t>
            </a:r>
            <a:endParaRPr lang="en-US" sz="3000" dirty="0">
              <a:latin typeface="Calibri" charset="0"/>
            </a:endParaRPr>
          </a:p>
          <a:p>
            <a:r>
              <a:rPr lang="en-US" sz="3000" dirty="0">
                <a:latin typeface="Calibri" charset="0"/>
              </a:rPr>
              <a:t>It can capture the expressive power used by many large-scale ontologies, e.g., </a:t>
            </a:r>
            <a:r>
              <a:rPr lang="en-US" sz="3000" dirty="0">
                <a:latin typeface="Calibri" charset="0"/>
                <a:hlinkClick r:id="rId2"/>
              </a:rPr>
              <a:t>SNOMED CT</a:t>
            </a:r>
            <a:endParaRPr lang="it-IT" sz="3000" i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41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03179" y="337343"/>
            <a:ext cx="8351837" cy="792163"/>
          </a:xfrm>
        </p:spPr>
        <p:txBody>
          <a:bodyPr>
            <a:normAutofit/>
          </a:bodyPr>
          <a:lstStyle/>
          <a:p>
            <a:r>
              <a:rPr lang="en-US" dirty="0" smtClean="0"/>
              <a:t>Basic Saturation</a:t>
            </a:r>
            <a:r>
              <a:rPr lang="en-US" dirty="0"/>
              <a:t>-based </a:t>
            </a:r>
            <a:r>
              <a:rPr lang="en-US" dirty="0" smtClean="0"/>
              <a:t>Technique</a:t>
            </a:r>
            <a:endParaRPr lang="en-US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164512" cy="45831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Normalise</a:t>
            </a:r>
            <a:r>
              <a:rPr lang="en-US" dirty="0" smtClean="0"/>
              <a:t> </a:t>
            </a:r>
            <a:r>
              <a:rPr lang="en-US" dirty="0"/>
              <a:t>ontology axioms to standard form:</a:t>
            </a:r>
          </a:p>
          <a:p>
            <a:pPr lvl="1"/>
            <a:endParaRPr lang="en-US" dirty="0"/>
          </a:p>
          <a:p>
            <a:r>
              <a:rPr lang="en-US" dirty="0"/>
              <a:t>Saturate using inference rules: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  <a:p>
            <a:r>
              <a:rPr lang="en-US" dirty="0"/>
              <a:t>Extension to Horn fragment requires (many) more rules</a:t>
            </a:r>
          </a:p>
        </p:txBody>
      </p:sp>
      <p:pic>
        <p:nvPicPr>
          <p:cNvPr id="4864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2119313"/>
            <a:ext cx="5981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405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3136900"/>
            <a:ext cx="66294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179" y="6176593"/>
            <a:ext cx="853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Saturation is a general reasoning technique in which you first compute the deductive closure of a given set of rules and add the results to the KB.  Then run your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prover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955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950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</a:t>
            </a:r>
            <a:r>
              <a:rPr lang="en-US" dirty="0" smtClean="0"/>
              <a:t>: </a:t>
            </a:r>
            <a:r>
              <a:rPr lang="en-US" sz="2000" dirty="0" smtClean="0"/>
              <a:t>infer that a heart transplant is a kind of organ transplant</a:t>
            </a:r>
            <a:endParaRPr lang="en-US" sz="2000" dirty="0"/>
          </a:p>
        </p:txBody>
      </p:sp>
      <p:pic>
        <p:nvPicPr>
          <p:cNvPr id="4884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95"/>
          <a:stretch>
            <a:fillRect/>
          </a:stretch>
        </p:blipFill>
        <p:spPr bwMode="auto">
          <a:xfrm>
            <a:off x="993775" y="2211388"/>
            <a:ext cx="4043363" cy="10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178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Syntactic Sugar</a:t>
            </a:r>
            <a:endParaRPr lang="it-IT" dirty="0">
              <a:latin typeface="Calibri" charset="0"/>
            </a:endParaRP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457200" y="1458435"/>
            <a:ext cx="8313500" cy="48468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</a:rPr>
              <a:t>OWL 2 adds features that</a:t>
            </a:r>
          </a:p>
          <a:p>
            <a:pPr lvl="1"/>
            <a:r>
              <a:rPr lang="en-US" dirty="0" smtClean="0">
                <a:latin typeface="Calibri" charset="0"/>
              </a:rPr>
              <a:t>Don’t change expressiveness, semantics, complexity</a:t>
            </a:r>
          </a:p>
          <a:p>
            <a:pPr lvl="1"/>
            <a:r>
              <a:rPr lang="en-US" dirty="0" smtClean="0">
                <a:latin typeface="Calibri" charset="0"/>
              </a:rPr>
              <a:t>Makes some patterns easier to write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>
                <a:latin typeface="Calibri" charset="0"/>
              </a:rPr>
              <a:t>A</a:t>
            </a:r>
            <a:r>
              <a:rPr lang="en-US" dirty="0" smtClean="0">
                <a:latin typeface="Calibri" charset="0"/>
              </a:rPr>
              <a:t>llowing more efficient processing in </a:t>
            </a:r>
            <a:r>
              <a:rPr lang="en-US" dirty="0" err="1" smtClean="0">
                <a:latin typeface="Calibri" charset="0"/>
              </a:rPr>
              <a:t>reasoners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New features include:</a:t>
            </a:r>
          </a:p>
          <a:p>
            <a:pPr lvl="1"/>
            <a:r>
              <a:rPr lang="en-US" dirty="0" err="1">
                <a:latin typeface="Calibri" charset="0"/>
              </a:rPr>
              <a:t>DisjointClasses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DisjointUnion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/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pPr lvl="1"/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3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14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05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0502" name="Rectangle 6"/>
          <p:cNvSpPr>
            <a:spLocks noChangeArrowheads="1"/>
          </p:cNvSpPr>
          <p:nvPr/>
        </p:nvSpPr>
        <p:spPr bwMode="auto">
          <a:xfrm>
            <a:off x="908050" y="3425825"/>
            <a:ext cx="4259263" cy="2955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272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25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49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896938" y="4092575"/>
            <a:ext cx="4259262" cy="2289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2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45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4597" name="Rectangle 5"/>
          <p:cNvSpPr>
            <a:spLocks noChangeArrowheads="1"/>
          </p:cNvSpPr>
          <p:nvPr/>
        </p:nvSpPr>
        <p:spPr bwMode="auto">
          <a:xfrm>
            <a:off x="869950" y="2481263"/>
            <a:ext cx="4259263" cy="7588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4598" name="Rectangle 6"/>
          <p:cNvSpPr>
            <a:spLocks noChangeArrowheads="1"/>
          </p:cNvSpPr>
          <p:nvPr/>
        </p:nvSpPr>
        <p:spPr bwMode="auto">
          <a:xfrm>
            <a:off x="896938" y="4770438"/>
            <a:ext cx="4259262" cy="1611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43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664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896938" y="4768850"/>
            <a:ext cx="4259262" cy="161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14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49869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869950" y="2814638"/>
            <a:ext cx="4259263" cy="4254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928688" y="2112963"/>
            <a:ext cx="4352925" cy="36512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64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7343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074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896938" y="6061075"/>
            <a:ext cx="4259262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643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4587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278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928688" y="2112963"/>
            <a:ext cx="4352925" cy="6873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01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483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38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4839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4840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4841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60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470261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688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771525" y="5402263"/>
            <a:ext cx="3771900" cy="65563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87" name="Picture 7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48694" r="13405"/>
          <a:stretch>
            <a:fillRect/>
          </a:stretch>
        </p:blipFill>
        <p:spPr bwMode="auto">
          <a:xfrm>
            <a:off x="5597525" y="2300288"/>
            <a:ext cx="3211513" cy="5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6888" name="Rectangle 8"/>
          <p:cNvSpPr>
            <a:spLocks noChangeArrowheads="1"/>
          </p:cNvSpPr>
          <p:nvPr/>
        </p:nvSpPr>
        <p:spPr bwMode="auto">
          <a:xfrm>
            <a:off x="809625" y="4430713"/>
            <a:ext cx="3771900" cy="623887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889" name="Rectangle 9"/>
          <p:cNvSpPr>
            <a:spLocks noChangeArrowheads="1"/>
          </p:cNvSpPr>
          <p:nvPr/>
        </p:nvSpPr>
        <p:spPr bwMode="auto">
          <a:xfrm>
            <a:off x="774700" y="3438525"/>
            <a:ext cx="3771900" cy="674688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6890" name="Picture 10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13"/>
          <a:stretch>
            <a:fillRect/>
          </a:stretch>
        </p:blipFill>
        <p:spPr bwMode="auto">
          <a:xfrm>
            <a:off x="5245100" y="3514725"/>
            <a:ext cx="3271838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172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593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Example:</a:t>
            </a:r>
          </a:p>
        </p:txBody>
      </p:sp>
      <p:pic>
        <p:nvPicPr>
          <p:cNvPr id="50893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8935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8936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8937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73"/>
          <a:stretch>
            <a:fillRect/>
          </a:stretch>
        </p:blipFill>
        <p:spPr bwMode="auto">
          <a:xfrm>
            <a:off x="5245100" y="3514725"/>
            <a:ext cx="327183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206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457200" y="141593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disJointClasses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9770" y="1127355"/>
            <a:ext cx="8367030" cy="562179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to want to assert that a set of classes are pairwise disjoint</a:t>
            </a:r>
          </a:p>
          <a:p>
            <a:pPr lvl="1">
              <a:buFont typeface="Lucida Grande"/>
              <a:buChar char="-"/>
              <a:defRPr/>
            </a:pPr>
            <a:r>
              <a:rPr lang="en-US" sz="2400" dirty="0" smtClean="0"/>
              <a:t>No individual can be an instance of </a:t>
            </a:r>
            <a:r>
              <a:rPr lang="en-US" sz="2400" dirty="0"/>
              <a:t>2</a:t>
            </a:r>
            <a:r>
              <a:rPr lang="en-US" sz="2400" dirty="0" smtClean="0"/>
              <a:t> of the classes in the set</a:t>
            </a:r>
          </a:p>
          <a:p>
            <a:pPr>
              <a:defRPr/>
            </a:pPr>
            <a:r>
              <a:rPr lang="en-US" dirty="0" smtClean="0"/>
              <a:t>Faculty, staff and students are all disjoint</a:t>
            </a:r>
          </a:p>
          <a:p>
            <a:pPr marL="457200" lvl="1" indent="0">
              <a:buNone/>
              <a:defRPr/>
            </a:pPr>
            <a:r>
              <a:rPr lang="en-US" sz="2400" dirty="0" smtClean="0"/>
              <a:t>[a </a:t>
            </a:r>
            <a:r>
              <a:rPr lang="en-US" sz="2400" dirty="0" err="1" smtClean="0"/>
              <a:t>owl:allDisjointClasses</a:t>
            </a:r>
            <a:r>
              <a:rPr lang="en-US" sz="2400" dirty="0" smtClean="0"/>
              <a:t>;</a:t>
            </a:r>
          </a:p>
          <a:p>
            <a:pPr marL="457200" lvl="1" indent="0">
              <a:buNone/>
              <a:defRPr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owlmembers</a:t>
            </a:r>
            <a:r>
              <a:rPr lang="en-US" sz="2400" dirty="0" smtClean="0"/>
              <a:t> (:faculty :staff :students)]</a:t>
            </a:r>
          </a:p>
          <a:p>
            <a:pPr marL="230188" indent="-230188">
              <a:defRPr/>
            </a:pPr>
            <a:r>
              <a:rPr lang="en-US" dirty="0" smtClean="0"/>
              <a:t>In OWL 1.1 we’d have to make three assertions</a:t>
            </a:r>
          </a:p>
          <a:p>
            <a:pPr marL="452438" lvl="1" indent="-230188">
              <a:defRPr/>
            </a:pPr>
            <a:r>
              <a:rPr lang="en-US" dirty="0"/>
              <a:t>:</a:t>
            </a:r>
            <a:r>
              <a:rPr lang="en-US" sz="2400" dirty="0"/>
              <a:t>faculty </a:t>
            </a:r>
            <a:r>
              <a:rPr lang="en-US" sz="2400" dirty="0" err="1" smtClean="0"/>
              <a:t>owl:disjointWith</a:t>
            </a:r>
            <a:r>
              <a:rPr lang="en-US" sz="2400" dirty="0" smtClean="0"/>
              <a:t> :staff</a:t>
            </a:r>
          </a:p>
          <a:p>
            <a:pPr marL="452438" lvl="1" indent="-230188">
              <a:defRPr/>
            </a:pPr>
            <a:r>
              <a:rPr lang="en-US" sz="2400" dirty="0"/>
              <a:t>:faculty </a:t>
            </a:r>
            <a:r>
              <a:rPr lang="en-US" sz="2400" dirty="0" err="1"/>
              <a:t>owl:disjointWith</a:t>
            </a:r>
            <a:r>
              <a:rPr lang="en-US" sz="2400" dirty="0"/>
              <a:t> :</a:t>
            </a:r>
            <a:r>
              <a:rPr lang="en-US" sz="2400" dirty="0" smtClean="0"/>
              <a:t>student</a:t>
            </a:r>
          </a:p>
          <a:p>
            <a:pPr lvl="1">
              <a:defRPr/>
            </a:pPr>
            <a:r>
              <a:rPr lang="en-US" sz="2400" dirty="0" smtClean="0"/>
              <a:t>:staff </a:t>
            </a:r>
            <a:r>
              <a:rPr lang="en-US" sz="2400" dirty="0" err="1"/>
              <a:t>owl:disjointWith</a:t>
            </a:r>
            <a:r>
              <a:rPr lang="en-US" sz="2400" dirty="0"/>
              <a:t> :</a:t>
            </a:r>
            <a:r>
              <a:rPr lang="en-US" sz="2400" dirty="0" smtClean="0"/>
              <a:t>staff</a:t>
            </a:r>
          </a:p>
          <a:p>
            <a:pPr>
              <a:defRPr/>
            </a:pPr>
            <a:r>
              <a:rPr lang="en-US" dirty="0" smtClean="0"/>
              <a:t>Will be cumbersome for large sets</a:t>
            </a:r>
            <a:endParaRPr lang="en-US" dirty="0"/>
          </a:p>
          <a:p>
            <a:pPr marL="452438" lvl="1" indent="-230188">
              <a:defRPr/>
            </a:pPr>
            <a:endParaRPr lang="en-US" dirty="0"/>
          </a:p>
          <a:p>
            <a:pPr marL="452438" lvl="1" indent="-230188"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7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8819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Saturation-based Technique (basics)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508905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Example:</a:t>
            </a:r>
          </a:p>
        </p:txBody>
      </p:sp>
      <p:pic>
        <p:nvPicPr>
          <p:cNvPr id="51098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2211388"/>
            <a:ext cx="4043363" cy="4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869950" y="2085975"/>
            <a:ext cx="4259263" cy="1154113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771525" y="5078413"/>
            <a:ext cx="3771900" cy="13017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809625" y="3421063"/>
            <a:ext cx="3771900" cy="100965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0984" name="Picture 8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5" b="53125"/>
          <a:stretch>
            <a:fillRect/>
          </a:stretch>
        </p:blipFill>
        <p:spPr bwMode="auto">
          <a:xfrm>
            <a:off x="5710238" y="2425700"/>
            <a:ext cx="28194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0985" name="Picture 9" descr="latex-imag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3514725"/>
            <a:ext cx="327183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4659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02026"/>
            <a:ext cx="8229600" cy="484680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Performance with large bio-medical </a:t>
            </a:r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73238"/>
            <a:ext cx="8351837" cy="792163"/>
          </a:xfrm>
          <a:noFill/>
          <a:ln/>
        </p:spPr>
        <p:txBody>
          <a:bodyPr/>
          <a:lstStyle/>
          <a:p>
            <a:r>
              <a:rPr lang="en-US" dirty="0"/>
              <a:t>Saturation-based Technique</a:t>
            </a:r>
          </a:p>
        </p:txBody>
      </p:sp>
      <p:pic>
        <p:nvPicPr>
          <p:cNvPr id="513028" name="Picture 4" descr="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0" y="2608351"/>
            <a:ext cx="7735888" cy="326135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025666"/>
            <a:ext cx="856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Galen</a:t>
            </a:r>
            <a:r>
              <a:rPr lang="en-US" dirty="0" smtClean="0"/>
              <a:t> and </a:t>
            </a:r>
            <a:r>
              <a:rPr lang="en-US" dirty="0" smtClean="0">
                <a:hlinkClick r:id="rId5"/>
              </a:rPr>
              <a:t>Snomed</a:t>
            </a:r>
            <a:r>
              <a:rPr lang="en-US" dirty="0" smtClean="0"/>
              <a:t> are large ontologies of medical terms; both have OWL versions. </a:t>
            </a:r>
            <a:r>
              <a:rPr lang="en-US" dirty="0" smtClean="0">
                <a:hlinkClick r:id="rId6"/>
              </a:rPr>
              <a:t>NCI</a:t>
            </a:r>
            <a:r>
              <a:rPr lang="en-US" dirty="0" smtClean="0"/>
              <a:t> is a vocabulary of cancer-related terms. </a:t>
            </a:r>
            <a:r>
              <a:rPr lang="en-US" dirty="0" smtClean="0">
                <a:hlinkClick r:id="rId7"/>
              </a:rPr>
              <a:t>GO</a:t>
            </a:r>
            <a:r>
              <a:rPr lang="en-US" dirty="0" smtClean="0"/>
              <a:t> is the gene ontology.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3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QL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8847" y="1467265"/>
            <a:ext cx="8229600" cy="51104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QL acronym reflects its relation to the standard relational Query Language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It does not allow </a:t>
            </a:r>
            <a:r>
              <a:rPr lang="en-US" i="1" dirty="0" smtClean="0">
                <a:ea typeface="+mn-ea"/>
              </a:rPr>
              <a:t>existential</a:t>
            </a:r>
            <a:r>
              <a:rPr lang="en-US" dirty="0" smtClean="0">
                <a:ea typeface="+mn-ea"/>
              </a:rPr>
              <a:t> and </a:t>
            </a:r>
            <a:r>
              <a:rPr lang="en-US" i="1" dirty="0" smtClean="0">
                <a:ea typeface="+mn-ea"/>
              </a:rPr>
              <a:t>universal restrictions</a:t>
            </a:r>
            <a:r>
              <a:rPr lang="en-US" dirty="0" smtClean="0">
                <a:ea typeface="+mn-ea"/>
              </a:rPr>
              <a:t> to a class expression or a data range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These restrictions </a:t>
            </a:r>
          </a:p>
          <a:p>
            <a:pPr marL="571500" lvl="1" indent="-33972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enable a tight integration with RDBMSs, </a:t>
            </a:r>
            <a:endParaRPr lang="en-US" dirty="0">
              <a:ea typeface="+mn-ea"/>
            </a:endParaRPr>
          </a:p>
          <a:p>
            <a:pPr marL="571500" lvl="1" indent="-339725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ea typeface="+mn-ea"/>
              </a:rPr>
              <a:t>reasoners</a:t>
            </a:r>
            <a:r>
              <a:rPr lang="en-US" dirty="0" smtClean="0">
                <a:ea typeface="+mn-ea"/>
              </a:rPr>
              <a:t> can be implemented on top of standard relational databases</a:t>
            </a:r>
            <a:endParaRPr lang="it-IT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Can answer complex queries (in particular, unions of conjunctive queries) over the instance level (</a:t>
            </a:r>
            <a:r>
              <a:rPr lang="en-US" dirty="0" err="1" smtClean="0">
                <a:ea typeface="+mn-ea"/>
              </a:rPr>
              <a:t>ABox</a:t>
            </a:r>
            <a:r>
              <a:rPr lang="en-US" dirty="0" smtClean="0">
                <a:ea typeface="+mn-ea"/>
              </a:rPr>
              <a:t>) of the DL knowledge base</a:t>
            </a:r>
            <a:endParaRPr lang="it-IT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9410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6475" y="774700"/>
            <a:ext cx="7556500" cy="685800"/>
          </a:xfrm>
        </p:spPr>
        <p:txBody>
          <a:bodyPr>
            <a:normAutofit fontScale="90000"/>
          </a:bodyPr>
          <a:lstStyle/>
          <a:p>
            <a:r>
              <a:rPr lang="en-US"/>
              <a:t>OWL 2 QL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4" y="1581150"/>
            <a:ext cx="7634852" cy="473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</a:t>
            </a:r>
            <a:r>
              <a:rPr lang="en-US" dirty="0"/>
              <a:t>exploit </a:t>
            </a:r>
            <a:r>
              <a:rPr lang="en-US" b="1" dirty="0">
                <a:solidFill>
                  <a:srgbClr val="000000"/>
                </a:solidFill>
              </a:rPr>
              <a:t>query rewriting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based reasoning technique</a:t>
            </a:r>
          </a:p>
          <a:p>
            <a:pPr lvl="1"/>
            <a:r>
              <a:rPr lang="en-US" dirty="0"/>
              <a:t>Computationally optimal</a:t>
            </a:r>
          </a:p>
          <a:p>
            <a:pPr lvl="1"/>
            <a:r>
              <a:rPr lang="en-US" dirty="0"/>
              <a:t>Data storage and query evaluation can be delegated to </a:t>
            </a:r>
            <a:r>
              <a:rPr lang="en-US" dirty="0" smtClean="0"/>
              <a:t>standard </a:t>
            </a:r>
            <a:r>
              <a:rPr lang="en-US" dirty="0"/>
              <a:t>RDBMS</a:t>
            </a:r>
          </a:p>
          <a:p>
            <a:pPr lvl="1"/>
            <a:r>
              <a:rPr lang="en-US" dirty="0"/>
              <a:t>Can be extended to more expressive languages (beyond AC</a:t>
            </a:r>
            <a:r>
              <a:rPr lang="en-US" baseline="30000" dirty="0"/>
              <a:t>0</a:t>
            </a:r>
            <a:r>
              <a:rPr lang="en-US" dirty="0"/>
              <a:t>) </a:t>
            </a:r>
            <a:r>
              <a:rPr lang="en-US" dirty="0" smtClean="0"/>
              <a:t> by </a:t>
            </a:r>
            <a:r>
              <a:rPr lang="en-US" dirty="0"/>
              <a:t>delegating query answering to a Datalog engine</a:t>
            </a:r>
          </a:p>
        </p:txBody>
      </p:sp>
    </p:spTree>
    <p:extLst>
      <p:ext uri="{BB962C8B-B14F-4D97-AF65-F5344CB8AC3E}">
        <p14:creationId xmlns:p14="http://schemas.microsoft.com/office/powerpoint/2010/main" val="30679406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31" y="584680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 dirty="0"/>
              <a:t>Query Rewriting Technique (basics)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ontology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and query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use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 to rewrite 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 </a:t>
            </a:r>
            <a:r>
              <a:rPr lang="en-US" dirty="0" smtClean="0"/>
              <a:t>such that, </a:t>
            </a:r>
            <a:r>
              <a:rPr lang="en-US" dirty="0"/>
              <a:t>for any set of ground facts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:</a:t>
            </a:r>
          </a:p>
          <a:p>
            <a:pPr marL="574675" lvl="1" indent="0">
              <a:buNone/>
            </a:pP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O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  =  </a:t>
            </a:r>
            <a:r>
              <a:rPr lang="en-US" dirty="0" err="1"/>
              <a:t>ans</a:t>
            </a:r>
            <a:r>
              <a:rPr lang="en-US" dirty="0"/>
              <a:t>(</a:t>
            </a:r>
            <a:r>
              <a:rPr lang="en-GB" dirty="0">
                <a:latin typeface="cmsy10" charset="0"/>
              </a:rPr>
              <a:t>Q</a:t>
            </a:r>
            <a:r>
              <a:rPr lang="en-US" b="1" baseline="30000" dirty="0">
                <a:latin typeface="cmsy10" charset="0"/>
              </a:rPr>
              <a:t>0</a:t>
            </a:r>
            <a:r>
              <a:rPr lang="en-US" dirty="0"/>
              <a:t>, </a:t>
            </a:r>
            <a:r>
              <a:rPr lang="en-US" b="1" dirty="0">
                <a:latin typeface="cmsy10" charset="0"/>
              </a:rPr>
              <a:t>;</a:t>
            </a:r>
            <a:r>
              <a:rPr lang="en-US" dirty="0"/>
              <a:t>, </a:t>
            </a:r>
            <a:r>
              <a:rPr lang="en-GB" dirty="0">
                <a:latin typeface="cmsy10" charset="0"/>
              </a:rPr>
              <a:t>A</a:t>
            </a:r>
            <a:r>
              <a:rPr lang="en-US" dirty="0"/>
              <a:t>)</a:t>
            </a:r>
          </a:p>
          <a:p>
            <a:r>
              <a:rPr lang="en-US" dirty="0"/>
              <a:t>Resolution based query rewriting </a:t>
            </a:r>
          </a:p>
          <a:p>
            <a:pPr lvl="1"/>
            <a:r>
              <a:rPr lang="en-US" b="1" dirty="0" err="1">
                <a:solidFill>
                  <a:srgbClr val="333399"/>
                </a:solidFill>
              </a:rPr>
              <a:t>Clausify</a:t>
            </a:r>
            <a:r>
              <a:rPr lang="en-US" dirty="0"/>
              <a:t> ontology axioms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Saturate</a:t>
            </a:r>
            <a:r>
              <a:rPr lang="en-US" dirty="0"/>
              <a:t> (</a:t>
            </a:r>
            <a:r>
              <a:rPr lang="en-US" dirty="0" err="1"/>
              <a:t>clausified</a:t>
            </a:r>
            <a:r>
              <a:rPr lang="en-US" dirty="0"/>
              <a:t>) ontology and query using resolution</a:t>
            </a:r>
          </a:p>
          <a:p>
            <a:pPr lvl="1"/>
            <a:r>
              <a:rPr lang="en-US" b="1" dirty="0">
                <a:solidFill>
                  <a:srgbClr val="333399"/>
                </a:solidFill>
              </a:rPr>
              <a:t>Prune</a:t>
            </a:r>
            <a:r>
              <a:rPr lang="en-US" dirty="0"/>
              <a:t> redundant query clauses</a:t>
            </a:r>
          </a:p>
        </p:txBody>
      </p:sp>
    </p:spTree>
    <p:extLst>
      <p:ext uri="{BB962C8B-B14F-4D97-AF65-F5344CB8AC3E}">
        <p14:creationId xmlns:p14="http://schemas.microsoft.com/office/powerpoint/2010/main" val="10207398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1917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949325" y="3398838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Q(x) is our query: Who treats people who are patients?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611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122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2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1221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4725" y="5467041"/>
            <a:ext cx="786937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Translate the DL expressions into rules.</a:t>
            </a:r>
          </a:p>
          <a:p>
            <a:endParaRPr lang="en-US" sz="1000" i="1" dirty="0" smtClean="0">
              <a:solidFill>
                <a:srgbClr val="7F7F7F"/>
              </a:solidFill>
            </a:endParaRPr>
          </a:p>
          <a:p>
            <a:r>
              <a:rPr lang="en-US" i="1" dirty="0" smtClean="0">
                <a:solidFill>
                  <a:srgbClr val="7F7F7F"/>
                </a:solidFill>
              </a:rPr>
              <a:t>Note the use of f(x) as a Skolem individual.  If you are a doctor then you treat someone and that someone is a patient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836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326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9" name="Rectangle 5"/>
          <p:cNvSpPr>
            <a:spLocks noChangeArrowheads="1"/>
          </p:cNvSpPr>
          <p:nvPr/>
        </p:nvSpPr>
        <p:spPr bwMode="auto">
          <a:xfrm>
            <a:off x="4913313" y="3821113"/>
            <a:ext cx="4070350" cy="188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For each rule in the rules version of the KB we want to enhance the query, so that we need not use the rule in the KB.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19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531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130016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Since Doctor(X) implies treats(x,</a:t>
            </a:r>
            <a:r>
              <a:rPr lang="en-US" i="1" dirty="0">
                <a:solidFill>
                  <a:srgbClr val="7F7F7F"/>
                </a:solidFill>
              </a:rPr>
              <a:t> </a:t>
            </a:r>
            <a:r>
              <a:rPr lang="en-US" i="1" dirty="0" smtClean="0">
                <a:solidFill>
                  <a:srgbClr val="7F7F7F"/>
                </a:solidFill>
              </a:rPr>
              <a:t>f(x)) we can replace it, but we have to also unify f(x) with y, so we </a:t>
            </a:r>
            <a:r>
              <a:rPr lang="en-US" i="1" dirty="0" err="1" smtClean="0">
                <a:solidFill>
                  <a:srgbClr val="7F7F7F"/>
                </a:solidFill>
              </a:rPr>
              <a:t>edn</a:t>
            </a:r>
            <a:r>
              <a:rPr lang="en-US" i="1" dirty="0" smtClean="0">
                <a:solidFill>
                  <a:srgbClr val="7F7F7F"/>
                </a:solidFill>
              </a:rPr>
              <a:t> up with the second way of satisfying our query Q(x).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001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736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4913313" y="4213225"/>
            <a:ext cx="4070350" cy="1592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6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378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4" y="1417638"/>
            <a:ext cx="8618614" cy="534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Need for </a:t>
            </a:r>
            <a:r>
              <a:rPr lang="en-US" dirty="0" err="1" smtClean="0">
                <a:ea typeface="+mn-ea"/>
              </a:rPr>
              <a:t>disjointUnion</a:t>
            </a:r>
            <a:r>
              <a:rPr lang="en-US" dirty="0" smtClean="0">
                <a:ea typeface="+mn-ea"/>
              </a:rPr>
              <a:t> construct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ea typeface="+mn-ea"/>
              </a:rPr>
              <a:t>A </a:t>
            </a:r>
            <a:r>
              <a:rPr lang="en-US" sz="2400" i="1" dirty="0" smtClean="0">
                <a:solidFill>
                  <a:srgbClr val="FF0000"/>
                </a:solidFill>
                <a:ea typeface="+mn-ea"/>
              </a:rPr>
              <a:t>:</a:t>
            </a:r>
            <a:r>
              <a:rPr lang="en-US" sz="2400" i="1" dirty="0" err="1" smtClean="0">
                <a:solidFill>
                  <a:srgbClr val="FF0000"/>
                </a:solidFill>
                <a:ea typeface="+mn-ea"/>
              </a:rPr>
              <a:t>CarDoor</a:t>
            </a:r>
            <a:r>
              <a:rPr lang="en-US" sz="2400" dirty="0" smtClean="0">
                <a:ea typeface="+mn-ea"/>
              </a:rPr>
              <a:t> is exclusively either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FrontDoor</a:t>
            </a:r>
            <a:r>
              <a:rPr lang="en-US" dirty="0" smtClean="0">
                <a:ea typeface="+mn-ea"/>
              </a:rPr>
              <a:t>, a </a:t>
            </a:r>
            <a:r>
              <a:rPr lang="en-US" i="1" dirty="0" smtClean="0">
                <a:ea typeface="+mn-ea"/>
              </a:rPr>
              <a:t>:</a:t>
            </a:r>
            <a:r>
              <a:rPr lang="en-US" i="1" dirty="0" err="1" smtClean="0">
                <a:ea typeface="+mn-ea"/>
              </a:rPr>
              <a:t>RearDoor</a:t>
            </a:r>
            <a:r>
              <a:rPr lang="en-US" dirty="0" smtClean="0">
                <a:ea typeface="+mn-ea"/>
              </a:rPr>
              <a:t> or </a:t>
            </a:r>
            <a:r>
              <a:rPr lang="en-US" dirty="0" smtClean="0"/>
              <a:t>a</a:t>
            </a:r>
            <a:r>
              <a:rPr lang="en-US" dirty="0" smtClean="0">
                <a:ea typeface="+mn-ea"/>
              </a:rPr>
              <a:t> </a:t>
            </a:r>
            <a:r>
              <a:rPr lang="en-US" i="1" dirty="0" smtClean="0">
                <a:ea typeface="+mn-ea"/>
              </a:rPr>
              <a:t>:TrunkDoor</a:t>
            </a:r>
            <a:r>
              <a:rPr lang="en-US" dirty="0" smtClean="0">
                <a:ea typeface="+mn-ea"/>
              </a:rPr>
              <a:t>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and not more than one of them</a:t>
            </a:r>
          </a:p>
          <a:p>
            <a:pPr>
              <a:defRPr/>
            </a:pPr>
            <a:r>
              <a:rPr lang="en-US" dirty="0" smtClean="0"/>
              <a:t>In OWL 2</a:t>
            </a:r>
            <a:br>
              <a:rPr lang="en-US" dirty="0" smtClean="0"/>
            </a:br>
            <a:r>
              <a:rPr lang="en-US" sz="2300" dirty="0" smtClean="0"/>
              <a:t>:</a:t>
            </a:r>
            <a:r>
              <a:rPr lang="en-US" sz="2300" dirty="0" err="1" smtClean="0"/>
              <a:t>CarDoor</a:t>
            </a:r>
            <a:r>
              <a:rPr lang="en-US" sz="2300" dirty="0" smtClean="0"/>
              <a:t> a</a:t>
            </a:r>
            <a:r>
              <a:rPr lang="en-US" sz="2300" dirty="0"/>
              <a:t> </a:t>
            </a:r>
            <a:r>
              <a:rPr lang="en-US" sz="2300" dirty="0" err="1" smtClean="0"/>
              <a:t>owl:disjointUnionOf</a:t>
            </a:r>
            <a:r>
              <a:rPr lang="en-US" sz="2300" dirty="0"/>
              <a:t> </a:t>
            </a:r>
            <a:r>
              <a:rPr lang="en-US" sz="2300" dirty="0" smtClean="0"/>
              <a:t>(</a:t>
            </a:r>
            <a:r>
              <a:rPr lang="en-US" sz="2300" dirty="0"/>
              <a:t>:</a:t>
            </a:r>
            <a:r>
              <a:rPr lang="en-US" sz="2300" dirty="0" err="1" smtClean="0"/>
              <a:t>FrontDoor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RearDoor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TrunkDoor</a:t>
            </a:r>
            <a:r>
              <a:rPr lang="en-US" sz="2300" dirty="0" smtClean="0"/>
              <a:t>).</a:t>
            </a:r>
          </a:p>
          <a:p>
            <a:pPr marL="230188" indent="-230188">
              <a:defRPr/>
            </a:pPr>
            <a:r>
              <a:rPr lang="en-US" dirty="0" smtClean="0"/>
              <a:t>In OWL 1.1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CarDoor</a:t>
            </a:r>
            <a:r>
              <a:rPr lang="en-US" sz="2300" dirty="0" smtClean="0"/>
              <a:t> </a:t>
            </a:r>
            <a:r>
              <a:rPr lang="en-US" sz="2300" dirty="0" err="1" smtClean="0"/>
              <a:t>owl:unionOf</a:t>
            </a:r>
            <a:r>
              <a:rPr lang="en-US" sz="2300" dirty="0"/>
              <a:t> (:</a:t>
            </a:r>
            <a:r>
              <a:rPr lang="en-US" sz="2300" dirty="0" err="1"/>
              <a:t>FrontDoor</a:t>
            </a:r>
            <a:r>
              <a:rPr lang="en-US" sz="2300" dirty="0"/>
              <a:t> :</a:t>
            </a:r>
            <a:r>
              <a:rPr lang="en-US" sz="2300" dirty="0" err="1"/>
              <a:t>RearDoor</a:t>
            </a:r>
            <a:r>
              <a:rPr lang="en-US" sz="2300" dirty="0"/>
              <a:t> :</a:t>
            </a:r>
            <a:r>
              <a:rPr lang="en-US" sz="2300" dirty="0" err="1"/>
              <a:t>TrunkDoor</a:t>
            </a:r>
            <a:r>
              <a:rPr lang="en-US" sz="2300" dirty="0" smtClean="0"/>
              <a:t>).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FrontDoor</a:t>
            </a:r>
            <a:r>
              <a:rPr lang="en-US" sz="2300" dirty="0" smtClean="0"/>
              <a:t> </a:t>
            </a:r>
            <a:r>
              <a:rPr lang="en-US" sz="2300" dirty="0" err="1" smtClean="0"/>
              <a:t>owl:disjointWith</a:t>
            </a:r>
            <a:r>
              <a:rPr lang="en-US" sz="2300" dirty="0" smtClean="0"/>
              <a:t> :</a:t>
            </a:r>
            <a:r>
              <a:rPr lang="en-US" sz="2300" dirty="0" err="1" smtClean="0"/>
              <a:t>ReadDoor</a:t>
            </a:r>
            <a:r>
              <a:rPr lang="en-US" sz="2300" dirty="0" smtClean="0"/>
              <a:t> .</a:t>
            </a:r>
          </a:p>
          <a:p>
            <a:pPr marL="338138" lvl="1" indent="0">
              <a:buNone/>
              <a:defRPr/>
            </a:pPr>
            <a:r>
              <a:rPr lang="en-US" sz="2300" dirty="0"/>
              <a:t>:</a:t>
            </a:r>
            <a:r>
              <a:rPr lang="en-US" sz="2300" dirty="0" err="1"/>
              <a:t>FrontDoor</a:t>
            </a:r>
            <a:r>
              <a:rPr lang="en-US" sz="2300" dirty="0"/>
              <a:t> </a:t>
            </a:r>
            <a:r>
              <a:rPr lang="en-US" sz="2300" dirty="0" err="1"/>
              <a:t>owl:disjointWith</a:t>
            </a:r>
            <a:r>
              <a:rPr lang="en-US" sz="2300" dirty="0"/>
              <a:t> </a:t>
            </a:r>
            <a:r>
              <a:rPr lang="en-US" sz="2300" dirty="0" smtClean="0"/>
              <a:t>:</a:t>
            </a:r>
            <a:r>
              <a:rPr lang="en-US" sz="2300" dirty="0" err="1" smtClean="0"/>
              <a:t>TrunkDoor</a:t>
            </a:r>
            <a:r>
              <a:rPr lang="en-US" sz="2300" dirty="0" smtClean="0"/>
              <a:t> .</a:t>
            </a:r>
          </a:p>
          <a:p>
            <a:pPr marL="338138" lvl="1" indent="0">
              <a:buNone/>
              <a:defRPr/>
            </a:pPr>
            <a:r>
              <a:rPr lang="en-US" sz="2300" dirty="0" smtClean="0"/>
              <a:t>:</a:t>
            </a:r>
            <a:r>
              <a:rPr lang="en-US" sz="2300" dirty="0" err="1" smtClean="0"/>
              <a:t>RearDoor</a:t>
            </a:r>
            <a:r>
              <a:rPr lang="en-US" sz="2300" dirty="0" smtClean="0"/>
              <a:t> </a:t>
            </a:r>
            <a:r>
              <a:rPr lang="en-US" sz="2300" dirty="0" err="1"/>
              <a:t>owl:disjointWith</a:t>
            </a:r>
            <a:r>
              <a:rPr lang="en-US" sz="2300" dirty="0"/>
              <a:t> :</a:t>
            </a:r>
            <a:r>
              <a:rPr lang="en-US" sz="2300" dirty="0" err="1"/>
              <a:t>TrunkDoor</a:t>
            </a:r>
            <a:r>
              <a:rPr lang="en-US" sz="2300" dirty="0"/>
              <a:t> </a:t>
            </a:r>
            <a:r>
              <a:rPr lang="en-US" sz="2300" dirty="0" smtClean="0"/>
              <a:t>.</a:t>
            </a:r>
            <a:endParaRPr lang="en-US" sz="2300" dirty="0"/>
          </a:p>
          <a:p>
            <a:pPr marL="338138" lvl="1" indent="0">
              <a:buNone/>
              <a:defRPr/>
            </a:pPr>
            <a:endParaRPr lang="en-US" sz="2300" dirty="0" smtClean="0"/>
          </a:p>
          <a:p>
            <a:pPr marL="338138" lvl="1" indent="0">
              <a:buNone/>
              <a:defRPr/>
            </a:pPr>
            <a:endParaRPr lang="en-US" sz="2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411" y="1630957"/>
            <a:ext cx="1580814" cy="106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1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2941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860425" y="33718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Applying the KB second rule to the 1</a:t>
            </a:r>
            <a:r>
              <a:rPr lang="en-US" i="1" baseline="30000" dirty="0" smtClean="0">
                <a:solidFill>
                  <a:srgbClr val="7F7F7F"/>
                </a:solidFill>
              </a:rPr>
              <a:t>st</a:t>
            </a:r>
            <a:r>
              <a:rPr lang="en-US" i="1" dirty="0" smtClean="0">
                <a:solidFill>
                  <a:srgbClr val="7F7F7F"/>
                </a:solidFill>
              </a:rPr>
              <a:t> query rule gives us another way to solve the Q(x)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802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146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4913313" y="4565650"/>
            <a:ext cx="4070350" cy="1362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2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3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4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1465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350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3509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1012825" y="414655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2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3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4725" y="5637402"/>
            <a:ext cx="7869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Since Doctor(x) </a:t>
            </a:r>
            <a:r>
              <a:rPr lang="en-US" i="1" dirty="0" err="1" smtClean="0">
                <a:solidFill>
                  <a:srgbClr val="7F7F7F"/>
                </a:solidFill>
              </a:rPr>
              <a:t>imples</a:t>
            </a:r>
            <a:r>
              <a:rPr lang="en-US" i="1" dirty="0" smtClean="0">
                <a:solidFill>
                  <a:srgbClr val="7F7F7F"/>
                </a:solidFill>
              </a:rPr>
              <a:t> treats(x, f(x)) we can derive Q(X) if Doctor(x) and Doctor(x), which reduces to the third query rule.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577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555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4913313" y="4935538"/>
            <a:ext cx="4070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59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0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300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7604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5" name="Rectangle 5"/>
          <p:cNvSpPr>
            <a:spLocks noChangeArrowheads="1"/>
          </p:cNvSpPr>
          <p:nvPr/>
        </p:nvSpPr>
        <p:spPr bwMode="auto">
          <a:xfrm>
            <a:off x="4913313" y="5337175"/>
            <a:ext cx="4070350" cy="7572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6" name="Rectangle 6"/>
          <p:cNvSpPr>
            <a:spLocks noChangeArrowheads="1"/>
          </p:cNvSpPr>
          <p:nvPr/>
        </p:nvSpPr>
        <p:spPr bwMode="auto">
          <a:xfrm>
            <a:off x="860425" y="3783013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Rectangle 7"/>
          <p:cNvSpPr>
            <a:spLocks noChangeArrowheads="1"/>
          </p:cNvSpPr>
          <p:nvPr/>
        </p:nvSpPr>
        <p:spPr bwMode="auto">
          <a:xfrm>
            <a:off x="1012825" y="3390900"/>
            <a:ext cx="3560763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4989513" y="3776663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Rectangle 9"/>
          <p:cNvSpPr>
            <a:spLocks noChangeArrowheads="1"/>
          </p:cNvSpPr>
          <p:nvPr/>
        </p:nvSpPr>
        <p:spPr bwMode="auto">
          <a:xfrm>
            <a:off x="5141913" y="3417888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5141913" y="4117975"/>
            <a:ext cx="3863975" cy="3841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552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</p:txBody>
      </p:sp>
      <p:pic>
        <p:nvPicPr>
          <p:cNvPr id="539652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397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41700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1701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1702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4725" y="5637402"/>
            <a:ext cx="7869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7F7F7F"/>
                </a:solidFill>
              </a:rPr>
              <a:t>Remove useless redundant query rules</a:t>
            </a:r>
            <a:endParaRPr lang="en-US" i="1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714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51123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For DL-Lite, result is a union of </a:t>
            </a:r>
            <a:r>
              <a:rPr lang="en-US" dirty="0" smtClean="0"/>
              <a:t>conjunctive</a:t>
            </a:r>
            <a:br>
              <a:rPr lang="en-US" dirty="0" smtClean="0"/>
            </a:br>
            <a:r>
              <a:rPr lang="en-US" dirty="0" smtClean="0"/>
              <a:t>queries (UCQ)</a:t>
            </a:r>
            <a:endParaRPr lang="en-US" dirty="0"/>
          </a:p>
        </p:txBody>
      </p:sp>
      <p:pic>
        <p:nvPicPr>
          <p:cNvPr id="543748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35213"/>
            <a:ext cx="7834312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3749" name="Line 5"/>
          <p:cNvSpPr>
            <a:spLocks noChangeShapeType="1"/>
          </p:cNvSpPr>
          <p:nvPr/>
        </p:nvSpPr>
        <p:spPr bwMode="auto">
          <a:xfrm flipH="1" flipV="1">
            <a:off x="5029200" y="3946525"/>
            <a:ext cx="3965575" cy="2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50" name="Line 6"/>
          <p:cNvSpPr>
            <a:spLocks noChangeShapeType="1"/>
          </p:cNvSpPr>
          <p:nvPr/>
        </p:nvSpPr>
        <p:spPr bwMode="auto">
          <a:xfrm flipH="1" flipV="1">
            <a:off x="5041900" y="4332288"/>
            <a:ext cx="396557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4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733425"/>
            <a:ext cx="8351837" cy="792163"/>
          </a:xfrm>
        </p:spPr>
        <p:txBody>
          <a:bodyPr>
            <a:normAutofit fontScale="90000"/>
          </a:bodyPr>
          <a:lstStyle/>
          <a:p>
            <a:r>
              <a:rPr lang="en-US"/>
              <a:t>Query Rewriting Technique (basics)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can be stored/left in </a:t>
            </a:r>
            <a:r>
              <a:rPr lang="en-US" b="1">
                <a:solidFill>
                  <a:schemeClr val="accent2"/>
                </a:solidFill>
              </a:rPr>
              <a:t>RDBMS</a:t>
            </a:r>
            <a:endParaRPr lang="en-US"/>
          </a:p>
          <a:p>
            <a:r>
              <a:rPr lang="en-US"/>
              <a:t>Relationship between ontology and DB defined by </a:t>
            </a:r>
            <a:r>
              <a:rPr lang="en-US" b="1">
                <a:solidFill>
                  <a:schemeClr val="accent2"/>
                </a:solidFill>
              </a:rPr>
              <a:t>mappings</a:t>
            </a:r>
            <a:r>
              <a:rPr lang="en-US"/>
              <a:t>, e.g.: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UCQ translated into </a:t>
            </a:r>
            <a:r>
              <a:rPr lang="en-US" b="1">
                <a:solidFill>
                  <a:schemeClr val="accent2"/>
                </a:solidFill>
              </a:rPr>
              <a:t>SQL query</a:t>
            </a:r>
            <a:r>
              <a:rPr lang="en-US"/>
              <a:t>:</a:t>
            </a:r>
          </a:p>
          <a:p>
            <a:endParaRPr lang="en-US"/>
          </a:p>
        </p:txBody>
      </p:sp>
      <p:pic>
        <p:nvPicPr>
          <p:cNvPr id="545796" name="Picture 4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95" y="3501231"/>
            <a:ext cx="6380162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5797" name="Picture 5" descr="latex-imag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731608"/>
            <a:ext cx="7493000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490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OWL 2 RL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19514"/>
            <a:ext cx="8229600" cy="541695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 RL acronym reflects its relation to </a:t>
            </a:r>
            <a:r>
              <a:rPr lang="en-US" i="1" dirty="0" smtClean="0">
                <a:ea typeface="+mn-ea"/>
              </a:rPr>
              <a:t>Rule Languages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OWL 2 RL is designed to accommodate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OWL 2 applications that can trade the full expressivity of the language for efficiency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RDF(S) applications that need some added expressivity from OWL 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Not allowed: existential quantification to a class, union and disjoint union to class expressions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These restrictions  allow OWL 2 RL to be implemented using rule-based technologies such as rule extended DBMSs, Jess, Prolog, etc.</a:t>
            </a:r>
            <a:endParaRPr lang="it-IT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191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</a:t>
            </a:r>
            <a:r>
              <a:rPr lang="en-US" dirty="0" err="1" smtClean="0">
                <a:latin typeface="Calibri" charset="0"/>
              </a:rPr>
              <a:t>disJointUnion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625" y="1417638"/>
            <a:ext cx="8229600" cy="503111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It’s common for a concept to have more than one decomposition into disjoint union sets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E.g.: every person is either male or female (but not both) and also either a minor or adult (but not both</a:t>
            </a:r>
            <a:r>
              <a:rPr lang="en-US" dirty="0" smtClean="0"/>
              <a:t>)</a:t>
            </a:r>
          </a:p>
          <a:p>
            <a:pPr marL="457200" lvl="1" indent="0">
              <a:buNone/>
              <a:defRPr/>
            </a:pPr>
            <a:r>
              <a:rPr lang="en-US" dirty="0" err="1"/>
              <a:t>foaf:Person</a:t>
            </a:r>
            <a:r>
              <a:rPr lang="en-US" dirty="0"/>
              <a:t> 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</a:t>
            </a:r>
            <a:r>
              <a:rPr lang="en-US" dirty="0" err="1"/>
              <a:t>MalePerson</a:t>
            </a:r>
            <a:r>
              <a:rPr lang="en-US" dirty="0"/>
              <a:t> :</a:t>
            </a:r>
            <a:r>
              <a:rPr lang="en-US" dirty="0" err="1"/>
              <a:t>FemalePerson</a:t>
            </a:r>
            <a:r>
              <a:rPr lang="en-US" dirty="0"/>
              <a:t>);</a:t>
            </a:r>
          </a:p>
          <a:p>
            <a:pPr marL="457200" lvl="1" indent="0">
              <a:buNone/>
              <a:defRPr/>
            </a:pPr>
            <a:r>
              <a:rPr lang="en-US" dirty="0"/>
              <a:t>   </a:t>
            </a:r>
            <a:r>
              <a:rPr lang="en-US" dirty="0" err="1"/>
              <a:t>owl:disjointUnionOf</a:t>
            </a:r>
            <a:r>
              <a:rPr lang="en-US" dirty="0"/>
              <a:t> (:Minor :Adult</a:t>
            </a:r>
            <a:r>
              <a:rPr lang="en-US" dirty="0" smtClean="0"/>
              <a:t>) 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Profiles</a:t>
            </a:r>
            <a:endParaRPr lang="it-IT" dirty="0">
              <a:latin typeface="Calibri" charset="0"/>
            </a:endParaRPr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Profile selection depends on</a:t>
            </a:r>
          </a:p>
          <a:p>
            <a:pPr lvl="1"/>
            <a:r>
              <a:rPr lang="en-US" dirty="0" smtClean="0">
                <a:latin typeface="Calibri" charset="0"/>
              </a:rPr>
              <a:t>Expressiveness </a:t>
            </a:r>
            <a:r>
              <a:rPr lang="en-US" dirty="0">
                <a:latin typeface="Calibri" charset="0"/>
              </a:rPr>
              <a:t>required by the application</a:t>
            </a:r>
          </a:p>
          <a:p>
            <a:pPr lvl="1"/>
            <a:r>
              <a:rPr lang="en-US" dirty="0">
                <a:latin typeface="Calibri" charset="0"/>
              </a:rPr>
              <a:t>Priority given to reasoning on classes or data</a:t>
            </a:r>
          </a:p>
          <a:p>
            <a:pPr lvl="1"/>
            <a:r>
              <a:rPr lang="en-US" dirty="0">
                <a:latin typeface="Calibri" charset="0"/>
              </a:rPr>
              <a:t>Size of the datasets</a:t>
            </a:r>
          </a:p>
          <a:p>
            <a:endParaRPr lang="it-IT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70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581150"/>
            <a:ext cx="8345487" cy="4583113"/>
          </a:xfrm>
        </p:spPr>
        <p:txBody>
          <a:bodyPr/>
          <a:lstStyle/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61157" name="Picture 5" descr="2009-10-06_OWLqrg-Le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848600" cy="60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638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70"/>
            <a:ext cx="8229600" cy="915900"/>
          </a:xfrm>
        </p:spPr>
        <p:txBody>
          <a:bodyPr/>
          <a:lstStyle/>
          <a:p>
            <a:r>
              <a:rPr lang="en-US" dirty="0" smtClean="0"/>
              <a:t>Key OWL 2 Documents</a:t>
            </a:r>
            <a:endParaRPr lang="en-US" dirty="0"/>
          </a:p>
        </p:txBody>
      </p:sp>
      <p:pic>
        <p:nvPicPr>
          <p:cNvPr id="4" name="Picture 4" descr="owl-roa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06" y="1112977"/>
            <a:ext cx="8629862" cy="489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569" y="6184718"/>
            <a:ext cx="8473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hlinkClick r:id="rId3"/>
              </a:rPr>
              <a:t>http://w3.org/TR/2009/WD-owl2-overview-20090421/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5555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Calibri" charset="0"/>
              </a:rPr>
              <a:t>Conclusion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Most of the new features of OWL 2 in comparing with the initial version of OWL have been discussed</a:t>
            </a:r>
          </a:p>
          <a:p>
            <a:r>
              <a:rPr lang="en-US" dirty="0">
                <a:latin typeface="Calibri" charset="0"/>
              </a:rPr>
              <a:t>Rationale behind the inclusion of the new features have also been discussed</a:t>
            </a:r>
          </a:p>
          <a:p>
            <a:r>
              <a:rPr lang="en-US" dirty="0">
                <a:latin typeface="Calibri" charset="0"/>
              </a:rPr>
              <a:t>Three profiles – </a:t>
            </a:r>
            <a:r>
              <a:rPr lang="en-US" dirty="0" smtClean="0">
                <a:latin typeface="Calibri" charset="0"/>
              </a:rPr>
              <a:t>EL</a:t>
            </a:r>
            <a:r>
              <a:rPr lang="en-US" dirty="0">
                <a:latin typeface="Calibri" charset="0"/>
              </a:rPr>
              <a:t>, </a:t>
            </a:r>
            <a:r>
              <a:rPr lang="en-US" dirty="0" smtClean="0">
                <a:latin typeface="Calibri" charset="0"/>
              </a:rPr>
              <a:t>QL </a:t>
            </a:r>
            <a:r>
              <a:rPr lang="en-US" dirty="0">
                <a:latin typeface="Calibri" charset="0"/>
              </a:rPr>
              <a:t>and </a:t>
            </a:r>
            <a:r>
              <a:rPr lang="en-US" dirty="0" smtClean="0">
                <a:latin typeface="Calibri" charset="0"/>
              </a:rPr>
              <a:t>RL – are provided that fit different use cases and implementation strategies</a:t>
            </a: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5443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675582"/>
            <a:ext cx="7926562" cy="4801840"/>
          </a:xfrm>
        </p:spPr>
        <p:txBody>
          <a:bodyPr>
            <a:normAutofit/>
          </a:bodyPr>
          <a:lstStyle/>
          <a:p>
            <a:pPr marL="168275" indent="-168275"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Asserts that a property doesn’t hold between two instances or between an instance and a literal</a:t>
            </a: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NegativeObjectPropertyAssertion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was not born in Kenya</a:t>
            </a:r>
            <a:endParaRPr lang="en-US" sz="3200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latin typeface="Calibri" charset="0"/>
              </a:rPr>
              <a:t>NegativeDataPropertyAssertion</a:t>
            </a:r>
            <a:endParaRPr lang="en-US" dirty="0" smtClean="0">
              <a:latin typeface="Calibri" charset="0"/>
            </a:endParaRPr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Calibri" charset="0"/>
              </a:rPr>
              <a:t>Barack Obama is not 60 years old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 charset="0"/>
              </a:rPr>
              <a:t>Encoded using a “reification style”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9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2010" cy="11430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alibri" charset="0"/>
              </a:rPr>
              <a:t>Syntactic </a:t>
            </a:r>
            <a:r>
              <a:rPr lang="en-US" dirty="0" smtClean="0">
                <a:latin typeface="Calibri" charset="0"/>
              </a:rPr>
              <a:t>sugar: negative assertions</a:t>
            </a:r>
            <a:endParaRPr lang="it-IT" dirty="0">
              <a:latin typeface="Calibri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0144" y="1417637"/>
            <a:ext cx="7926562" cy="5328749"/>
          </a:xfrm>
        </p:spPr>
        <p:txBody>
          <a:bodyPr>
            <a:normAutofit/>
          </a:bodyPr>
          <a:lstStyle/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/resource/&gt; . 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@prefix </a:t>
            </a:r>
            <a:r>
              <a:rPr lang="en-US" sz="2800" dirty="0" err="1" smtClean="0">
                <a:latin typeface="Calibri" charset="0"/>
              </a:rPr>
              <a:t>dbpo</a:t>
            </a:r>
            <a:r>
              <a:rPr lang="en-US" sz="2800" dirty="0" smtClean="0">
                <a:latin typeface="Calibri" charset="0"/>
              </a:rPr>
              <a:t>: &lt;http://</a:t>
            </a:r>
            <a:r>
              <a:rPr lang="en-US" sz="2800" dirty="0" err="1" smtClean="0">
                <a:latin typeface="Calibri" charset="0"/>
              </a:rPr>
              <a:t>dbpedia.org</a:t>
            </a:r>
            <a:r>
              <a:rPr lang="en-US" sz="2800" dirty="0" smtClean="0">
                <a:latin typeface="Calibri" charset="0"/>
              </a:rPr>
              <a:t>/ontology/&gt;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owl:NegativeObjectPropertyAssertion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dbpo:born_in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dbp:Kenya</a:t>
            </a:r>
            <a:r>
              <a:rPr lang="en-US" sz="2800" dirty="0" smtClean="0">
                <a:latin typeface="Calibri" charset="0"/>
              </a:rPr>
              <a:t>] .</a:t>
            </a:r>
          </a:p>
          <a:p>
            <a:pPr marL="9525" indent="0">
              <a:lnSpc>
                <a:spcPct val="90000"/>
              </a:lnSpc>
              <a:buNone/>
            </a:pPr>
            <a:endParaRPr lang="en-US" sz="1200" dirty="0" smtClean="0">
              <a:latin typeface="Calibri" charset="0"/>
            </a:endParaRP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[a </a:t>
            </a:r>
            <a:r>
              <a:rPr lang="en-US" sz="2800" dirty="0" err="1" smtClean="0">
                <a:latin typeface="Calibri" charset="0"/>
              </a:rPr>
              <a:t>owl:NegativeDataPropertyAssertion</a:t>
            </a:r>
            <a:r>
              <a:rPr lang="en-US" sz="2800" dirty="0" smtClean="0">
                <a:latin typeface="Calibri" charset="0"/>
              </a:rPr>
              <a:t>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owl:sourceIndividual</a:t>
            </a:r>
            <a:r>
              <a:rPr lang="en-US" sz="2800" dirty="0" smtClean="0">
                <a:latin typeface="Calibri" charset="0"/>
              </a:rPr>
              <a:t>  </a:t>
            </a:r>
            <a:r>
              <a:rPr lang="en-US" sz="2800" dirty="0" err="1" smtClean="0">
                <a:latin typeface="Calibri" charset="0"/>
              </a:rPr>
              <a:t>dbp:Barack_Obama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owl:assertionProperty</a:t>
            </a:r>
            <a:r>
              <a:rPr lang="en-US" sz="2800" dirty="0" smtClean="0">
                <a:latin typeface="Calibri" charset="0"/>
              </a:rPr>
              <a:t> </a:t>
            </a:r>
            <a:r>
              <a:rPr lang="en-US" sz="2800" dirty="0" err="1" smtClean="0">
                <a:latin typeface="Calibri" charset="0"/>
              </a:rPr>
              <a:t>dbpo:age</a:t>
            </a:r>
            <a:r>
              <a:rPr lang="en-US" sz="2800" dirty="0" smtClean="0">
                <a:latin typeface="Calibri" charset="0"/>
              </a:rPr>
              <a:t> ;</a:t>
            </a:r>
          </a:p>
          <a:p>
            <a:pPr marL="9525" indent="0">
              <a:lnSpc>
                <a:spcPct val="90000"/>
              </a:lnSpc>
              <a:buNone/>
            </a:pPr>
            <a:r>
              <a:rPr lang="en-US" sz="2800" dirty="0" smtClean="0">
                <a:latin typeface="Calibri" charset="0"/>
              </a:rPr>
              <a:t>      </a:t>
            </a:r>
            <a:r>
              <a:rPr lang="en-US" sz="2800" dirty="0" err="1" smtClean="0">
                <a:latin typeface="Calibri" charset="0"/>
              </a:rPr>
              <a:t>owl:targetIndividual</a:t>
            </a:r>
            <a:r>
              <a:rPr lang="en-US" sz="2800" dirty="0" smtClean="0">
                <a:latin typeface="Calibri" charset="0"/>
              </a:rPr>
              <a:t>  "60" ] .</a:t>
            </a: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0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2563</TotalTime>
  <Words>2715</Words>
  <Application>Microsoft Macintosh PowerPoint</Application>
  <PresentationFormat>On-screen Show (4:3)</PresentationFormat>
  <Paragraphs>439</Paragraphs>
  <Slides>73</Slides>
  <Notes>34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OWL 2</vt:lpstr>
      <vt:lpstr>Introduction</vt:lpstr>
      <vt:lpstr>Features and Rationale</vt:lpstr>
      <vt:lpstr>Syntactic Sugar</vt:lpstr>
      <vt:lpstr>Syntactic sugar: disJointClasses</vt:lpstr>
      <vt:lpstr>Syntactic sugar: disJointUnion</vt:lpstr>
      <vt:lpstr>Syntactic sugar: disJointUnion</vt:lpstr>
      <vt:lpstr>Syntactic sugar: negative assertions</vt:lpstr>
      <vt:lpstr>Syntactic sugar: negative assertions</vt:lpstr>
      <vt:lpstr>Syntactic sugar: negative assertions</vt:lpstr>
      <vt:lpstr>Syntactic sugar: negative assertions</vt:lpstr>
      <vt:lpstr>Syntactic sugar: negative assertions</vt:lpstr>
      <vt:lpstr>John is not married</vt:lpstr>
      <vt:lpstr>New property Features</vt:lpstr>
      <vt:lpstr>Self restriction</vt:lpstr>
      <vt:lpstr>Qualified cardinality restrictions</vt:lpstr>
      <vt:lpstr>Qualified cardinality restrictions</vt:lpstr>
      <vt:lpstr>Object properties</vt:lpstr>
      <vt:lpstr>Disjoint properties</vt:lpstr>
      <vt:lpstr>A Dissertation Committee</vt:lpstr>
      <vt:lpstr>A Dissertation Committee</vt:lpstr>
      <vt:lpstr>Property chain inclusion</vt:lpstr>
      <vt:lpstr>Keys</vt:lpstr>
      <vt:lpstr>Extended datatypes</vt:lpstr>
      <vt:lpstr>Extended datatypes</vt:lpstr>
      <vt:lpstr>An example</vt:lpstr>
      <vt:lpstr>Punning</vt:lpstr>
      <vt:lpstr>Punning Restrictions</vt:lpstr>
      <vt:lpstr>Punning Example</vt:lpstr>
      <vt:lpstr>Annotations</vt:lpstr>
      <vt:lpstr>Annotations</vt:lpstr>
      <vt:lpstr>Annotations</vt:lpstr>
      <vt:lpstr>Inverse object properties</vt:lpstr>
      <vt:lpstr>OWL Sub-languages</vt:lpstr>
      <vt:lpstr>OWL 2 Profiles</vt:lpstr>
      <vt:lpstr>OWL Profiles</vt:lpstr>
      <vt:lpstr>OWL 2 EL</vt:lpstr>
      <vt:lpstr>Basic Saturation-based Technique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 (basics)</vt:lpstr>
      <vt:lpstr>Saturation-based Technique</vt:lpstr>
      <vt:lpstr>OWL 2 QL</vt:lpstr>
      <vt:lpstr>OWL 2 QL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Query Rewriting Technique (basics)</vt:lpstr>
      <vt:lpstr>OWL 2 RL</vt:lpstr>
      <vt:lpstr>Profiles</vt:lpstr>
      <vt:lpstr>PowerPoint Presentation</vt:lpstr>
      <vt:lpstr>Key OWL 2 Documents</vt:lpstr>
      <vt:lpstr>Conclusion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OWL 2</dc:title>
  <dc:creator>tim finin</dc:creator>
  <cp:lastModifiedBy>tim finin</cp:lastModifiedBy>
  <cp:revision>45</cp:revision>
  <cp:lastPrinted>2013-04-17T05:00:10Z</cp:lastPrinted>
  <dcterms:created xsi:type="dcterms:W3CDTF">2012-03-29T13:58:59Z</dcterms:created>
  <dcterms:modified xsi:type="dcterms:W3CDTF">2013-04-17T18:17:33Z</dcterms:modified>
</cp:coreProperties>
</file>