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256" r:id="rId2"/>
    <p:sldId id="555" r:id="rId3"/>
    <p:sldId id="645" r:id="rId4"/>
    <p:sldId id="647" r:id="rId5"/>
    <p:sldId id="648" r:id="rId6"/>
    <p:sldId id="646" r:id="rId7"/>
    <p:sldId id="644" r:id="rId8"/>
  </p:sldIdLst>
  <p:sldSz cx="9144000" cy="6858000" type="screen4x3"/>
  <p:notesSz cx="9601200" cy="73152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797">
          <p15:clr>
            <a:srgbClr val="A4A3A4"/>
          </p15:clr>
        </p15:guide>
        <p15:guide id="2" pos="392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hiddenSlides="1" frameSlides="1"/>
  <p:clrMru>
    <a:srgbClr val="FF0000"/>
    <a:srgbClr val="3366FF"/>
    <a:srgbClr val="0000CC"/>
    <a:srgbClr val="E1F4FF"/>
    <a:srgbClr val="5F5F5F"/>
    <a:srgbClr val="000000"/>
    <a:srgbClr val="CCEC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11"/>
    <p:restoredTop sz="91429"/>
  </p:normalViewPr>
  <p:slideViewPr>
    <p:cSldViewPr showGuides="1">
      <p:cViewPr varScale="1">
        <p:scale>
          <a:sx n="80" d="100"/>
          <a:sy n="80" d="100"/>
        </p:scale>
        <p:origin x="584" y="184"/>
      </p:cViewPr>
      <p:guideLst>
        <p:guide orient="horz" pos="1797"/>
        <p:guide pos="392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304"/>
    </p:cViewPr>
  </p:sorterViewPr>
  <p:notesViewPr>
    <p:cSldViewPr showGuides="1">
      <p:cViewPr varScale="1">
        <p:scale>
          <a:sx n="58" d="100"/>
          <a:sy n="58" d="100"/>
        </p:scale>
        <p:origin x="-852" y="-96"/>
      </p:cViewPr>
      <p:guideLst>
        <p:guide orient="horz" pos="2304"/>
        <p:guide pos="30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C528390-2FF9-1943-921E-4914F939734D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56252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400"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400"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dirty="0" smtClean="0"/>
              <a:t>Click to edit Master text styles</a:t>
            </a:r>
          </a:p>
          <a:p>
            <a:pPr lvl="1"/>
            <a:r>
              <a:rPr lang="el-GR" noProof="0" dirty="0" smtClean="0"/>
              <a:t>Second level</a:t>
            </a:r>
          </a:p>
          <a:p>
            <a:pPr lvl="2"/>
            <a:r>
              <a:rPr lang="el-GR" noProof="0" dirty="0" smtClean="0"/>
              <a:t>Third level</a:t>
            </a:r>
          </a:p>
          <a:p>
            <a:pPr lvl="3"/>
            <a:r>
              <a:rPr lang="el-GR" noProof="0" dirty="0" smtClean="0"/>
              <a:t>Fourth level</a:t>
            </a:r>
          </a:p>
          <a:p>
            <a:pPr lvl="4"/>
            <a:r>
              <a:rPr lang="el-GR" noProof="0" dirty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6655" tIns="48328" rIns="96655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400"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6655" tIns="48328" rIns="96655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400">
                <a:latin typeface="Calibri"/>
                <a:cs typeface="+mn-cs"/>
              </a:defRPr>
            </a:lvl1pPr>
          </a:lstStyle>
          <a:p>
            <a:pPr>
              <a:defRPr/>
            </a:pPr>
            <a:fld id="{C5F810B5-02A9-3548-8E9F-392FD45D4E9E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736232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25147E-089F-4C4E-9CCD-00B1E5AF036E}" type="slidenum">
              <a:rPr lang="el-GR"/>
              <a:pPr>
                <a:defRPr/>
              </a:pPr>
              <a:t>1</a:t>
            </a:fld>
            <a:endParaRPr lang="el-GR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3789363"/>
            <a:ext cx="6119813" cy="1249362"/>
          </a:xfrm>
        </p:spPr>
        <p:txBody>
          <a:bodyPr anchor="ctr"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l-GR" noProof="0" smtClean="0"/>
              <a:t>Click to edit Master subtitle style</a:t>
            </a:r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468313" y="990600"/>
            <a:ext cx="8447087" cy="1905000"/>
          </a:xfrm>
          <a:prstGeom prst="roundRect">
            <a:avLst>
              <a:gd name="adj" fmla="val 50000"/>
            </a:avLst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Ctr="0"/>
          <a:lstStyle>
            <a:lvl1pPr>
              <a:defRPr sz="4000"/>
            </a:lvl1pPr>
          </a:lstStyle>
          <a:p>
            <a:pPr lvl="0"/>
            <a:r>
              <a:rPr lang="el-GR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31616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57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260350"/>
            <a:ext cx="2124075" cy="6119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260350"/>
            <a:ext cx="6219825" cy="6119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5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607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7144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412875"/>
            <a:ext cx="4100512" cy="4967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100513" cy="4967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97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59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39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7248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437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2003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60350"/>
            <a:ext cx="8496300" cy="784225"/>
          </a:xfrm>
          <a:prstGeom prst="roundRect">
            <a:avLst>
              <a:gd name="adj" fmla="val 21667"/>
            </a:avLst>
          </a:prstGeom>
          <a:solidFill>
            <a:srgbClr val="E1F4FF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l-GR" dirty="0"/>
              <a:t>Click to edit Master title style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412875"/>
            <a:ext cx="8353425" cy="496728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/>
              <a:t>Click to edit Master text styles</a:t>
            </a:r>
          </a:p>
          <a:p>
            <a:pPr lvl="1"/>
            <a:r>
              <a:rPr lang="el-GR" dirty="0"/>
              <a:t>Second level</a:t>
            </a:r>
          </a:p>
          <a:p>
            <a:pPr lvl="2"/>
            <a:r>
              <a:rPr lang="el-GR" dirty="0"/>
              <a:t>Third level</a:t>
            </a:r>
          </a:p>
          <a:p>
            <a:pPr lvl="3"/>
            <a:r>
              <a:rPr lang="el-GR" dirty="0"/>
              <a:t>Fourth level</a:t>
            </a:r>
          </a:p>
          <a:p>
            <a:pPr lvl="4"/>
            <a:r>
              <a:rPr lang="el-GR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Calibri"/>
          <a:ea typeface="+mj-ea"/>
          <a:cs typeface="ＭＳ Ｐゴシック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charset="0"/>
        </a:defRPr>
      </a:lvl9pPr>
    </p:titleStyle>
    <p:bodyStyle>
      <a:lvl1pPr marL="280988" indent="-2809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800">
          <a:solidFill>
            <a:srgbClr val="000000"/>
          </a:solidFill>
          <a:latin typeface="Calibri"/>
          <a:ea typeface="+mn-ea"/>
          <a:cs typeface="ＭＳ Ｐゴシック" charset="0"/>
        </a:defRPr>
      </a:lvl1pPr>
      <a:lvl2pPr marL="682625" indent="-2873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rgbClr val="000000"/>
          </a:solidFill>
          <a:latin typeface="Calibri"/>
          <a:ea typeface="+mn-ea"/>
        </a:defRPr>
      </a:lvl2pPr>
      <a:lvl3pPr marL="1023938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000">
          <a:solidFill>
            <a:srgbClr val="000000"/>
          </a:solidFill>
          <a:latin typeface="Calibri"/>
          <a:ea typeface="+mn-ea"/>
        </a:defRPr>
      </a:lvl3pPr>
      <a:lvl4pPr marL="1365250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rgbClr val="000000"/>
          </a:solidFill>
          <a:latin typeface="Calibri"/>
          <a:ea typeface="+mn-ea"/>
        </a:defRPr>
      </a:lvl4pPr>
      <a:lvl5pPr marL="1706563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rgbClr val="000000"/>
          </a:solidFill>
          <a:latin typeface="Calibri"/>
          <a:ea typeface="+mn-ea"/>
        </a:defRPr>
      </a:lvl5pPr>
      <a:lvl6pPr marL="21637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rgbClr val="000000"/>
          </a:solidFill>
          <a:latin typeface="+mn-lt"/>
          <a:ea typeface="+mn-ea"/>
        </a:defRPr>
      </a:lvl6pPr>
      <a:lvl7pPr marL="26209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rgbClr val="000000"/>
          </a:solidFill>
          <a:latin typeface="+mn-lt"/>
          <a:ea typeface="+mn-ea"/>
        </a:defRPr>
      </a:lvl7pPr>
      <a:lvl8pPr marL="30781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rgbClr val="000000"/>
          </a:solidFill>
          <a:latin typeface="+mn-lt"/>
          <a:ea typeface="+mn-ea"/>
        </a:defRPr>
      </a:lvl8pPr>
      <a:lvl9pPr marL="35353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chema.org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347663" y="1052513"/>
            <a:ext cx="8447087" cy="439261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60000"/>
              </a:spcBef>
              <a:defRPr/>
            </a:pPr>
            <a:r>
              <a:rPr lang="en-US" sz="13800" dirty="0" smtClean="0"/>
              <a:t>RDFa Lite</a:t>
            </a:r>
            <a:endParaRPr lang="el-GR" sz="4400" dirty="0" smtClean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  <a:defRPr/>
            </a:pPr>
            <a:r>
              <a:rPr lang="en-US" sz="3200" dirty="0">
                <a:solidFill>
                  <a:schemeClr val="tx1">
                    <a:lumMod val="50000"/>
                  </a:schemeClr>
                </a:solidFill>
              </a:rPr>
              <a:t>RDFa 1.1 Lite is a subset of RDFa 1.1</a:t>
            </a:r>
          </a:p>
          <a:p>
            <a:pPr>
              <a:spcAft>
                <a:spcPts val="1200"/>
              </a:spcAft>
              <a:defRPr/>
            </a:pPr>
            <a:r>
              <a:rPr lang="en-US" sz="3200" dirty="0">
                <a:solidFill>
                  <a:schemeClr val="tx1">
                    <a:lumMod val="50000"/>
                  </a:schemeClr>
                </a:solidFill>
              </a:rPr>
              <a:t>Five simple attributes: vocab,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</a:rPr>
              <a:t>typeof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</a:rPr>
              <a:t>, property, resource, and prefix</a:t>
            </a:r>
          </a:p>
          <a:p>
            <a:pPr>
              <a:spcAft>
                <a:spcPts val="1200"/>
              </a:spcAft>
              <a:defRPr/>
            </a:pPr>
            <a:r>
              <a:rPr lang="en-US" sz="3200" dirty="0">
                <a:solidFill>
                  <a:schemeClr val="tx1">
                    <a:lumMod val="50000"/>
                  </a:schemeClr>
                </a:solidFill>
              </a:rPr>
              <a:t>Completely upwards compatible RDFa </a:t>
            </a:r>
            <a:r>
              <a:rPr lang="en-US" sz="3200" dirty="0" smtClean="0">
                <a:solidFill>
                  <a:schemeClr val="tx1">
                    <a:lumMod val="50000"/>
                  </a:schemeClr>
                </a:solidFill>
              </a:rPr>
              <a:t>1.1</a:t>
            </a:r>
          </a:p>
          <a:p>
            <a:pPr>
              <a:spcAft>
                <a:spcPts val="1200"/>
              </a:spcAft>
              <a:defRPr/>
            </a:pPr>
            <a:r>
              <a:rPr lang="en-US" sz="3200" dirty="0" smtClean="0">
                <a:solidFill>
                  <a:schemeClr val="tx1">
                    <a:lumMod val="50000"/>
                  </a:schemeClr>
                </a:solidFill>
              </a:rPr>
              <a:t>Works well with schema.org terms</a:t>
            </a:r>
          </a:p>
          <a:p>
            <a:pPr>
              <a:spcAft>
                <a:spcPts val="1200"/>
              </a:spcAft>
              <a:defRPr/>
            </a:pPr>
            <a:r>
              <a:rPr lang="en-US" sz="3200" dirty="0">
                <a:solidFill>
                  <a:schemeClr val="tx1">
                    <a:lumMod val="50000"/>
                  </a:schemeClr>
                </a:solidFill>
              </a:rPr>
              <a:t>Consists of five simple attributes: vocab,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</a:rPr>
              <a:t>typeof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</a:rPr>
              <a:t>, property, </a:t>
            </a:r>
            <a:r>
              <a:rPr lang="en-US" sz="3200" dirty="0" smtClean="0">
                <a:solidFill>
                  <a:schemeClr val="tx1">
                    <a:lumMod val="50000"/>
                  </a:schemeClr>
                </a:solidFill>
              </a:rPr>
              <a:t>resource 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</a:rPr>
              <a:t>and prefix</a:t>
            </a:r>
            <a:endParaRPr lang="en-US" sz="3200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What is RDFa Lite?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RDFa Lite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412875"/>
            <a:ext cx="8641208" cy="4967288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The</a:t>
            </a:r>
            <a:r>
              <a:rPr lang="en-US" sz="3200" i="1" dirty="0" smtClean="0"/>
              <a:t> vocab</a:t>
            </a:r>
            <a:r>
              <a:rPr lang="en-US" sz="3200" dirty="0" smtClean="0"/>
              <a:t> attribute sets the default vocabulary for a block, </a:t>
            </a:r>
            <a:r>
              <a:rPr lang="en-US" sz="3200" i="1" dirty="0" err="1" smtClean="0"/>
              <a:t>typeof</a:t>
            </a:r>
            <a:r>
              <a:rPr lang="en-US" sz="3200" dirty="0" smtClean="0"/>
              <a:t> sets the class and </a:t>
            </a:r>
            <a:r>
              <a:rPr lang="en-US" sz="3200" i="1" dirty="0" smtClean="0"/>
              <a:t>property</a:t>
            </a:r>
            <a:r>
              <a:rPr lang="en-US" sz="3200" dirty="0" smtClean="0"/>
              <a:t> introduces a property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400" dirty="0" smtClean="0"/>
              <a:t>&lt;</a:t>
            </a:r>
            <a:r>
              <a:rPr lang="en-US" sz="2400" dirty="0"/>
              <a:t>p </a:t>
            </a:r>
            <a:r>
              <a:rPr lang="en-US" sz="2400" b="1" dirty="0"/>
              <a:t>vocab="http://</a:t>
            </a:r>
            <a:r>
              <a:rPr lang="en-US" sz="2400" b="1" dirty="0" err="1"/>
              <a:t>schema.org</a:t>
            </a:r>
            <a:r>
              <a:rPr lang="en-US" sz="2400" b="1" dirty="0"/>
              <a:t>/" </a:t>
            </a:r>
            <a:r>
              <a:rPr lang="en-US" sz="2400" b="1" dirty="0" err="1"/>
              <a:t>typeof</a:t>
            </a:r>
            <a:r>
              <a:rPr lang="en-US" sz="2400" b="1" dirty="0"/>
              <a:t>="Person"</a:t>
            </a:r>
            <a:r>
              <a:rPr lang="en-US" sz="2400" dirty="0"/>
              <a:t>&gt;</a:t>
            </a:r>
          </a:p>
          <a:p>
            <a:pPr marL="0" indent="0">
              <a:buNone/>
            </a:pPr>
            <a:r>
              <a:rPr lang="en-US" sz="2400" dirty="0"/>
              <a:t> My name is</a:t>
            </a:r>
          </a:p>
          <a:p>
            <a:pPr marL="0" indent="0">
              <a:buNone/>
            </a:pPr>
            <a:r>
              <a:rPr lang="en-US" sz="2400" dirty="0"/>
              <a:t> &lt;span </a:t>
            </a:r>
            <a:r>
              <a:rPr lang="en-US" sz="2400" b="1" dirty="0"/>
              <a:t>property="name"</a:t>
            </a:r>
            <a:r>
              <a:rPr lang="en-US" sz="2400" dirty="0"/>
              <a:t>&gt;Manu </a:t>
            </a:r>
            <a:r>
              <a:rPr lang="en-US" sz="2400" dirty="0" err="1"/>
              <a:t>Sporny</a:t>
            </a:r>
            <a:r>
              <a:rPr lang="en-US" sz="2400" dirty="0"/>
              <a:t>&lt;/span&gt;</a:t>
            </a:r>
          </a:p>
          <a:p>
            <a:pPr marL="0" indent="0">
              <a:buNone/>
            </a:pPr>
            <a:r>
              <a:rPr lang="en-US" sz="2400" dirty="0"/>
              <a:t> and you can give me a ring via</a:t>
            </a:r>
          </a:p>
          <a:p>
            <a:pPr marL="0" indent="0">
              <a:buNone/>
            </a:pPr>
            <a:r>
              <a:rPr lang="en-US" sz="2400" dirty="0"/>
              <a:t> &lt;span </a:t>
            </a:r>
            <a:r>
              <a:rPr lang="en-US" sz="2400" b="1" dirty="0"/>
              <a:t>property="telephone"</a:t>
            </a:r>
            <a:r>
              <a:rPr lang="en-US" sz="2400" dirty="0"/>
              <a:t>&gt;1-800-555-0199&lt;/span</a:t>
            </a:r>
            <a:r>
              <a:rPr lang="en-US" sz="2400" dirty="0" smtClean="0"/>
              <a:t>&gt; or </a:t>
            </a:r>
            <a:r>
              <a:rPr lang="en-US" sz="2400" dirty="0"/>
              <a:t>visit </a:t>
            </a:r>
          </a:p>
          <a:p>
            <a:pPr marL="0" indent="0">
              <a:buNone/>
            </a:pPr>
            <a:r>
              <a:rPr lang="en-US" sz="2400" dirty="0"/>
              <a:t> &lt;a </a:t>
            </a:r>
            <a:r>
              <a:rPr lang="en-US" sz="2400" b="1" dirty="0"/>
              <a:t>property="</a:t>
            </a:r>
            <a:r>
              <a:rPr lang="en-US" sz="2400" b="1" dirty="0" err="1"/>
              <a:t>url</a:t>
            </a:r>
            <a:r>
              <a:rPr lang="en-US" sz="2400" b="1" dirty="0"/>
              <a:t>" </a:t>
            </a:r>
            <a:r>
              <a:rPr lang="en-US" sz="2400" dirty="0" err="1"/>
              <a:t>href</a:t>
            </a:r>
            <a:r>
              <a:rPr lang="en-US" sz="2400" dirty="0"/>
              <a:t>="http://</a:t>
            </a:r>
            <a:r>
              <a:rPr lang="en-US" sz="2400" dirty="0" err="1" smtClean="0"/>
              <a:t>manu.sporny.org</a:t>
            </a:r>
            <a:r>
              <a:rPr lang="en-US" sz="2400" dirty="0" smtClean="0"/>
              <a:t>/"</a:t>
            </a:r>
            <a:r>
              <a:rPr lang="en-US" sz="2400" dirty="0"/>
              <a:t>&gt;my homepage&lt;/a</a:t>
            </a:r>
            <a:r>
              <a:rPr lang="en-US" sz="2400" dirty="0" smtClean="0"/>
              <a:t>&gt;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&lt;/p</a:t>
            </a:r>
            <a:r>
              <a:rPr lang="en-US" sz="2400" dirty="0" smtClean="0"/>
              <a:t>&gt;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7871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RDFa Lite vs. Microdata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412875"/>
            <a:ext cx="8641208" cy="4967288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&lt;</a:t>
            </a:r>
            <a:r>
              <a:rPr lang="en-US" sz="2000" dirty="0"/>
              <a:t>p </a:t>
            </a:r>
            <a:r>
              <a:rPr lang="en-US" sz="2000" b="1" dirty="0"/>
              <a:t>vocab="http://</a:t>
            </a:r>
            <a:r>
              <a:rPr lang="en-US" sz="2000" b="1" dirty="0" err="1"/>
              <a:t>schema.org</a:t>
            </a:r>
            <a:r>
              <a:rPr lang="en-US" sz="2000" b="1" dirty="0"/>
              <a:t>/" </a:t>
            </a:r>
            <a:r>
              <a:rPr lang="en-US" sz="2000" b="1" dirty="0" err="1"/>
              <a:t>typeof</a:t>
            </a:r>
            <a:r>
              <a:rPr lang="en-US" sz="2000" b="1" dirty="0"/>
              <a:t>="Person"</a:t>
            </a:r>
            <a:r>
              <a:rPr lang="en-US" sz="2000" dirty="0"/>
              <a:t>&gt;</a:t>
            </a:r>
          </a:p>
          <a:p>
            <a:pPr marL="0" indent="0">
              <a:buNone/>
            </a:pPr>
            <a:r>
              <a:rPr lang="en-US" sz="2000" dirty="0"/>
              <a:t> My name is</a:t>
            </a:r>
          </a:p>
          <a:p>
            <a:pPr marL="0" indent="0">
              <a:buNone/>
            </a:pPr>
            <a:r>
              <a:rPr lang="en-US" sz="2000" dirty="0"/>
              <a:t> &lt;span </a:t>
            </a:r>
            <a:r>
              <a:rPr lang="en-US" sz="2000" b="1" dirty="0"/>
              <a:t>property="name"</a:t>
            </a:r>
            <a:r>
              <a:rPr lang="en-US" sz="2000" dirty="0"/>
              <a:t>&gt;Manu </a:t>
            </a:r>
            <a:r>
              <a:rPr lang="en-US" sz="2000" dirty="0" err="1"/>
              <a:t>Sporny</a:t>
            </a:r>
            <a:r>
              <a:rPr lang="en-US" sz="2000" dirty="0"/>
              <a:t>&lt;/span&gt;</a:t>
            </a:r>
          </a:p>
          <a:p>
            <a:pPr marL="0" indent="0">
              <a:buNone/>
            </a:pPr>
            <a:r>
              <a:rPr lang="en-US" sz="2000" dirty="0"/>
              <a:t> and you can give me a ring via</a:t>
            </a:r>
          </a:p>
          <a:p>
            <a:pPr marL="0" indent="0">
              <a:buNone/>
            </a:pPr>
            <a:r>
              <a:rPr lang="en-US" sz="2000" dirty="0"/>
              <a:t> &lt;span </a:t>
            </a:r>
            <a:r>
              <a:rPr lang="en-US" sz="2000" b="1" dirty="0"/>
              <a:t>property="telephone"</a:t>
            </a:r>
            <a:r>
              <a:rPr lang="en-US" sz="2000" dirty="0"/>
              <a:t>&gt;1-800-555-0199&lt;/span</a:t>
            </a:r>
            <a:r>
              <a:rPr lang="en-US" sz="2000" dirty="0" smtClean="0"/>
              <a:t>&gt; or </a:t>
            </a:r>
            <a:r>
              <a:rPr lang="en-US" sz="2000" dirty="0"/>
              <a:t>visit </a:t>
            </a:r>
          </a:p>
          <a:p>
            <a:pPr marL="0" indent="0">
              <a:buNone/>
            </a:pPr>
            <a:r>
              <a:rPr lang="en-US" sz="2000" dirty="0"/>
              <a:t> &lt;a </a:t>
            </a:r>
            <a:r>
              <a:rPr lang="en-US" sz="2000" b="1" dirty="0"/>
              <a:t>property="</a:t>
            </a:r>
            <a:r>
              <a:rPr lang="en-US" sz="2000" b="1" dirty="0" err="1"/>
              <a:t>url</a:t>
            </a:r>
            <a:r>
              <a:rPr lang="en-US" sz="2000" b="1" dirty="0"/>
              <a:t>" </a:t>
            </a:r>
            <a:r>
              <a:rPr lang="en-US" sz="2000" dirty="0" err="1"/>
              <a:t>href</a:t>
            </a:r>
            <a:r>
              <a:rPr lang="en-US" sz="2000" dirty="0"/>
              <a:t>="http://</a:t>
            </a:r>
            <a:r>
              <a:rPr lang="en-US" sz="2000" dirty="0" err="1" smtClean="0"/>
              <a:t>manu.sporny.org</a:t>
            </a:r>
            <a:r>
              <a:rPr lang="en-US" sz="2000" dirty="0" smtClean="0"/>
              <a:t>/"</a:t>
            </a:r>
            <a:r>
              <a:rPr lang="en-US" sz="2000" dirty="0"/>
              <a:t>&gt;my homepage&lt;/a</a:t>
            </a:r>
            <a:r>
              <a:rPr lang="en-US" sz="2000" dirty="0" smtClean="0"/>
              <a:t>&gt;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&lt;/p</a:t>
            </a:r>
            <a:r>
              <a:rPr lang="en-US" sz="2000" dirty="0" smtClean="0"/>
              <a:t>&gt;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2000" dirty="0"/>
              <a:t>&lt;p </a:t>
            </a:r>
            <a:r>
              <a:rPr lang="en-US" sz="2000" b="1" dirty="0" err="1" smtClean="0"/>
              <a:t>itemscope</a:t>
            </a:r>
            <a:r>
              <a:rPr lang="en-US" sz="2000" dirty="0" smtClean="0"/>
              <a:t> </a:t>
            </a:r>
            <a:r>
              <a:rPr lang="en-US" sz="2000" b="1" dirty="0" err="1" smtClean="0"/>
              <a:t>itemtype</a:t>
            </a:r>
            <a:r>
              <a:rPr lang="en-US" sz="2000" b="1" dirty="0" smtClean="0"/>
              <a:t>=</a:t>
            </a:r>
            <a:r>
              <a:rPr lang="en-US" sz="2000" b="1" dirty="0"/>
              <a:t>"</a:t>
            </a:r>
            <a:r>
              <a:rPr lang="en-US" sz="2000" b="1" dirty="0" smtClean="0"/>
              <a:t>http://</a:t>
            </a:r>
            <a:r>
              <a:rPr lang="en-US" sz="2000" b="1" dirty="0" err="1" smtClean="0"/>
              <a:t>schema.org</a:t>
            </a:r>
            <a:r>
              <a:rPr lang="en-US" sz="2000" b="1" dirty="0" smtClean="0"/>
              <a:t>/Person</a:t>
            </a:r>
            <a:r>
              <a:rPr lang="en-US" sz="2000" b="1" dirty="0"/>
              <a:t>"</a:t>
            </a:r>
            <a:r>
              <a:rPr lang="en-US" sz="2000" dirty="0"/>
              <a:t>&gt;</a:t>
            </a:r>
          </a:p>
          <a:p>
            <a:pPr marL="0" indent="0">
              <a:buNone/>
            </a:pPr>
            <a:r>
              <a:rPr lang="en-US" sz="2000" dirty="0"/>
              <a:t> My name is</a:t>
            </a:r>
          </a:p>
          <a:p>
            <a:pPr marL="0" indent="0">
              <a:buNone/>
            </a:pPr>
            <a:r>
              <a:rPr lang="en-US" sz="2000" dirty="0"/>
              <a:t> &lt;span </a:t>
            </a:r>
            <a:r>
              <a:rPr lang="en-US" sz="2000" b="1" dirty="0" err="1" smtClean="0"/>
              <a:t>itemprop</a:t>
            </a:r>
            <a:r>
              <a:rPr lang="en-US" sz="2000" b="1" dirty="0" smtClean="0"/>
              <a:t>=</a:t>
            </a:r>
            <a:r>
              <a:rPr lang="en-US" sz="2000" b="1" dirty="0"/>
              <a:t>"name"</a:t>
            </a:r>
            <a:r>
              <a:rPr lang="en-US" sz="2000" dirty="0"/>
              <a:t>&gt;Manu </a:t>
            </a:r>
            <a:r>
              <a:rPr lang="en-US" sz="2000" dirty="0" err="1"/>
              <a:t>Sporny</a:t>
            </a:r>
            <a:r>
              <a:rPr lang="en-US" sz="2000" dirty="0"/>
              <a:t>&lt;/span&gt;</a:t>
            </a:r>
          </a:p>
          <a:p>
            <a:pPr marL="0" indent="0">
              <a:buNone/>
            </a:pPr>
            <a:r>
              <a:rPr lang="en-US" sz="2000" dirty="0"/>
              <a:t> and you can give me a ring via</a:t>
            </a:r>
          </a:p>
          <a:p>
            <a:pPr marL="0" indent="0">
              <a:buNone/>
            </a:pPr>
            <a:r>
              <a:rPr lang="en-US" sz="2000" dirty="0"/>
              <a:t> &lt;span </a:t>
            </a:r>
            <a:r>
              <a:rPr lang="en-US" sz="2000" b="1" dirty="0" err="1" smtClean="0"/>
              <a:t>itemprop</a:t>
            </a:r>
            <a:r>
              <a:rPr lang="en-US" sz="2000" b="1" dirty="0" smtClean="0"/>
              <a:t>=</a:t>
            </a:r>
            <a:r>
              <a:rPr lang="en-US" sz="2000" b="1" dirty="0"/>
              <a:t>"telephone"</a:t>
            </a:r>
            <a:r>
              <a:rPr lang="en-US" sz="2000" dirty="0"/>
              <a:t>&gt;1-800-555-0199&lt;/span&gt; or visit </a:t>
            </a:r>
          </a:p>
          <a:p>
            <a:pPr marL="0" indent="0">
              <a:buNone/>
            </a:pPr>
            <a:r>
              <a:rPr lang="en-US" sz="2000" dirty="0"/>
              <a:t> &lt;a </a:t>
            </a:r>
            <a:r>
              <a:rPr lang="en-US" sz="2000" b="1" dirty="0" err="1" smtClean="0"/>
              <a:t>itemprop</a:t>
            </a:r>
            <a:r>
              <a:rPr lang="en-US" sz="2000" b="1" dirty="0" smtClean="0"/>
              <a:t>=</a:t>
            </a:r>
            <a:r>
              <a:rPr lang="en-US" sz="2000" b="1" dirty="0"/>
              <a:t>"</a:t>
            </a:r>
            <a:r>
              <a:rPr lang="en-US" sz="2000" b="1" dirty="0" err="1"/>
              <a:t>url</a:t>
            </a:r>
            <a:r>
              <a:rPr lang="en-US" sz="2000" b="1" dirty="0"/>
              <a:t>" </a:t>
            </a:r>
            <a:r>
              <a:rPr lang="en-US" sz="2000" dirty="0" err="1"/>
              <a:t>href</a:t>
            </a:r>
            <a:r>
              <a:rPr lang="en-US" sz="2000" dirty="0"/>
              <a:t>="http://</a:t>
            </a:r>
            <a:r>
              <a:rPr lang="en-US" sz="2000" dirty="0" err="1"/>
              <a:t>manu.sporny.org</a:t>
            </a:r>
            <a:r>
              <a:rPr lang="en-US" sz="2000" dirty="0"/>
              <a:t>/"&gt;my homepage&lt;/a&gt;</a:t>
            </a:r>
          </a:p>
          <a:p>
            <a:pPr marL="0" indent="0">
              <a:buNone/>
            </a:pPr>
            <a:r>
              <a:rPr lang="en-US" sz="2000" dirty="0"/>
              <a:t>&lt;/p</a:t>
            </a:r>
            <a:r>
              <a:rPr lang="en-US" sz="2000" dirty="0" smtClean="0"/>
              <a:t>&gt;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0082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271" y="260350"/>
            <a:ext cx="8569201" cy="784225"/>
          </a:xfrm>
        </p:spPr>
        <p:txBody>
          <a:bodyPr/>
          <a:lstStyle/>
          <a:p>
            <a:r>
              <a:rPr lang="en-US" dirty="0" smtClean="0"/>
              <a:t>Microdata vs RDFa lite serialization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The RDFa Lite </a:t>
            </a:r>
            <a:r>
              <a:rPr lang="en-US" sz="3200" dirty="0" smtClean="0"/>
              <a:t>serialization </a:t>
            </a:r>
            <a:r>
              <a:rPr lang="en-US" sz="3200" dirty="0"/>
              <a:t>looks almost isomorphic to the Microdata </a:t>
            </a:r>
            <a:r>
              <a:rPr lang="en-US" sz="3200" dirty="0" smtClean="0"/>
              <a:t>version</a:t>
            </a:r>
          </a:p>
          <a:p>
            <a:r>
              <a:rPr lang="en-US" sz="3200" dirty="0" smtClean="0"/>
              <a:t>Changes:</a:t>
            </a:r>
          </a:p>
          <a:p>
            <a:pPr lvl="1"/>
            <a:r>
              <a:rPr lang="en-US" sz="2800" dirty="0" err="1"/>
              <a:t>itemprop</a:t>
            </a:r>
            <a:r>
              <a:rPr lang="en-US" sz="2800" dirty="0"/>
              <a:t> -&gt; property</a:t>
            </a:r>
          </a:p>
          <a:p>
            <a:pPr lvl="1"/>
            <a:r>
              <a:rPr lang="en-US" sz="2800" dirty="0" err="1"/>
              <a:t>itemscope</a:t>
            </a:r>
            <a:r>
              <a:rPr lang="en-US" sz="2800" dirty="0"/>
              <a:t> is dropped </a:t>
            </a:r>
          </a:p>
          <a:p>
            <a:pPr lvl="1"/>
            <a:r>
              <a:rPr lang="en-US" sz="2800" dirty="0" err="1"/>
              <a:t>itemtype</a:t>
            </a:r>
            <a:r>
              <a:rPr lang="en-US" sz="2800" dirty="0"/>
              <a:t>-&gt; </a:t>
            </a:r>
            <a:r>
              <a:rPr lang="en-US" sz="2800" dirty="0" err="1"/>
              <a:t>typeof</a:t>
            </a:r>
            <a:endParaRPr lang="en-US" sz="2800" dirty="0"/>
          </a:p>
          <a:p>
            <a:pPr lvl="1"/>
            <a:r>
              <a:rPr lang="en-US" sz="2800" dirty="0"/>
              <a:t>vocab="http://schema.org/" added to the body or some other enclosing </a:t>
            </a:r>
            <a:r>
              <a:rPr lang="en-US" sz="2800" dirty="0" err="1"/>
              <a:t>taga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88733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RDFa Lite example: resource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412875"/>
            <a:ext cx="8641208" cy="4967288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The</a:t>
            </a:r>
            <a:r>
              <a:rPr lang="en-US" sz="3200" i="1" dirty="0" smtClean="0"/>
              <a:t> resource </a:t>
            </a:r>
            <a:r>
              <a:rPr lang="en-US" sz="3200" dirty="0" smtClean="0"/>
              <a:t>attribute gives an object value (URL) for a subject and the </a:t>
            </a:r>
            <a:r>
              <a:rPr lang="en-US" sz="3200" i="1" dirty="0" smtClean="0"/>
              <a:t>prefix</a:t>
            </a:r>
            <a:r>
              <a:rPr lang="en-US" sz="3200" dirty="0" smtClean="0"/>
              <a:t> attribute </a:t>
            </a:r>
            <a:r>
              <a:rPr lang="en-US" sz="3200" dirty="0"/>
              <a:t>e</a:t>
            </a:r>
            <a:r>
              <a:rPr lang="en-US" sz="3200" dirty="0" smtClean="0"/>
              <a:t>ases mixing vocabularies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lnSpc>
                <a:spcPts val="2720"/>
              </a:lnSpc>
              <a:buNone/>
            </a:pPr>
            <a:r>
              <a:rPr lang="en-US" dirty="0" smtClean="0"/>
              <a:t>&lt;</a:t>
            </a:r>
            <a:r>
              <a:rPr lang="en-US" dirty="0"/>
              <a:t>p </a:t>
            </a:r>
            <a:r>
              <a:rPr lang="en-US" b="1" dirty="0"/>
              <a:t>vocab</a:t>
            </a:r>
            <a:r>
              <a:rPr lang="en-US" b="1" dirty="0" smtClean="0"/>
              <a:t>=</a:t>
            </a:r>
            <a:r>
              <a:rPr lang="en-US" b="1" dirty="0"/>
              <a:t>"</a:t>
            </a:r>
            <a:r>
              <a:rPr lang="en-US" b="1" dirty="0" smtClean="0">
                <a:hlinkClick r:id="rId2"/>
              </a:rPr>
              <a:t>http</a:t>
            </a:r>
            <a:r>
              <a:rPr lang="en-US" b="1" dirty="0">
                <a:hlinkClick r:id="rId2"/>
              </a:rPr>
              <a:t>://schema.org</a:t>
            </a:r>
            <a:r>
              <a:rPr lang="en-US" b="1" dirty="0" smtClean="0">
                <a:hlinkClick r:id="rId2"/>
              </a:rPr>
              <a:t>/</a:t>
            </a:r>
            <a:r>
              <a:rPr lang="en-US" b="1" dirty="0"/>
              <a:t>"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     </a:t>
            </a:r>
            <a:r>
              <a:rPr lang="en-US" b="1" dirty="0" err="1" smtClean="0"/>
              <a:t>typeof</a:t>
            </a:r>
            <a:r>
              <a:rPr lang="en-US" b="1" dirty="0"/>
              <a:t>="</a:t>
            </a:r>
            <a:r>
              <a:rPr lang="en-US" b="1" dirty="0" smtClean="0"/>
              <a:t>Person</a:t>
            </a:r>
            <a:r>
              <a:rPr lang="en-US" b="1" dirty="0"/>
              <a:t>"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    resource</a:t>
            </a:r>
            <a:r>
              <a:rPr lang="en-US" b="1" dirty="0"/>
              <a:t>="</a:t>
            </a:r>
            <a:r>
              <a:rPr lang="en-US" dirty="0" smtClean="0"/>
              <a:t>#</a:t>
            </a:r>
            <a:r>
              <a:rPr lang="en-US" dirty="0" err="1" smtClean="0"/>
              <a:t>manu</a:t>
            </a:r>
            <a:r>
              <a:rPr lang="en-US" b="1" dirty="0" smtClean="0"/>
              <a:t>"</a:t>
            </a:r>
            <a:br>
              <a:rPr lang="en-US" b="1" dirty="0" smtClean="0"/>
            </a:br>
            <a:r>
              <a:rPr lang="en-US" b="1" dirty="0" smtClean="0"/>
              <a:t>     prefix</a:t>
            </a:r>
            <a:r>
              <a:rPr lang="en-US" b="1" dirty="0"/>
              <a:t>="</a:t>
            </a:r>
            <a:r>
              <a:rPr lang="en-US" b="1" dirty="0" err="1"/>
              <a:t>ov:http</a:t>
            </a:r>
            <a:r>
              <a:rPr lang="en-US" b="1" dirty="0"/>
              <a:t>://</a:t>
            </a:r>
            <a:r>
              <a:rPr lang="en-US" b="1" dirty="0" err="1"/>
              <a:t>open.vocab.org</a:t>
            </a:r>
            <a:r>
              <a:rPr lang="en-US" b="1" dirty="0"/>
              <a:t>/terms</a:t>
            </a:r>
            <a:r>
              <a:rPr lang="en-US" b="1" dirty="0" smtClean="0"/>
              <a:t>/</a:t>
            </a:r>
            <a:r>
              <a:rPr lang="en-US" b="1" dirty="0"/>
              <a:t>"</a:t>
            </a:r>
            <a:r>
              <a:rPr lang="en-US" b="1" dirty="0" smtClean="0"/>
              <a:t> </a:t>
            </a:r>
            <a:r>
              <a:rPr lang="en-US" dirty="0" smtClean="0"/>
              <a:t>&gt;</a:t>
            </a:r>
          </a:p>
          <a:p>
            <a:pPr marL="0" indent="0">
              <a:lnSpc>
                <a:spcPts val="2720"/>
              </a:lnSpc>
              <a:buNone/>
            </a:pPr>
            <a:r>
              <a:rPr lang="en-US" dirty="0" smtClean="0"/>
              <a:t>  My </a:t>
            </a:r>
            <a:r>
              <a:rPr lang="en-US" dirty="0"/>
              <a:t>favorite animal is the </a:t>
            </a:r>
            <a:br>
              <a:rPr lang="en-US" dirty="0"/>
            </a:br>
            <a:r>
              <a:rPr lang="en-US" dirty="0" smtClean="0"/>
              <a:t>    &lt;</a:t>
            </a:r>
            <a:r>
              <a:rPr lang="en-US" dirty="0"/>
              <a:t>span </a:t>
            </a:r>
            <a:r>
              <a:rPr lang="en-US" b="1" dirty="0"/>
              <a:t>property="</a:t>
            </a:r>
            <a:r>
              <a:rPr lang="en-US" b="1" dirty="0" err="1"/>
              <a:t>ov:preferredAnimal</a:t>
            </a:r>
            <a:r>
              <a:rPr lang="en-US" b="1" dirty="0"/>
              <a:t>"</a:t>
            </a:r>
            <a:r>
              <a:rPr lang="en-US" dirty="0"/>
              <a:t>&gt;Liger&lt;/span&gt;</a:t>
            </a:r>
          </a:p>
          <a:p>
            <a:pPr marL="0" indent="0">
              <a:lnSpc>
                <a:spcPts val="2720"/>
              </a:lnSpc>
              <a:buNone/>
            </a:pPr>
            <a:r>
              <a:rPr lang="en-US" dirty="0" smtClean="0"/>
              <a:t>&lt;</a:t>
            </a:r>
            <a:r>
              <a:rPr lang="en-US" dirty="0"/>
              <a:t>/p</a:t>
            </a:r>
            <a:r>
              <a:rPr lang="en-US" dirty="0" smtClean="0"/>
              <a:t>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13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One advantage of Microdata markup was it was simpler than RDFa</a:t>
            </a:r>
          </a:p>
          <a:p>
            <a:pPr>
              <a:defRPr/>
            </a:pPr>
            <a:r>
              <a:rPr lang="en-US" sz="3200" dirty="0" smtClean="0"/>
              <a:t>RDFa Lite offers the same simplicity</a:t>
            </a:r>
          </a:p>
          <a:p>
            <a:pPr>
              <a:defRPr/>
            </a:pPr>
            <a:r>
              <a:rPr lang="en-US" sz="3200" dirty="0" smtClean="0"/>
              <a:t>But with two advantages:</a:t>
            </a:r>
          </a:p>
          <a:p>
            <a:pPr marL="576263" lvl="1" indent="-236538">
              <a:defRPr/>
            </a:pPr>
            <a:r>
              <a:rPr lang="en-US" sz="3000" dirty="0" smtClean="0"/>
              <a:t>You can add statements in other RDF vocabularies</a:t>
            </a:r>
          </a:p>
          <a:p>
            <a:pPr marL="576263" lvl="1" indent="-236538">
              <a:defRPr/>
            </a:pPr>
            <a:r>
              <a:rPr lang="en-US" sz="3000" dirty="0" smtClean="0"/>
              <a:t>You can take advantage of more complex RDFa markup features if and when needed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Conclusions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4388</TotalTime>
  <Words>414</Words>
  <Application>Microsoft Macintosh PowerPoint</Application>
  <PresentationFormat>On-screen Show (4:3)</PresentationFormat>
  <Paragraphs>53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ＭＳ Ｐゴシック</vt:lpstr>
      <vt:lpstr>Wingdings</vt:lpstr>
      <vt:lpstr>Arial</vt:lpstr>
      <vt:lpstr>Capsules</vt:lpstr>
      <vt:lpstr>RDFa Lite</vt:lpstr>
      <vt:lpstr>What is RDFa Lite?</vt:lpstr>
      <vt:lpstr>RDFa Lite example</vt:lpstr>
      <vt:lpstr>RDFa Lite vs. Microdata</vt:lpstr>
      <vt:lpstr>Microdata vs RDFa lite serialization</vt:lpstr>
      <vt:lpstr>RDFa Lite example: resource</vt:lpstr>
      <vt:lpstr>Conclusions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Discussion of Some Intuitions of Defeasible Reasoning</dc:title>
  <dc:creator>ics</dc:creator>
  <cp:lastModifiedBy>Tim Finin</cp:lastModifiedBy>
  <cp:revision>163</cp:revision>
  <cp:lastPrinted>2013-04-22T19:33:07Z</cp:lastPrinted>
  <dcterms:created xsi:type="dcterms:W3CDTF">2004-05-04T16:01:26Z</dcterms:created>
  <dcterms:modified xsi:type="dcterms:W3CDTF">2017-12-04T20:43:13Z</dcterms:modified>
</cp:coreProperties>
</file>