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555" r:id="rId3"/>
    <p:sldId id="567" r:id="rId4"/>
    <p:sldId id="646" r:id="rId5"/>
    <p:sldId id="573" r:id="rId6"/>
    <p:sldId id="574" r:id="rId7"/>
    <p:sldId id="575" r:id="rId8"/>
    <p:sldId id="576" r:id="rId9"/>
    <p:sldId id="647" r:id="rId10"/>
    <p:sldId id="578" r:id="rId11"/>
    <p:sldId id="579" r:id="rId12"/>
    <p:sldId id="580" r:id="rId13"/>
    <p:sldId id="581" r:id="rId14"/>
    <p:sldId id="584" r:id="rId15"/>
    <p:sldId id="585" r:id="rId16"/>
    <p:sldId id="587" r:id="rId17"/>
    <p:sldId id="588" r:id="rId18"/>
    <p:sldId id="592" r:id="rId19"/>
    <p:sldId id="593" r:id="rId20"/>
    <p:sldId id="648" r:id="rId21"/>
    <p:sldId id="596" r:id="rId22"/>
    <p:sldId id="598" r:id="rId23"/>
    <p:sldId id="600" r:id="rId24"/>
    <p:sldId id="601" r:id="rId25"/>
    <p:sldId id="653" r:id="rId26"/>
    <p:sldId id="627" r:id="rId27"/>
    <p:sldId id="628" r:id="rId28"/>
    <p:sldId id="657" r:id="rId29"/>
    <p:sldId id="658" r:id="rId30"/>
    <p:sldId id="629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638" r:id="rId39"/>
    <p:sldId id="639" r:id="rId40"/>
    <p:sldId id="640" r:id="rId41"/>
    <p:sldId id="641" r:id="rId42"/>
    <p:sldId id="642" r:id="rId43"/>
    <p:sldId id="649" r:id="rId44"/>
    <p:sldId id="650" r:id="rId45"/>
    <p:sldId id="654" r:id="rId46"/>
    <p:sldId id="655" r:id="rId47"/>
    <p:sldId id="644" r:id="rId48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00"/>
    <a:srgbClr val="FF0000"/>
    <a:srgbClr val="3366FF"/>
    <a:srgbClr val="0000CC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6"/>
    <p:restoredTop sz="91412"/>
  </p:normalViewPr>
  <p:slideViewPr>
    <p:cSldViewPr showGuides="1">
      <p:cViewPr varScale="1">
        <p:scale>
          <a:sx n="76" d="100"/>
          <a:sy n="76" d="100"/>
        </p:scale>
        <p:origin x="1528" y="200"/>
      </p:cViewPr>
      <p:guideLst>
        <p:guide orient="horz" pos="1298"/>
        <p:guide pos="3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528390-2FF9-1943-921E-4914F939734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25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smtClean="0"/>
              <a:t>Click to edit Master text styles</a:t>
            </a:r>
          </a:p>
          <a:p>
            <a:pPr lvl="1"/>
            <a:r>
              <a:rPr lang="el-GR" noProof="0" dirty="0" smtClean="0"/>
              <a:t>Second level</a:t>
            </a:r>
          </a:p>
          <a:p>
            <a:pPr lvl="2"/>
            <a:r>
              <a:rPr lang="el-GR" noProof="0" dirty="0" smtClean="0"/>
              <a:t>Third level</a:t>
            </a:r>
          </a:p>
          <a:p>
            <a:pPr lvl="3"/>
            <a:r>
              <a:rPr lang="el-GR" noProof="0" dirty="0" smtClean="0"/>
              <a:t>Fourth level</a:t>
            </a:r>
          </a:p>
          <a:p>
            <a:pPr lvl="4"/>
            <a:r>
              <a:rPr lang="el-GR" noProof="0" dirty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fld id="{C5F810B5-02A9-3548-8E9F-392FD45D4E9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6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5147E-089F-4C4E-9CCD-00B1E5AF036E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3ECF8-D4A0-E643-A988-51234C7B39C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0213" y="555625"/>
            <a:ext cx="3659187" cy="2743200"/>
          </a:xfrm>
          <a:solidFill>
            <a:srgbClr val="FFFFFF"/>
          </a:solidFill>
          <a:ln/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6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89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08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7638" y="1243013"/>
            <a:ext cx="8848725" cy="1587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4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37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it.ly/IHRDF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URI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TML_4#Version_history_of_the_standard" TargetMode="External"/><Relationship Id="rId4" Type="http://schemas.openxmlformats.org/officeDocument/2006/relationships/hyperlink" Target="http://en.wikipedia.org/wiki/HTML5" TargetMode="External"/><Relationship Id="rId5" Type="http://schemas.openxmlformats.org/officeDocument/2006/relationships/hyperlink" Target="http://rdfa.info/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X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3.org/TR/xhtml-rdfa-primer/" TargetMode="External"/><Relationship Id="rId3" Type="http://schemas.openxmlformats.org/officeDocument/2006/relationships/hyperlink" Target="https://www.w3.org/TR/rdfa-syntax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dfa.info/wiki/Consume" TargetMode="Externa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estbuy.com/site/google-pixel-2-4g-lte-with-64gb-memory-cell-phone-just-black-verizon/6099993.p?skuId=6099993" TargetMode="Externa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gp.me/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w3.org/2001/sw/sweo/public/UseCases/UniZheijang/" TargetMode="Externa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://www.w3.org/2001/sw/sweo/public/UseCases/UniZheijang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ppnetz.de/projects/goodrelations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w3.org/ns/entailment/data/RDFS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sds.openlinksw.com/" TargetMode="Externa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sds.openlinksw.com/" TargetMode="External"/><Relationship Id="rId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11500" dirty="0" smtClean="0"/>
              <a:t>RDFa:</a:t>
            </a:r>
            <a:br>
              <a:rPr lang="en-US" sz="11500" dirty="0" smtClean="0"/>
            </a:br>
            <a:r>
              <a:rPr lang="en-US" sz="5400" dirty="0" smtClean="0"/>
              <a:t>Embedding RDF Knowledge in HTML</a:t>
            </a:r>
            <a:r>
              <a:rPr lang="en-US" sz="2000" dirty="0" smtClean="0">
                <a:cs typeface="+mj-cs"/>
              </a:rPr>
              <a:t/>
            </a:r>
            <a:br>
              <a:rPr lang="en-US" sz="2000" dirty="0" smtClean="0">
                <a:cs typeface="+mj-cs"/>
              </a:rPr>
            </a:br>
            <a:endParaRPr lang="el-GR" sz="2000" dirty="0" smtClean="0">
              <a:cs typeface="+mj-cs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60213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Some content from a presentation by Ivan Herman of the W3c,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  <a:t>Introduction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  <a:t>to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  <a:hlinkClick r:id="rId3"/>
              </a:rPr>
              <a:t>RDFa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, given at the 2011 Semantic Technologies Conference.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….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3238" y="1371600"/>
            <a:ext cx="1371600" cy="374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pPr>
              <a:defRPr/>
            </a:pPr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4350" y="1611313"/>
            <a:ext cx="1493838" cy="407987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pPr>
              <a:defRPr/>
            </a:pPr>
            <a:r>
              <a:rPr lang="en-US" dirty="0" smtClean="0"/>
              <a:t>     RDF Semantics.</a:t>
            </a:r>
          </a:p>
          <a:p>
            <a:pPr>
              <a:defRPr/>
            </a:pPr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pPr>
              <a:defRPr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3575" y="1971675"/>
            <a:ext cx="1103313" cy="392113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Ntriples in HTML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31788" y="2006426"/>
            <a:ext cx="8502650" cy="17891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&lt;http://www.w3.org/ns/entailment/RDFS&gt; </a:t>
            </a:r>
          </a:p>
          <a:p>
            <a:pPr>
              <a:defRPr/>
            </a:pPr>
            <a:r>
              <a:rPr lang="en-US" dirty="0" smtClean="0"/>
              <a:t>   &lt;http://</a:t>
            </a:r>
            <a:r>
              <a:rPr lang="en-US" noProof="1" smtClean="0"/>
              <a:t>purl.org</a:t>
            </a:r>
            <a:r>
              <a:rPr lang="en-US" dirty="0" smtClean="0"/>
              <a:t>/dc/terms/description&gt;</a:t>
            </a:r>
          </a:p>
          <a:p>
            <a:pPr>
              <a:defRPr/>
            </a:pPr>
            <a:r>
              <a:rPr lang="en-US" dirty="0" smtClean="0"/>
              <a:t>      "Unique identifier for RDFS Entailment." .</a:t>
            </a:r>
          </a:p>
          <a:p>
            <a:pPr>
              <a:defRPr/>
            </a:pPr>
            <a:r>
              <a:rPr lang="en-US" dirty="0" smtClean="0"/>
              <a:t>&lt;http://www.w3.org/ns/entailment/RDFS&gt; </a:t>
            </a:r>
          </a:p>
          <a:p>
            <a:pPr>
              <a:defRPr/>
            </a:pPr>
            <a:r>
              <a:rPr lang="en-US" dirty="0" smtClean="0"/>
              <a:t>   &lt;http://www.w3.org/2000/01/rdf-schema#seeAlso&gt;</a:t>
            </a:r>
          </a:p>
          <a:p>
            <a:pPr>
              <a:defRPr/>
            </a:pPr>
            <a:r>
              <a:rPr lang="en-US" dirty="0" smtClean="0"/>
              <a:t>      &lt;http://www.w3.org/TR/2004/REC-rdf-mt-20040210/&gt; 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3962226"/>
            <a:ext cx="8232775" cy="741362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Allow </a:t>
            </a:r>
            <a:r>
              <a:rPr lang="en-US" sz="3200" dirty="0" smtClean="0">
                <a:solidFill>
                  <a:srgbClr val="000000"/>
                </a:solidFill>
              </a:rPr>
              <a:t>URI</a:t>
            </a:r>
            <a:r>
              <a:rPr lang="en-US" sz="3200" dirty="0" smtClean="0"/>
              <a:t> prefixes and shared subject, like this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331788" y="4581128"/>
            <a:ext cx="8502650" cy="2109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@prefix </a:t>
            </a:r>
            <a:r>
              <a:rPr lang="en-US" noProof="1" smtClean="0"/>
              <a:t>rdfs</a:t>
            </a:r>
            <a:r>
              <a:rPr lang="en-US" dirty="0" smtClean="0"/>
              <a:t>: &lt;http://www.w3.org/2000/01/rdf-schema#&gt; .</a:t>
            </a:r>
          </a:p>
          <a:p>
            <a:pPr>
              <a:defRPr/>
            </a:pPr>
            <a:r>
              <a:rPr lang="en-US" dirty="0" smtClean="0"/>
              <a:t>@prefix dcterms: &lt;http://</a:t>
            </a:r>
            <a:r>
              <a:rPr lang="en-US" noProof="1" smtClean="0"/>
              <a:t>purl.org</a:t>
            </a:r>
            <a:r>
              <a:rPr lang="en-US" dirty="0" smtClean="0"/>
              <a:t>/dc/terms/&gt; .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dirty="0" smtClean="0"/>
              <a:t>&lt;http://www.w3.org/ns/entailment/RDFS&gt;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noProof="1" smtClean="0"/>
              <a:t>rdfs:seeAlso </a:t>
            </a:r>
            <a:r>
              <a:rPr lang="en-US" dirty="0" smtClean="0"/>
              <a:t>&lt;http://www.w3.org/TR/2004/REC-rdf-mt-20040210/&gt; ;</a:t>
            </a:r>
          </a:p>
          <a:p>
            <a:pPr>
              <a:defRPr/>
            </a:pPr>
            <a:r>
              <a:rPr lang="en-US" dirty="0" smtClean="0"/>
              <a:t>    </a:t>
            </a:r>
            <a:r>
              <a:rPr lang="en-US" noProof="1" smtClean="0"/>
              <a:t>dcterms:description</a:t>
            </a:r>
            <a:r>
              <a:rPr lang="en-US" dirty="0" smtClean="0"/>
              <a:t> "Unique identifier for RDFS Entailment." .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23528" y="1268760"/>
            <a:ext cx="8232775" cy="7413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23938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Wingdings" charset="0"/>
              <a:buChar char="l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Maybe we can do better, instead of this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Turtle supports several simplifying ideas</a:t>
            </a:r>
          </a:p>
          <a:p>
            <a:pPr>
              <a:defRPr/>
            </a:pPr>
            <a:r>
              <a:rPr lang="en-US" sz="3200" dirty="0" smtClean="0"/>
              <a:t>Use </a:t>
            </a:r>
            <a:r>
              <a:rPr lang="en-US" sz="3200" b="1" dirty="0" smtClean="0"/>
              <a:t>compact URI</a:t>
            </a:r>
            <a:r>
              <a:rPr lang="en-US" sz="3200" b="1" noProof="1" smtClean="0"/>
              <a:t>s</a:t>
            </a:r>
            <a:r>
              <a:rPr lang="en-US" sz="3200" dirty="0" smtClean="0"/>
              <a:t> (</a:t>
            </a:r>
            <a:r>
              <a:rPr lang="en-US" sz="3200" dirty="0" smtClean="0">
                <a:hlinkClick r:id="rId2"/>
              </a:rPr>
              <a:t>CURIE</a:t>
            </a:r>
            <a:r>
              <a:rPr lang="en-US" sz="3200" dirty="0" smtClean="0"/>
              <a:t>) when possible</a:t>
            </a:r>
          </a:p>
          <a:p>
            <a:pPr lvl="1">
              <a:defRPr/>
            </a:pPr>
            <a:r>
              <a:rPr lang="en-US" sz="2800" dirty="0" smtClean="0"/>
              <a:t>URI with a prefix defined elsewhere, e.g., </a:t>
            </a:r>
            <a:r>
              <a:rPr lang="en-US" sz="2800" i="1" dirty="0" err="1" smtClean="0"/>
              <a:t>foaf:mbox</a:t>
            </a:r>
            <a:endParaRPr lang="en-US" sz="2800" i="1" dirty="0" smtClean="0"/>
          </a:p>
          <a:p>
            <a:pPr>
              <a:defRPr/>
            </a:pPr>
            <a:r>
              <a:rPr lang="en-US" sz="3200" dirty="0" smtClean="0"/>
              <a:t>Making use of the natural structure for</a:t>
            </a:r>
          </a:p>
          <a:p>
            <a:pPr lvl="1">
              <a:defRPr/>
            </a:pPr>
            <a:r>
              <a:rPr lang="en-US" sz="2800" dirty="0" smtClean="0"/>
              <a:t>shared subjects</a:t>
            </a:r>
          </a:p>
          <a:p>
            <a:pPr lvl="1">
              <a:defRPr/>
            </a:pPr>
            <a:r>
              <a:rPr lang="en-US" sz="2800" dirty="0" smtClean="0"/>
              <a:t>shared predicates</a:t>
            </a:r>
          </a:p>
          <a:p>
            <a:pPr lvl="1">
              <a:defRPr/>
            </a:pPr>
            <a:r>
              <a:rPr lang="en-US" sz="2800" dirty="0" smtClean="0"/>
              <a:t>creating blank nodes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e</a:t>
            </a:r>
            <a:r>
              <a:rPr lang="en-US" sz="2800" dirty="0" smtClean="0"/>
              <a:t>tc.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Turtlizing</a:t>
            </a:r>
            <a:r>
              <a:rPr lang="en-US" dirty="0" smtClean="0"/>
              <a:t> 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CURIE definition and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95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noProof="1" smtClean="0"/>
              <a:t>&lt;html&gt;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="http://purl.org/dc/terms/description"&gt;</a:t>
            </a:r>
          </a:p>
          <a:p>
            <a:pPr>
              <a:defRPr/>
            </a:pPr>
            <a:r>
              <a:rPr lang="en-US" noProof="1" smtClean="0"/>
              <a:t>  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&lt;/html&gt;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398838"/>
            <a:ext cx="8232775" cy="7413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can be replaced by: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5" y="4051300"/>
            <a:ext cx="8232775" cy="2373313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="dcterms: http://purl.org/dc/terms/"&gt;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&lt;/html&gt;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Can be anywhere in the HTML tree and is valid for </a:t>
            </a:r>
            <a:r>
              <a:rPr lang="en-US" sz="3200" dirty="0" smtClean="0"/>
              <a:t>entire</a:t>
            </a:r>
            <a:r>
              <a:rPr lang="en-US" sz="3200" dirty="0" smtClean="0"/>
              <a:t> </a:t>
            </a:r>
            <a:r>
              <a:rPr lang="en-US" sz="3200" dirty="0" smtClean="0"/>
              <a:t>sub-tree</a:t>
            </a:r>
          </a:p>
          <a:p>
            <a:pPr lvl="1">
              <a:defRPr/>
            </a:pPr>
            <a:r>
              <a:rPr lang="en-US" sz="2800" dirty="0" smtClean="0"/>
              <a:t>i.e., html </a:t>
            </a:r>
            <a:r>
              <a:rPr lang="en-US" sz="2800" dirty="0" smtClean="0"/>
              <a:t>element </a:t>
            </a:r>
            <a:r>
              <a:rPr lang="en-US" sz="2800" dirty="0" smtClean="0"/>
              <a:t>not the only place to have it</a:t>
            </a:r>
          </a:p>
          <a:p>
            <a:pPr>
              <a:defRPr/>
            </a:pPr>
            <a:r>
              <a:rPr lang="en-US" sz="3200" dirty="0" smtClean="0"/>
              <a:t>The same @prefix attribute can hold several definitions:</a:t>
            </a:r>
          </a:p>
          <a:p>
            <a:pPr lvl="1">
              <a:defRPr/>
            </a:pPr>
            <a:r>
              <a:rPr lang="en-US" sz="2800" noProof="1" smtClean="0"/>
              <a:t>prefix="dcterm: http://purl.org… foaf: http://…”</a:t>
            </a:r>
          </a:p>
          <a:p>
            <a:pPr>
              <a:defRPr/>
            </a:pPr>
            <a:r>
              <a:rPr lang="en-US" sz="3200" dirty="0"/>
              <a:t>CURIEs and “real” URIs can usually be mixed</a:t>
            </a:r>
          </a:p>
          <a:p>
            <a:pPr>
              <a:defRPr/>
            </a:pPr>
            <a:r>
              <a:rPr lang="en-US" sz="3200" noProof="1" smtClean="0"/>
              <a:t>CURIEs </a:t>
            </a:r>
            <a:r>
              <a:rPr lang="en-US" sz="3200" i="1" dirty="0"/>
              <a:t>cannot</a:t>
            </a:r>
            <a:r>
              <a:rPr lang="en-US" sz="3200" dirty="0"/>
              <a:t> be used on @</a:t>
            </a:r>
            <a:r>
              <a:rPr lang="en-US" sz="3200" dirty="0" err="1"/>
              <a:t>href</a:t>
            </a:r>
            <a:endParaRPr lang="en-US" sz="3200" dirty="0"/>
          </a:p>
          <a:p>
            <a:pPr>
              <a:defRPr/>
            </a:pPr>
            <a:endParaRPr lang="en-US" sz="3200" noProof="1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etails on @prefix in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Sharing subjects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2965598"/>
            <a:ext cx="8232775" cy="348773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="dcterms: http://purl.org/dc/terms/</a:t>
            </a:r>
          </a:p>
          <a:p>
            <a:pPr>
              <a:defRPr/>
            </a:pPr>
            <a:r>
              <a:rPr lang="en-US" noProof="1" smtClean="0"/>
              <a:t>              rdfs: http://www.w3.org/2000/01/rdf-schema#"&gt;</a:t>
            </a:r>
          </a:p>
          <a:p>
            <a:pPr>
              <a:defRPr/>
            </a:pPr>
            <a:r>
              <a:rPr lang="en-US" noProof="1" smtClean="0"/>
              <a:t>  …</a:t>
            </a:r>
          </a:p>
          <a:p>
            <a:pPr>
              <a:defRPr/>
            </a:pPr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pPr>
              <a:defRPr/>
            </a:pPr>
            <a:r>
              <a:rPr lang="en-US" noProof="1" smtClean="0"/>
              <a:t>    …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="dcterms:description"&gt;</a:t>
            </a:r>
          </a:p>
          <a:p>
            <a:pPr>
              <a:defRPr/>
            </a:pPr>
            <a:r>
              <a:rPr lang="en-US" noProof="1" smtClean="0"/>
              <a:t>     Unique identifier for &lt;em&gt;RDFS Entailment&lt;/em&gt;.&lt;/p&gt;</a:t>
            </a:r>
          </a:p>
          <a:p>
            <a:pPr>
              <a:defRPr/>
            </a:pPr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pPr>
              <a:defRPr/>
            </a:pPr>
            <a:r>
              <a:rPr lang="en-US" noProof="1" smtClean="0"/>
              <a:t>     RDFS Semantics&lt;/a&gt;…&lt;/p&gt;</a:t>
            </a:r>
            <a:endParaRPr lang="en-US" noProof="1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asic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principle: @about is inherited by children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nodes, so no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reason to repeat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… yielding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87338" y="1774825"/>
            <a:ext cx="8615362" cy="2011363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@prefix rdfs: &lt;http://www.w3.org/2000/01/rdf-schema#&gt; .</a:t>
            </a:r>
          </a:p>
          <a:p>
            <a:pPr>
              <a:defRPr/>
            </a:pPr>
            <a:r>
              <a:rPr lang="en-US" noProof="1" smtClean="0"/>
              <a:t>@prefix dcterms: &lt;http://purl.org/dc/terms/&gt; .</a:t>
            </a:r>
          </a:p>
          <a:p>
            <a:pPr>
              <a:defRPr/>
            </a:pPr>
            <a:endParaRPr lang="en-US" noProof="1" smtClean="0"/>
          </a:p>
          <a:p>
            <a:pPr>
              <a:defRPr/>
            </a:pPr>
            <a:r>
              <a:rPr lang="en-US" noProof="1" smtClean="0"/>
              <a:t>&lt;http://www.w3.org/ns/entailment/RDFS&gt;</a:t>
            </a:r>
          </a:p>
          <a:p>
            <a:pPr>
              <a:defRPr/>
            </a:pPr>
            <a:r>
              <a:rPr lang="en-US" noProof="1" smtClean="0"/>
              <a:t>    rdfs:seeAlso &lt;http://www.w3.org/TR/2004/REC-rdf-mt-20040210/&gt; ;</a:t>
            </a:r>
          </a:p>
          <a:p>
            <a:pPr>
              <a:defRPr/>
            </a:pPr>
            <a:r>
              <a:rPr lang="en-US" noProof="1" smtClean="0"/>
              <a:t>    dcterms:description "Unique identifier for RDFS Entailment."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Serialization of RDF embedded in HTML,</a:t>
            </a:r>
            <a:b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HTML or XML</a:t>
            </a:r>
          </a:p>
          <a:p>
            <a:pPr marL="395288" lvl="1" indent="0"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Provides set of attributes (the </a:t>
            </a:r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in RDFa) to use with existing tags to carry RDF metadata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2004: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ork on developing standards began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2008: RDFa 1.0 a recommendation (but only in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XHTML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, which failed to launch)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2012-15: RDFa 1.1 recommendation (w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orks in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HTML4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HTML5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See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hlinkClick r:id="rId5"/>
              </a:rPr>
              <a:t>http://rdfa.info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/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RDFa?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47216"/>
            <a:ext cx="16256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reusing </a:t>
            </a:r>
            <a:r>
              <a:rPr lang="en-US" dirty="0"/>
              <a:t>l</a:t>
            </a:r>
            <a:r>
              <a:rPr lang="en-US" dirty="0" smtClean="0"/>
              <a:t>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916832"/>
            <a:ext cx="8353425" cy="3816325"/>
          </a:xfrm>
        </p:spPr>
        <p:txBody>
          <a:bodyPr/>
          <a:lstStyle/>
          <a:p>
            <a:r>
              <a:rPr lang="en-US" sz="3200" dirty="0" smtClean="0"/>
              <a:t>Reusing literals is a plus, but you don’t always want to do it</a:t>
            </a:r>
          </a:p>
          <a:p>
            <a:pPr>
              <a:defRPr/>
            </a:pPr>
            <a:r>
              <a:rPr lang="en-US" sz="3200" dirty="0"/>
              <a:t>The basic rule says: the (RDF) Literal is the enclosed text from the HTML content</a:t>
            </a:r>
          </a:p>
          <a:p>
            <a:pPr>
              <a:defRPr/>
            </a:pPr>
            <a:r>
              <a:rPr lang="en-US" sz="3200" dirty="0"/>
              <a:t>This is fine in 80% of the cases, but…</a:t>
            </a:r>
          </a:p>
          <a:p>
            <a:pPr>
              <a:defRPr/>
            </a:pPr>
            <a:r>
              <a:rPr lang="en-US" sz="3200" dirty="0"/>
              <a:t>…it may not be natural in </a:t>
            </a:r>
            <a:r>
              <a:rPr lang="en-US" sz="3200" dirty="0" smtClean="0"/>
              <a:t>many </a:t>
            </a:r>
            <a:r>
              <a:rPr lang="en-US" sz="3200" dirty="0"/>
              <a:t>cases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22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" y="1295400"/>
            <a:ext cx="8435975" cy="1789113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="dcterms: http://… xsd: http://…"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="dcterms:date"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="xsd:date"&gt;2010-07-05&lt;/p&gt;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  <a:p>
            <a:pPr>
              <a:defRPr/>
            </a:pPr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23528" y="3140968"/>
            <a:ext cx="8232775" cy="6778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This leads to: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71475" y="3789040"/>
            <a:ext cx="8435975" cy="1392238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@prefix dcterms: &lt;http://…&gt; .</a:t>
            </a:r>
          </a:p>
          <a:p>
            <a:pPr>
              <a:defRPr/>
            </a:pPr>
            <a:r>
              <a:rPr lang="en-US" noProof="1" smtClean="0"/>
              <a:t>@prefix xsd: &lt;http://…&gt; .</a:t>
            </a:r>
          </a:p>
          <a:p>
            <a:pPr>
              <a:defRPr/>
            </a:pPr>
            <a:r>
              <a:rPr lang="en-US" noProof="1" smtClean="0"/>
              <a:t>&lt;..&gt; dcterms:date "2010-07-05"^^xsd:date .</a:t>
            </a:r>
            <a:endParaRPr lang="en-US" noProof="1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373216"/>
            <a:ext cx="8411914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2pPr>
            <a:lvl3pPr marL="1023938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charset="0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80000"/>
              <a:buChar char="–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5000"/>
              <a:buFont typeface="Wingdings" charset="0"/>
              <a:buChar char="l"/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2010-07-05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official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ISO format (for </a:t>
            </a:r>
            <a:r>
              <a:rPr lang="en-US" sz="3200" noProof="1" smtClean="0">
                <a:solidFill>
                  <a:srgbClr val="000000"/>
                </a:solidFill>
                <a:latin typeface="Calibri"/>
              </a:rPr>
              <a:t>xsd:date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)</a:t>
            </a:r>
            <a:br>
              <a:rPr lang="en-US" sz="3200" dirty="0" smtClean="0">
                <a:solidFill>
                  <a:srgbClr val="000000"/>
                </a:solidFill>
                <a:latin typeface="Calibri"/>
              </a:rPr>
            </a:b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but 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“July 5, 2010”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is preferred by people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Usage of @content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2135187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="dcterms: http://… xsd: http://…"</a:t>
            </a:r>
          </a:p>
          <a:p>
            <a:pPr>
              <a:defRPr/>
            </a:pPr>
            <a:r>
              <a:rPr lang="en-US" noProof="1" smtClean="0"/>
              <a:t>  &lt;address&gt;</a:t>
            </a:r>
          </a:p>
          <a:p>
            <a:pPr>
              <a:defRPr/>
            </a:pPr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="dcterms:date"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</a:t>
            </a:r>
          </a:p>
          <a:p>
            <a:pPr>
              <a:defRPr/>
            </a:pPr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content</a:t>
            </a:r>
            <a:r>
              <a:rPr lang="en-US" noProof="1" smtClean="0"/>
              <a:t>="2010-07-05"&gt;July 5, 2010&lt;/p&gt;</a:t>
            </a:r>
          </a:p>
          <a:p>
            <a:pPr>
              <a:defRPr/>
            </a:pPr>
            <a:r>
              <a:rPr lang="en-US" noProof="1" smtClean="0"/>
              <a:t>  &lt;/address&gt;</a:t>
            </a:r>
          </a:p>
          <a:p>
            <a:pPr>
              <a:defRPr/>
            </a:pPr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3759200"/>
            <a:ext cx="8232775" cy="112077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Also leads to: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5" y="4598988"/>
            <a:ext cx="8232775" cy="1685925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@prefix dcterms: &lt;http://…&gt; .</a:t>
            </a:r>
          </a:p>
          <a:p>
            <a:pPr>
              <a:defRPr/>
            </a:pPr>
            <a:r>
              <a:rPr lang="en-US" noProof="1" smtClean="0"/>
              <a:t>@prefix xsd: &lt;http://…&gt; .</a:t>
            </a:r>
          </a:p>
          <a:p>
            <a:pPr>
              <a:defRPr/>
            </a:pPr>
            <a:r>
              <a:rPr lang="en-US" noProof="1" smtClean="0"/>
              <a:t>&lt;..&gt; dcterms:date "2010-07-05"^^xsd:date .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Here is our rule so far</a:t>
            </a:r>
          </a:p>
          <a:p>
            <a:pPr lvl="1">
              <a:defRPr/>
            </a:pPr>
            <a:r>
              <a:rPr lang="en-US" sz="2800" b="1" dirty="0" smtClean="0"/>
              <a:t>@about </a:t>
            </a:r>
            <a:r>
              <a:rPr lang="en-US" sz="2800" dirty="0" smtClean="0"/>
              <a:t>sets the </a:t>
            </a:r>
            <a:r>
              <a:rPr lang="en-US" sz="2800" dirty="0" smtClean="0"/>
              <a:t>subject </a:t>
            </a:r>
            <a:endParaRPr lang="en-US" sz="2800" dirty="0" smtClean="0"/>
          </a:p>
          <a:p>
            <a:pPr lvl="1">
              <a:defRPr/>
            </a:pPr>
            <a:r>
              <a:rPr lang="en-US" sz="2800" b="1" dirty="0" smtClean="0"/>
              <a:t>@href </a:t>
            </a:r>
            <a:r>
              <a:rPr lang="en-US" sz="2800" dirty="0" smtClean="0"/>
              <a:t>sets the object</a:t>
            </a:r>
          </a:p>
          <a:p>
            <a:pPr>
              <a:defRPr/>
            </a:pPr>
            <a:r>
              <a:rPr lang="en-US" sz="3200" dirty="0" smtClean="0"/>
              <a:t>But that is not always good enough</a:t>
            </a:r>
          </a:p>
          <a:p>
            <a:pPr lvl="1">
              <a:defRPr/>
            </a:pPr>
            <a:r>
              <a:rPr lang="en-US" sz="2800" dirty="0" smtClean="0"/>
              <a:t>We may not want to introduce an active link (i.e., "a" element) on the web page</a:t>
            </a:r>
          </a:p>
          <a:p>
            <a:pPr lvl="1">
              <a:defRPr/>
            </a:pPr>
            <a:r>
              <a:rPr lang="en-US" sz="2800" dirty="0" smtClean="0"/>
              <a:t>what about other links in HTML?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 subjects and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Calibri"/>
              </a:rPr>
              <a:t>We may not always want links…</a:t>
            </a:r>
            <a:endParaRPr lang="en-US" b="1" dirty="0">
              <a:latin typeface="Calibri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31800" y="3748088"/>
            <a:ext cx="8507413" cy="1754187"/>
          </a:xfrm>
        </p:spPr>
        <p:txBody>
          <a:bodyPr/>
          <a:lstStyle/>
          <a:p>
            <a:pPr>
              <a:defRPr/>
            </a:pPr>
            <a:r>
              <a:rPr lang="en-US" noProof="1" smtClean="0"/>
              <a:t>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pPr>
              <a:defRPr/>
            </a:pPr>
            <a:r>
              <a:rPr lang="en-US" noProof="1" smtClean="0"/>
              <a:t>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pPr>
              <a:defRPr/>
            </a:pPr>
            <a:r>
              <a:rPr lang="en-US" noProof="1" smtClean="0"/>
              <a:t>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="http://www.w3.org/People/Ivan/"&gt;Activity Lead&lt;/span&gt;</a:t>
            </a:r>
          </a:p>
          <a:p>
            <a:pPr>
              <a:defRPr/>
            </a:pPr>
            <a:r>
              <a:rPr lang="en-US" noProof="1" smtClean="0"/>
              <a:t>&lt;/span&gt;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223963"/>
            <a:ext cx="8363272" cy="22770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The RDFa @resource attribute is equivalent to @href</a:t>
            </a: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ets the object, just like @</a:t>
            </a:r>
            <a:r>
              <a:rPr lang="en-US" sz="3200" dirty="0" err="1" smtClean="0">
                <a:solidFill>
                  <a:srgbClr val="000000"/>
                </a:solidFill>
              </a:rPr>
              <a:t>href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but is ignored by browsers, e.g.,: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412875"/>
            <a:ext cx="7848873" cy="4967288"/>
          </a:xfrm>
        </p:spPr>
        <p:txBody>
          <a:bodyPr/>
          <a:lstStyle/>
          <a:p>
            <a:r>
              <a:rPr lang="en-US" sz="3200" dirty="0" err="1" smtClean="0"/>
              <a:t>RDFa</a:t>
            </a:r>
            <a:r>
              <a:rPr lang="en-US" sz="3200" dirty="0" smtClean="0"/>
              <a:t> 1.1 </a:t>
            </a:r>
            <a:r>
              <a:rPr lang="en-US" sz="3200" dirty="0" smtClean="0"/>
              <a:t>has more features that make it easier to represent knowledge compactly in HTML</a:t>
            </a:r>
          </a:p>
          <a:p>
            <a:r>
              <a:rPr lang="en-US" sz="3200" dirty="0" smtClean="0"/>
              <a:t>These take advantage of the HTML tree context</a:t>
            </a:r>
          </a:p>
          <a:p>
            <a:r>
              <a:rPr lang="en-US" sz="3200" dirty="0" smtClean="0"/>
              <a:t>We’ll skip </a:t>
            </a:r>
            <a:r>
              <a:rPr lang="en-US" sz="3200" dirty="0" smtClean="0"/>
              <a:t>the </a:t>
            </a:r>
            <a:r>
              <a:rPr lang="en-US" sz="3200" dirty="0" smtClean="0"/>
              <a:t>details, which you can find in</a:t>
            </a:r>
          </a:p>
          <a:p>
            <a:pPr lvl="1"/>
            <a:r>
              <a:rPr lang="en-US" sz="3200" dirty="0" smtClean="0">
                <a:hlinkClick r:id="rId2"/>
              </a:rPr>
              <a:t>RDFa 1.1 Primer</a:t>
            </a:r>
            <a:endParaRPr lang="en-US" sz="3200" dirty="0" smtClean="0"/>
          </a:p>
          <a:p>
            <a:pPr lvl="1"/>
            <a:r>
              <a:rPr lang="en-US" sz="3200" dirty="0">
                <a:hlinkClick r:id="rId3"/>
              </a:rPr>
              <a:t>RDFa 1.1 </a:t>
            </a:r>
            <a:r>
              <a:rPr lang="en-US" sz="3200" dirty="0" smtClean="0">
                <a:hlinkClick r:id="rId3"/>
              </a:rPr>
              <a:t>Core</a:t>
            </a:r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555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Some tools already have RDFa facilities:</a:t>
            </a:r>
          </a:p>
          <a:p>
            <a:pPr lvl="1">
              <a:defRPr/>
            </a:pPr>
            <a:r>
              <a:rPr lang="en-US" sz="2800" dirty="0" smtClean="0"/>
              <a:t>e.g., it is possible to add the right DTD to Dreamweaver, Amaya has it at its core, etc.</a:t>
            </a:r>
          </a:p>
          <a:p>
            <a:pPr>
              <a:defRPr/>
            </a:pPr>
            <a:r>
              <a:rPr lang="en-US" sz="3200" dirty="0" smtClean="0"/>
              <a:t>There are plugins to, e.g., </a:t>
            </a:r>
            <a:r>
              <a:rPr lang="en-US" sz="3200" dirty="0" err="1" smtClean="0"/>
              <a:t>WordPress</a:t>
            </a:r>
            <a:r>
              <a:rPr lang="en-US" sz="3200" dirty="0" smtClean="0"/>
              <a:t>, to generate RDFa markup</a:t>
            </a:r>
          </a:p>
          <a:p>
            <a:pPr>
              <a:defRPr/>
            </a:pPr>
            <a:r>
              <a:rPr lang="en-US" sz="3200" dirty="0" smtClean="0"/>
              <a:t>CMS systems (like Drupal 7) may have RDFa built in their publication system</a:t>
            </a:r>
          </a:p>
          <a:p>
            <a:pPr lvl="1">
              <a:defRPr/>
            </a:pPr>
            <a:r>
              <a:rPr lang="en-US" sz="2800" dirty="0" smtClean="0"/>
              <a:t>users generate RDFa whether they know about it or not…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Authoring RDFa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Major s</a:t>
            </a:r>
            <a:r>
              <a:rPr lang="en-US" sz="3200" dirty="0"/>
              <a:t>earch engines (Google, </a:t>
            </a:r>
            <a:r>
              <a:rPr lang="en-US" sz="3200" dirty="0" smtClean="0"/>
              <a:t>Yahoo) process RDFa for vocabularies they understand can use</a:t>
            </a:r>
          </a:p>
          <a:p>
            <a:pPr>
              <a:defRPr/>
            </a:pPr>
            <a:r>
              <a:rPr lang="en-US" sz="3200" dirty="0" smtClean="0"/>
              <a:t>There are libraries, distillers, etc., to extract RDFa information</a:t>
            </a:r>
          </a:p>
          <a:p>
            <a:pPr lvl="1">
              <a:defRPr/>
            </a:pPr>
            <a:r>
              <a:rPr lang="en-US" sz="2800" dirty="0" smtClean="0"/>
              <a:t>may be part of RDF development environments like Redland, </a:t>
            </a:r>
            <a:r>
              <a:rPr lang="en-US" sz="2800" dirty="0" err="1" smtClean="0"/>
              <a:t>RDFLib</a:t>
            </a:r>
            <a:endParaRPr lang="en-US" sz="2800" dirty="0"/>
          </a:p>
          <a:p>
            <a:pPr lvl="1">
              <a:defRPr/>
            </a:pPr>
            <a:r>
              <a:rPr lang="en-US" sz="2800" dirty="0" smtClean="0"/>
              <a:t>see, for further references, </a:t>
            </a:r>
            <a:r>
              <a:rPr lang="en-US" sz="2800" dirty="0">
                <a:hlinkClick r:id="rId2"/>
              </a:rPr>
              <a:t>http://rdfa.info/wiki/Consume</a:t>
            </a:r>
            <a:endParaRPr lang="en-US" sz="2800" dirty="0" smtClean="0"/>
          </a:p>
          <a:p>
            <a:pPr>
              <a:defRPr/>
            </a:pPr>
            <a:r>
              <a:rPr lang="en-US" sz="3200" dirty="0" smtClean="0"/>
              <a:t>Facebook’s </a:t>
            </a:r>
            <a:r>
              <a:rPr lang="en-US" sz="3200" dirty="0"/>
              <a:t>“social graph” is based on RDFa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Consuming RDFa</a:t>
            </a:r>
            <a:endParaRPr lang="en-US" dirty="0"/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698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page from Best Buy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4" y="1484784"/>
            <a:ext cx="8316416" cy="601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268760"/>
            <a:ext cx="7776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</a:rPr>
              <a:t>RDFa</a:t>
            </a:r>
            <a:r>
              <a:rPr lang="en-US" sz="2200" dirty="0" smtClean="0">
                <a:solidFill>
                  <a:srgbClr val="000000"/>
                </a:solidFill>
              </a:rPr>
              <a:t> for Facebook markup, JSON-LD for search engines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FB’s Open Graph Protocol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" y="1072927"/>
            <a:ext cx="8492649" cy="6137869"/>
          </a:xfrm>
        </p:spPr>
      </p:pic>
    </p:spTree>
    <p:extLst>
      <p:ext uri="{BB962C8B-B14F-4D97-AF65-F5344CB8AC3E}">
        <p14:creationId xmlns:p14="http://schemas.microsoft.com/office/powerpoint/2010/main" val="212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RDF content specified in XML </a:t>
            </a:r>
            <a:r>
              <a:rPr lang="en-US" sz="3200" i="1" dirty="0" smtClean="0"/>
              <a:t>attributes</a:t>
            </a:r>
            <a:r>
              <a:rPr lang="en-US" sz="3200" dirty="0" smtClean="0"/>
              <a:t> of tags rather than </a:t>
            </a:r>
            <a:r>
              <a:rPr lang="en-US" sz="3200" i="1" dirty="0" smtClean="0"/>
              <a:t>elements</a:t>
            </a:r>
          </a:p>
          <a:p>
            <a:pPr>
              <a:defRPr/>
            </a:pPr>
            <a:r>
              <a:rPr lang="en-US" sz="3200" dirty="0"/>
              <a:t>T</a:t>
            </a:r>
            <a:r>
              <a:rPr lang="en-US" sz="3200" dirty="0" smtClean="0"/>
              <a:t>he XML/HTML </a:t>
            </a:r>
            <a:r>
              <a:rPr lang="en-US" sz="3200" i="1" dirty="0" smtClean="0"/>
              <a:t>tree structure</a:t>
            </a:r>
            <a:r>
              <a:rPr lang="en-US" sz="3200" dirty="0" smtClean="0"/>
              <a:t> is used as context, when appropriate</a:t>
            </a:r>
          </a:p>
          <a:p>
            <a:pPr>
              <a:defRPr/>
            </a:pPr>
            <a:r>
              <a:rPr lang="en-US" sz="3200" dirty="0" smtClean="0"/>
              <a:t>Some new attributes are </a:t>
            </a:r>
            <a:r>
              <a:rPr lang="en-US" sz="3200" i="1" dirty="0" smtClean="0"/>
              <a:t>introduced</a:t>
            </a:r>
            <a:r>
              <a:rPr lang="en-US" sz="3200" dirty="0" smtClean="0"/>
              <a:t> and some existing ones (</a:t>
            </a:r>
            <a:r>
              <a:rPr lang="en-US" sz="3200" dirty="0" smtClean="0">
                <a:cs typeface="Courier New"/>
              </a:rPr>
              <a:t>@href</a:t>
            </a:r>
            <a:r>
              <a:rPr lang="en-US" sz="3200" dirty="0" smtClean="0"/>
              <a:t>, </a:t>
            </a:r>
            <a:r>
              <a:rPr lang="en-US" sz="3200" dirty="0" smtClean="0">
                <a:cs typeface="Courier New"/>
              </a:rPr>
              <a:t>@rel</a:t>
            </a:r>
            <a:r>
              <a:rPr lang="en-US" sz="3200" dirty="0" smtClean="0"/>
              <a:t>) </a:t>
            </a:r>
            <a:r>
              <a:rPr lang="en-US" sz="3200" i="1" dirty="0" smtClean="0"/>
              <a:t>reused</a:t>
            </a:r>
          </a:p>
          <a:p>
            <a:pPr>
              <a:defRPr/>
            </a:pPr>
            <a:r>
              <a:rPr lang="en-US" sz="3200" dirty="0" smtClean="0"/>
              <a:t>When possible, HTML text content used for </a:t>
            </a:r>
            <a:r>
              <a:rPr lang="en-US" sz="3200" i="1" dirty="0" smtClean="0"/>
              <a:t>literal values</a:t>
            </a:r>
          </a:p>
          <a:p>
            <a:pPr marL="0" indent="0">
              <a:buNone/>
              <a:defRPr/>
            </a:pP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Same file used by browser </a:t>
            </a:r>
            <a:r>
              <a:rPr lang="en-US" sz="3200" dirty="0"/>
              <a:t>&amp;</a:t>
            </a:r>
            <a:r>
              <a:rPr lang="en-US" sz="3200" dirty="0" smtClean="0"/>
              <a:t> RDF extractor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rinciples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RDFa+HTML</a:t>
            </a:r>
            <a:r>
              <a:rPr lang="en-US" sz="3200" dirty="0" smtClean="0"/>
              <a:t> file can just be on a server</a:t>
            </a:r>
          </a:p>
          <a:p>
            <a:pPr lvl="1">
              <a:defRPr/>
            </a:pPr>
            <a:r>
              <a:rPr lang="en-US" sz="2800" dirty="0" smtClean="0"/>
              <a:t>the client extracts the RDF content</a:t>
            </a:r>
          </a:p>
          <a:p>
            <a:pPr>
              <a:defRPr/>
            </a:pPr>
            <a:r>
              <a:rPr lang="en-US" sz="3200" dirty="0" smtClean="0"/>
              <a:t>Content negotiations can be set up on the server side</a:t>
            </a:r>
          </a:p>
          <a:p>
            <a:pPr lvl="1">
              <a:defRPr/>
            </a:pPr>
            <a:r>
              <a:rPr lang="en-US" sz="2800" dirty="0" smtClean="0"/>
              <a:t>the client gets the format he/she asks for</a:t>
            </a:r>
          </a:p>
          <a:p>
            <a:pPr lvl="1">
              <a:defRPr/>
            </a:pPr>
            <a:r>
              <a:rPr lang="en-US" sz="2800" dirty="0" smtClean="0"/>
              <a:t>the RDF content can either be generated on the fly or stored on the server statically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Publishing RDFa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7"/>
          <p:cNvGrpSpPr>
            <a:grpSpLocks/>
          </p:cNvGrpSpPr>
          <p:nvPr/>
        </p:nvGrpSpPr>
        <p:grpSpPr bwMode="auto">
          <a:xfrm>
            <a:off x="3034927" y="3891235"/>
            <a:ext cx="5497513" cy="2778125"/>
            <a:chOff x="1771129" y="3582714"/>
            <a:chExt cx="5498765" cy="2778946"/>
          </a:xfrm>
        </p:grpSpPr>
        <p:pic>
          <p:nvPicPr>
            <p:cNvPr id="890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129" y="3582714"/>
              <a:ext cx="5498765" cy="27789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06239" y="5494629"/>
              <a:ext cx="1883204" cy="579608"/>
            </a:xfrm>
            <a:prstGeom prst="ellips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353425" cy="4967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smtClean="0"/>
              <a:t>Embedded metadata (microdata or RDFa) is used to improve search result page</a:t>
            </a:r>
          </a:p>
          <a:p>
            <a:pPr marL="517525" lvl="1" indent="-284163">
              <a:defRPr/>
            </a:pPr>
            <a:r>
              <a:rPr lang="en-US" sz="3200" dirty="0" smtClean="0"/>
              <a:t>at the moment only a few vocabularies are recognized, but that </a:t>
            </a:r>
            <a:r>
              <a:rPr lang="en-US" sz="3200" dirty="0" smtClean="0"/>
              <a:t>is</a:t>
            </a:r>
            <a:r>
              <a:rPr lang="en-US" sz="3200" dirty="0" smtClean="0"/>
              <a:t> evolving continually</a:t>
            </a:r>
            <a:endParaRPr lang="en-US" sz="3200" dirty="0"/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Google’s rich snippets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 smtClean="0"/>
              <a:t>A number of popular sites publish RDFa as part of their normal pages:</a:t>
            </a:r>
          </a:p>
          <a:p>
            <a:pPr lvl="1">
              <a:defRPr/>
            </a:pPr>
            <a:r>
              <a:rPr lang="en-US" sz="2800" dirty="0" smtClean="0"/>
              <a:t>Tesco, BestBuy, Slideshare, The London Gazette, Newsweek, MSNBC, O’Reilly Catalog, the White House…</a:t>
            </a:r>
          </a:p>
          <a:p>
            <a:pPr lvl="1">
              <a:defRPr/>
            </a:pPr>
            <a:r>
              <a:rPr lang="en-US" sz="2800" dirty="0" smtClean="0"/>
              <a:t>Creative Commons snippets are in RDFa (e.g., on Flickr)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of, e.g., Google or Facebook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5"/>
          <p:cNvSpPr txBox="1">
            <a:spLocks noChangeArrowheads="1"/>
          </p:cNvSpPr>
          <p:nvPr/>
        </p:nvSpPr>
        <p:spPr bwMode="auto">
          <a:xfrm>
            <a:off x="131763" y="6637338"/>
            <a:ext cx="502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1621" rIns="81639" bIns="40820"/>
          <a:lstStyle>
            <a:lvl1pPr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 dirty="0">
                <a:latin typeface="Calibri"/>
                <a:ea typeface="msmincho" charset="0"/>
                <a:cs typeface="msmincho" charset="0"/>
              </a:rPr>
              <a:t>Courtesy of Jay Myers, BestBuy, SemTech2010 Presentation</a:t>
            </a:r>
            <a:endParaRPr lang="en-US" sz="1000" i="1" dirty="0">
              <a:latin typeface="Calibri"/>
              <a:ea typeface="msmincho" charset="0"/>
              <a:cs typeface="msmincho" charset="0"/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Calibri"/>
              </a:rPr>
              <a:t>BestBuy </a:t>
            </a:r>
            <a:r>
              <a:rPr lang="en-US" b="1" dirty="0">
                <a:latin typeface="Calibri"/>
              </a:rPr>
              <a:t>e</a:t>
            </a:r>
            <a:r>
              <a:rPr lang="en-US" b="1" dirty="0" smtClean="0">
                <a:latin typeface="Calibri"/>
              </a:rPr>
              <a:t>xample of RDFa use</a:t>
            </a:r>
            <a:endParaRPr lang="en-US" b="1" dirty="0">
              <a:latin typeface="Calibri"/>
            </a:endParaRPr>
          </a:p>
        </p:txBody>
      </p:sp>
      <p:pic>
        <p:nvPicPr>
          <p:cNvPr id="911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147763"/>
            <a:ext cx="691515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47763"/>
            <a:ext cx="69215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Calibri"/>
              </a:rPr>
              <a:t>BestBuy </a:t>
            </a:r>
            <a:r>
              <a:rPr lang="en-US" b="1" dirty="0">
                <a:latin typeface="Calibri"/>
              </a:rPr>
              <a:t>e</a:t>
            </a:r>
            <a:r>
              <a:rPr lang="en-US" b="1" dirty="0" smtClean="0">
                <a:latin typeface="Calibri"/>
              </a:rPr>
              <a:t>xample of RDFa Use</a:t>
            </a:r>
            <a:endParaRPr lang="en-US" b="1" dirty="0">
              <a:latin typeface="Calibri"/>
            </a:endParaRP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131763" y="6637338"/>
            <a:ext cx="5029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1621" rIns="81639" bIns="40820"/>
          <a:lstStyle>
            <a:lvl1pPr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1" dirty="0">
                <a:latin typeface="Calibri"/>
                <a:ea typeface="msmincho" charset="0"/>
                <a:cs typeface="msmincho" charset="0"/>
              </a:rPr>
              <a:t>Courtesy of Jay Myers, BestBuy, SemTech2010 Presentation</a:t>
            </a:r>
            <a:endParaRPr lang="en-US" sz="1000" i="1" dirty="0">
              <a:latin typeface="Calibri"/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Reported in a BestBuy blog:</a:t>
            </a:r>
          </a:p>
          <a:p>
            <a:pPr lvl="1">
              <a:defRPr/>
            </a:pPr>
            <a:r>
              <a:rPr lang="en-US" sz="2800" noProof="1" smtClean="0">
                <a:hlinkClick r:id="rId2"/>
              </a:rPr>
              <a:t>GoodRelations</a:t>
            </a:r>
            <a:r>
              <a:rPr lang="en-US" sz="2800" noProof="1" smtClean="0"/>
              <a:t>+RDFa</a:t>
            </a:r>
            <a:r>
              <a:rPr lang="en-US" sz="2800" dirty="0" smtClean="0"/>
              <a:t> improved Google rank tremendously</a:t>
            </a:r>
          </a:p>
          <a:p>
            <a:pPr lvl="1">
              <a:defRPr/>
            </a:pPr>
            <a:r>
              <a:rPr lang="en-US" sz="2800" dirty="0" smtClean="0"/>
              <a:t>30% increase in traffic on BestBuy store pages</a:t>
            </a:r>
          </a:p>
          <a:p>
            <a:pPr lvl="1">
              <a:defRPr/>
            </a:pPr>
            <a:r>
              <a:rPr lang="en-US" sz="2800" dirty="0" smtClean="0"/>
              <a:t>Yahoo observers a 15% increase in click-through rate</a:t>
            </a:r>
          </a:p>
          <a:p>
            <a:pPr>
              <a:defRPr/>
            </a:pPr>
            <a:r>
              <a:rPr lang="en-US" sz="3200" dirty="0" smtClean="0"/>
              <a:t>Today, BestBuy uses RDFa for much more than just snippets</a:t>
            </a:r>
          </a:p>
          <a:p>
            <a:pPr lvl="1">
              <a:defRPr/>
            </a:pPr>
            <a:r>
              <a:rPr lang="en-US" sz="2800" dirty="0" smtClean="0"/>
              <a:t>E.g., to locate shops that have certain products on stock…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on BestBuy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Calibri"/>
              </a:rPr>
              <a:t>Library of Congress RDFa use</a:t>
            </a:r>
            <a:endParaRPr lang="en-US" b="1" dirty="0">
              <a:latin typeface="Calibri"/>
            </a:endParaRPr>
          </a:p>
        </p:txBody>
      </p:sp>
      <p:pic>
        <p:nvPicPr>
          <p:cNvPr id="94210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71600"/>
            <a:ext cx="6305550" cy="4724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Calibri"/>
              </a:rPr>
              <a:t>Library of Congress RDFa use</a:t>
            </a:r>
          </a:p>
        </p:txBody>
      </p:sp>
      <p:pic>
        <p:nvPicPr>
          <p:cNvPr id="952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406525"/>
            <a:ext cx="7016750" cy="47053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48425" y="2725738"/>
            <a:ext cx="1347788" cy="468312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76975" y="3683000"/>
            <a:ext cx="1349375" cy="46831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76975" y="4670425"/>
            <a:ext cx="1349375" cy="46831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Calibri"/>
              </a:rPr>
              <a:t>Overstock.com</a:t>
            </a:r>
            <a:r>
              <a:rPr lang="en-US" b="1" dirty="0" smtClean="0">
                <a:latin typeface="Calibri"/>
              </a:rPr>
              <a:t> example</a:t>
            </a:r>
            <a:endParaRPr lang="en-US" b="1" dirty="0">
              <a:latin typeface="Calibri"/>
            </a:endParaRPr>
          </a:p>
        </p:txBody>
      </p:sp>
      <p:pic>
        <p:nvPicPr>
          <p:cNvPr id="96258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17613"/>
            <a:ext cx="5541962" cy="51784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latin typeface="Calibri"/>
              </a:rPr>
              <a:t>Overstock.com</a:t>
            </a:r>
            <a:r>
              <a:rPr lang="en-US" b="1" dirty="0" smtClean="0">
                <a:latin typeface="Calibri"/>
              </a:rPr>
              <a:t> example</a:t>
            </a:r>
            <a:endParaRPr lang="en-US" b="1" dirty="0">
              <a:latin typeface="Calibri"/>
            </a:endParaRPr>
          </a:p>
        </p:txBody>
      </p:sp>
      <p:pic>
        <p:nvPicPr>
          <p:cNvPr id="97282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17613"/>
            <a:ext cx="5541962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217488" y="2668588"/>
            <a:ext cx="7672387" cy="3968750"/>
            <a:chOff x="239712" y="2941637"/>
            <a:chExt cx="8458200" cy="4374288"/>
          </a:xfrm>
        </p:grpSpPr>
        <p:pic>
          <p:nvPicPr>
            <p:cNvPr id="97284" name="Picture 3" descr="turt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" y="2941637"/>
              <a:ext cx="8458200" cy="437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39712" y="6141866"/>
              <a:ext cx="5715804" cy="1142565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viewed by a person</a:t>
            </a:r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1963" y="1614488"/>
            <a:ext cx="8272462" cy="3746500"/>
            <a:chOff x="461944" y="2151620"/>
            <a:chExt cx="8271891" cy="3746821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44" y="2151620"/>
              <a:ext cx="8271891" cy="37468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693703" y="3883730"/>
              <a:ext cx="3524007" cy="46042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683568" y="3293077"/>
            <a:ext cx="3524250" cy="46038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9492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hlinkClick r:id="rId3"/>
              </a:rPr>
              <a:t>http://www.w3.org/ns/entailment/data/</a:t>
            </a:r>
            <a:r>
              <a:rPr lang="en-US" sz="2800" dirty="0" err="1" smtClean="0">
                <a:latin typeface="Calibri"/>
                <a:hlinkClick r:id="rId3"/>
              </a:rPr>
              <a:t>RDFS.html</a:t>
            </a:r>
            <a:endParaRPr lang="en-US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5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latin typeface="Calibri"/>
              </a:rPr>
              <a:t>Drupal content management system</a:t>
            </a:r>
            <a:endParaRPr lang="en-US" sz="4000" b="1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8064" y="1423988"/>
            <a:ext cx="3768725" cy="49387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RDF support in Drupal v. 7</a:t>
            </a:r>
          </a:p>
          <a:p>
            <a:pPr>
              <a:defRPr/>
            </a:pPr>
            <a:r>
              <a:rPr lang="en-US" dirty="0" smtClean="0"/>
              <a:t>Major CMS system</a:t>
            </a:r>
          </a:p>
          <a:p>
            <a:pPr>
              <a:defRPr/>
            </a:pPr>
            <a:r>
              <a:rPr lang="en-US" dirty="0" smtClean="0"/>
              <a:t>Has RDF at his core, pages contain </a:t>
            </a:r>
            <a:r>
              <a:rPr lang="en-US" dirty="0" err="1" smtClean="0"/>
              <a:t>RDFa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In one step millions of pages of additional RDF data!</a:t>
            </a:r>
            <a:endParaRPr lang="en-US" dirty="0"/>
          </a:p>
        </p:txBody>
      </p:sp>
      <p:pic>
        <p:nvPicPr>
          <p:cNvPr id="98307" name="Picture 3" descr="Drup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55725"/>
            <a:ext cx="47037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Calibri"/>
              </a:rPr>
              <a:t>The </a:t>
            </a:r>
            <a:r>
              <a:rPr lang="en-US" b="1" dirty="0" err="1" smtClean="0">
                <a:latin typeface="Calibri"/>
              </a:rPr>
              <a:t>Examiner.com</a:t>
            </a:r>
            <a:endParaRPr lang="en-US" b="1" dirty="0">
              <a:latin typeface="Calibri"/>
            </a:endParaRPr>
          </a:p>
        </p:txBody>
      </p:sp>
      <p:pic>
        <p:nvPicPr>
          <p:cNvPr id="99330" name="Picture 7" descr="Examiner-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11275"/>
            <a:ext cx="88947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Calibri"/>
              </a:rPr>
              <a:t>The </a:t>
            </a:r>
            <a:r>
              <a:rPr lang="en-US" b="1" dirty="0" err="1" smtClean="0">
                <a:latin typeface="Calibri"/>
              </a:rPr>
              <a:t>Examiner.com</a:t>
            </a:r>
            <a:endParaRPr lang="en-US" b="1" dirty="0">
              <a:latin typeface="Calibri"/>
            </a:endParaRPr>
          </a:p>
        </p:txBody>
      </p:sp>
      <p:pic>
        <p:nvPicPr>
          <p:cNvPr id="100354" name="Picture 7" descr="Examiner-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11275"/>
            <a:ext cx="889476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460625"/>
            <a:ext cx="6370637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4"/>
            <a:ext cx="8353425" cy="525648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rdfa</a:t>
            </a:r>
            <a:r>
              <a:rPr lang="en-US" sz="1800" dirty="0"/>
              <a:t>&gt; python </a:t>
            </a:r>
            <a:r>
              <a:rPr lang="en-US" sz="1800" dirty="0" err="1"/>
              <a:t>getdata.py</a:t>
            </a:r>
            <a:r>
              <a:rPr lang="en-US" sz="1800" dirty="0"/>
              <a:t> "http://www.w3.org/ns/entailment/data/</a:t>
            </a:r>
            <a:r>
              <a:rPr lang="en-US" sz="1800" dirty="0" err="1"/>
              <a:t>RDFS.html</a:t>
            </a:r>
            <a:r>
              <a:rPr lang="en-US" sz="1800" dirty="0"/>
              <a:t>"</a:t>
            </a:r>
          </a:p>
          <a:p>
            <a:pPr marL="0" indent="0">
              <a:buNone/>
            </a:pPr>
            <a:r>
              <a:rPr lang="en-US" sz="1400" dirty="0"/>
              <a:t>@prefix dc: &lt;http://</a:t>
            </a:r>
            <a:r>
              <a:rPr lang="en-US" sz="1400" dirty="0" err="1"/>
              <a:t>purl.org</a:t>
            </a:r>
            <a:r>
              <a:rPr lang="en-US" sz="1400" dirty="0"/>
              <a:t>/dc/terms/&gt; .</a:t>
            </a:r>
          </a:p>
          <a:p>
            <a:pPr marL="0" indent="0">
              <a:buNone/>
            </a:pPr>
            <a:r>
              <a:rPr lang="en-US" sz="1400" dirty="0"/>
              <a:t>@prefix </a:t>
            </a:r>
            <a:r>
              <a:rPr lang="en-US" sz="1400" dirty="0" err="1"/>
              <a:t>ent</a:t>
            </a:r>
            <a:r>
              <a:rPr lang="en-US" sz="1400" dirty="0"/>
              <a:t>: &lt;http://www.w3.org/ns/entailment/&gt; .</a:t>
            </a:r>
          </a:p>
          <a:p>
            <a:pPr marL="0" indent="0">
              <a:buNone/>
            </a:pPr>
            <a:r>
              <a:rPr lang="en-US" sz="1400" dirty="0" smtClean="0"/>
              <a:t>…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ent:RDFS</a:t>
            </a:r>
            <a:r>
              <a:rPr lang="en-US" sz="1400" dirty="0"/>
              <a:t> a </a:t>
            </a:r>
            <a:r>
              <a:rPr lang="en-US" sz="1400" dirty="0" err="1"/>
              <a:t>ent:Entailment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dc:creator</a:t>
            </a:r>
            <a:r>
              <a:rPr lang="en-US" sz="1400" dirty="0"/>
              <a:t> &lt;http://</a:t>
            </a:r>
            <a:r>
              <a:rPr lang="en-US" sz="1400" dirty="0" err="1"/>
              <a:t>www.ivan-herman.net</a:t>
            </a:r>
            <a:r>
              <a:rPr lang="en-US" sz="1400" dirty="0"/>
              <a:t>/</a:t>
            </a:r>
            <a:r>
              <a:rPr lang="en-US" sz="1400" dirty="0" err="1"/>
              <a:t>foaf#me</a:t>
            </a:r>
            <a:r>
              <a:rPr lang="en-US" sz="1400" dirty="0"/>
              <a:t>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dc:date</a:t>
            </a:r>
            <a:r>
              <a:rPr lang="en-US" sz="1400" dirty="0"/>
              <a:t> "2010-05-03"^^</a:t>
            </a:r>
            <a:r>
              <a:rPr lang="en-US" sz="1400" dirty="0" err="1"/>
              <a:t>xsd:date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dc:description</a:t>
            </a:r>
            <a:r>
              <a:rPr lang="en-US" sz="1400" dirty="0"/>
              <a:t> "Unique identifier for RDFS Entailment"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rdfs:comment</a:t>
            </a:r>
            <a:r>
              <a:rPr lang="en-US" sz="1400" dirty="0"/>
              <a:t> "The specification for the RDFS entailment is </a:t>
            </a:r>
            <a:r>
              <a:rPr lang="en-US" sz="1400" dirty="0" smtClean="0"/>
              <a:t>… </a:t>
            </a:r>
            <a:r>
              <a:rPr lang="en-US" sz="1400" dirty="0"/>
              <a:t>Semantics W3C Recommendation."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rdfs:isDefinedBy</a:t>
            </a:r>
            <a:r>
              <a:rPr lang="en-US" sz="1400" dirty="0"/>
              <a:t> &lt;http://www.w3.org/TR/2004/REC-rdf-mt-20040210/#</a:t>
            </a:r>
            <a:r>
              <a:rPr lang="en-US" sz="1400" dirty="0" err="1"/>
              <a:t>rdfs_entailment</a:t>
            </a:r>
            <a:r>
              <a:rPr lang="en-US" sz="1400" dirty="0"/>
              <a:t>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rdfs:seeAlso</a:t>
            </a:r>
            <a:r>
              <a:rPr lang="en-US" sz="1400" dirty="0"/>
              <a:t> &lt;http://www.w3.org/TR/2004/REC-rdf-mt-20040210/&gt; 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&lt;http://www.w3.org/ns/entailment/data/</a:t>
            </a:r>
            <a:r>
              <a:rPr lang="en-US" sz="1400" dirty="0" err="1"/>
              <a:t>RDFS.html</a:t>
            </a:r>
            <a:r>
              <a:rPr lang="en-US" sz="1400" dirty="0"/>
              <a:t>&gt; </a:t>
            </a:r>
            <a:r>
              <a:rPr lang="en-US" sz="1400" dirty="0" err="1"/>
              <a:t>dc:title</a:t>
            </a:r>
            <a:r>
              <a:rPr lang="en-US" sz="1400" dirty="0"/>
              <a:t> "Information Resource RDFS Entailment"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xhv:stylesheet</a:t>
            </a:r>
            <a:r>
              <a:rPr lang="en-US" sz="1400" dirty="0"/>
              <a:t> &lt;http://www.w3.org/</a:t>
            </a:r>
            <a:r>
              <a:rPr lang="en-US" sz="1400" dirty="0" err="1"/>
              <a:t>StyleSheets</a:t>
            </a:r>
            <a:r>
              <a:rPr lang="en-US" sz="1400" dirty="0"/>
              <a:t>/TR/base&gt; 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&lt;http://</a:t>
            </a:r>
            <a:r>
              <a:rPr lang="en-US" sz="1400" dirty="0" err="1"/>
              <a:t>www.ivan-herman.net</a:t>
            </a:r>
            <a:r>
              <a:rPr lang="en-US" sz="1400" dirty="0"/>
              <a:t>/</a:t>
            </a:r>
            <a:r>
              <a:rPr lang="en-US" sz="1400" dirty="0" err="1"/>
              <a:t>foaf#me</a:t>
            </a:r>
            <a:r>
              <a:rPr lang="en-US" sz="1400" dirty="0"/>
              <a:t>&gt; a </a:t>
            </a:r>
            <a:r>
              <a:rPr lang="en-US" sz="1400" dirty="0" err="1"/>
              <a:t>foaf:Person</a:t>
            </a:r>
            <a:r>
              <a:rPr lang="en-US" sz="1400" dirty="0"/>
              <a:t>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rdfs:seeAlso</a:t>
            </a:r>
            <a:r>
              <a:rPr lang="en-US" sz="1400" dirty="0"/>
              <a:t> &lt;http://</a:t>
            </a:r>
            <a:r>
              <a:rPr lang="en-US" sz="1400" dirty="0" err="1"/>
              <a:t>www.ivan-herman.net</a:t>
            </a:r>
            <a:r>
              <a:rPr lang="en-US" sz="1400" dirty="0"/>
              <a:t>/foaf&gt;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foaf:mbox</a:t>
            </a:r>
            <a:r>
              <a:rPr lang="en-US" sz="1400" dirty="0"/>
              <a:t> &lt;mailto:ivan@w3.org&gt;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foaf:name</a:t>
            </a:r>
            <a:r>
              <a:rPr lang="en-US" sz="1400" dirty="0"/>
              <a:t> "Ivan Herman"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foaf:title</a:t>
            </a:r>
            <a:r>
              <a:rPr lang="en-US" sz="1400" dirty="0"/>
              <a:t> "Semantic Web Activity Lead" ;</a:t>
            </a:r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foaf:workplaceHomepage</a:t>
            </a:r>
            <a:r>
              <a:rPr lang="en-US" sz="1400" dirty="0"/>
              <a:t> &lt;http://www.w3.org&gt; 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6095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getdata.py</a:t>
            </a:r>
            <a:r>
              <a:rPr lang="en-US" dirty="0" smtClean="0"/>
              <a:t> is very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9001000" cy="54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import </a:t>
            </a:r>
            <a:r>
              <a:rPr lang="en-US" sz="2400" dirty="0" err="1"/>
              <a:t>rdflib</a:t>
            </a:r>
            <a:r>
              <a:rPr lang="en-US" sz="2400" dirty="0"/>
              <a:t>, </a:t>
            </a:r>
            <a:r>
              <a:rPr lang="en-US" sz="2400" dirty="0" smtClean="0"/>
              <a:t>sys</a:t>
            </a:r>
            <a:endParaRPr lang="en-US" sz="800" dirty="0"/>
          </a:p>
          <a:p>
            <a:pPr marL="0" indent="0">
              <a:buNone/>
            </a:pPr>
            <a:r>
              <a:rPr lang="en-US" sz="2400" dirty="0"/>
              <a:t>if not (1 &lt; </a:t>
            </a:r>
            <a:r>
              <a:rPr lang="en-US" sz="2400" dirty="0" err="1"/>
              <a:t>len</a:t>
            </a:r>
            <a:r>
              <a:rPr lang="en-US" sz="2400" dirty="0"/>
              <a:t>(</a:t>
            </a:r>
            <a:r>
              <a:rPr lang="en-US" sz="2400" dirty="0" err="1"/>
              <a:t>sys.argv</a:t>
            </a:r>
            <a:r>
              <a:rPr lang="en-US" sz="2400" dirty="0" smtClean="0"/>
              <a:t>) </a:t>
            </a:r>
            <a:r>
              <a:rPr lang="en-US" sz="2400" dirty="0"/>
              <a:t>&lt; 4):</a:t>
            </a:r>
          </a:p>
          <a:p>
            <a:pPr marL="0" indent="0">
              <a:buNone/>
            </a:pPr>
            <a:r>
              <a:rPr lang="en-US" sz="2400" dirty="0"/>
              <a:t>    print </a:t>
            </a:r>
            <a:r>
              <a:rPr lang="en-US" sz="2000" dirty="0"/>
              <a:t>'usage: python </a:t>
            </a:r>
            <a:r>
              <a:rPr lang="en-US" sz="2000" dirty="0" err="1"/>
              <a:t>getdata.py</a:t>
            </a:r>
            <a:r>
              <a:rPr lang="en-US" sz="2000" dirty="0"/>
              <a:t> </a:t>
            </a:r>
            <a:r>
              <a:rPr lang="en-US" sz="2000" dirty="0" err="1"/>
              <a:t>url</a:t>
            </a:r>
            <a:r>
              <a:rPr lang="en-US" sz="2000" dirty="0"/>
              <a:t> </a:t>
            </a:r>
            <a:r>
              <a:rPr lang="en-US" sz="2000" dirty="0" smtClean="0"/>
              <a:t>[‘</a:t>
            </a:r>
            <a:r>
              <a:rPr lang="en-US" sz="2000" dirty="0" err="1" smtClean="0"/>
              <a:t>json-ld</a:t>
            </a:r>
            <a:r>
              <a:rPr lang="en-US" sz="2000" dirty="0" smtClean="0"/>
              <a:t>’ | </a:t>
            </a:r>
            <a:r>
              <a:rPr lang="en-US" sz="2000" dirty="0" err="1" smtClean="0"/>
              <a:t>rdfa</a:t>
            </a:r>
            <a:r>
              <a:rPr lang="en-US" sz="2000" dirty="0" smtClean="0"/>
              <a:t> | rdfa1.1 | microdata | html ]'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    print </a:t>
            </a:r>
            <a:r>
              <a:rPr lang="en-US" sz="1600" dirty="0"/>
              <a:t>'  </a:t>
            </a:r>
            <a:r>
              <a:rPr lang="en-US" sz="1900" dirty="0" err="1"/>
              <a:t>eg</a:t>
            </a:r>
            <a:r>
              <a:rPr lang="en-US" sz="1900" dirty="0"/>
              <a:t>: python </a:t>
            </a:r>
            <a:r>
              <a:rPr lang="en-US" sz="1900" dirty="0" err="1"/>
              <a:t>getdata.py</a:t>
            </a:r>
            <a:r>
              <a:rPr lang="en-US" sz="1900" dirty="0"/>
              <a:t> "http://www.w3.org/ns/entailment/data/</a:t>
            </a:r>
            <a:r>
              <a:rPr lang="en-US" sz="1900" dirty="0" err="1"/>
              <a:t>RDFS.html</a:t>
            </a:r>
            <a:r>
              <a:rPr lang="en-US" sz="1900" dirty="0"/>
              <a:t>"'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sys.exit</a:t>
            </a:r>
            <a:r>
              <a:rPr lang="en-US" sz="2400" dirty="0"/>
              <a:t>(0)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2400" dirty="0" err="1"/>
              <a:t>url</a:t>
            </a:r>
            <a:r>
              <a:rPr lang="en-US" sz="2400" dirty="0"/>
              <a:t> = </a:t>
            </a:r>
            <a:r>
              <a:rPr lang="en-US" sz="2400" dirty="0" err="1"/>
              <a:t>sys.argv</a:t>
            </a:r>
            <a:r>
              <a:rPr lang="en-US" sz="2400" dirty="0"/>
              <a:t>[1]</a:t>
            </a:r>
          </a:p>
          <a:p>
            <a:pPr marL="0" indent="0">
              <a:buNone/>
            </a:pPr>
            <a:r>
              <a:rPr lang="en-US" sz="2400" dirty="0"/>
              <a:t>format = </a:t>
            </a:r>
            <a:r>
              <a:rPr lang="en-US" sz="2400" dirty="0" err="1"/>
              <a:t>sys.argv</a:t>
            </a:r>
            <a:r>
              <a:rPr lang="en-US" sz="2400" dirty="0"/>
              <a:t>[2] if </a:t>
            </a:r>
            <a:r>
              <a:rPr lang="en-US" sz="2400" dirty="0" err="1"/>
              <a:t>len</a:t>
            </a:r>
            <a:r>
              <a:rPr lang="en-US" sz="2400" dirty="0"/>
              <a:t>(</a:t>
            </a:r>
            <a:r>
              <a:rPr lang="en-US" sz="2400" dirty="0" err="1"/>
              <a:t>sys.argv</a:t>
            </a:r>
            <a:r>
              <a:rPr lang="en-US" sz="2400" dirty="0" smtClean="0"/>
              <a:t>) </a:t>
            </a:r>
            <a:r>
              <a:rPr lang="en-US" sz="2400" dirty="0"/>
              <a:t>== 3 else '</a:t>
            </a:r>
            <a:r>
              <a:rPr lang="en-US" sz="2400" dirty="0" smtClean="0"/>
              <a:t>rdfa1.1’</a:t>
            </a:r>
            <a:endParaRPr lang="en-US" sz="600" dirty="0"/>
          </a:p>
          <a:p>
            <a:pPr marL="0" indent="0">
              <a:buNone/>
            </a:pPr>
            <a:r>
              <a:rPr lang="en-US" sz="2400" dirty="0"/>
              <a:t>g = </a:t>
            </a:r>
            <a:r>
              <a:rPr lang="en-US" sz="2400" dirty="0" err="1"/>
              <a:t>rdflib.Graph</a:t>
            </a:r>
            <a:r>
              <a:rPr lang="en-US" sz="2400" dirty="0"/>
              <a:t>()</a:t>
            </a:r>
          </a:p>
          <a:p>
            <a:pPr marL="0" indent="0">
              <a:buNone/>
            </a:pPr>
            <a:r>
              <a:rPr lang="en-US" sz="2400" dirty="0" err="1"/>
              <a:t>g.parse</a:t>
            </a:r>
            <a:r>
              <a:rPr lang="en-US" sz="2400" dirty="0"/>
              <a:t>(</a:t>
            </a:r>
            <a:r>
              <a:rPr lang="en-US" sz="2400" dirty="0" err="1"/>
              <a:t>url</a:t>
            </a:r>
            <a:r>
              <a:rPr lang="en-US" sz="2400" dirty="0"/>
              <a:t>, format=format)</a:t>
            </a:r>
          </a:p>
          <a:p>
            <a:pPr marL="0" indent="0">
              <a:buNone/>
            </a:pPr>
            <a:r>
              <a:rPr lang="en-US" sz="2400" dirty="0"/>
              <a:t>print </a:t>
            </a:r>
            <a:r>
              <a:rPr lang="en-US" sz="2400" dirty="0" err="1"/>
              <a:t>g.serialize</a:t>
            </a:r>
            <a:r>
              <a:rPr lang="en-US" sz="2400" dirty="0"/>
              <a:t>(format='n3')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29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OpenLink Structured Data </a:t>
            </a:r>
            <a:r>
              <a:rPr lang="en-US" dirty="0" smtClean="0">
                <a:hlinkClick r:id="rId2"/>
              </a:rPr>
              <a:t>Sniffer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353160"/>
            <a:ext cx="4914792" cy="502891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http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osds.openlinksw.com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Screen Shot 2016-11-30 at 10.25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" y="954051"/>
            <a:ext cx="9144000" cy="587621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220072" y="1649095"/>
            <a:ext cx="290756" cy="822960"/>
          </a:xfrm>
          <a:prstGeom prst="upArrow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250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OpenLink Structured Data </a:t>
            </a:r>
            <a:r>
              <a:rPr lang="en-US" dirty="0" smtClean="0">
                <a:hlinkClick r:id="rId2"/>
              </a:rPr>
              <a:t>Sniffer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6353160"/>
            <a:ext cx="4914792" cy="502891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http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osds.openlinksw.com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 descr="Screen Shot 2016-11-30 at 10.27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" y="908720"/>
            <a:ext cx="896415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9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Web developers want content providers to add structured data to HTML pages</a:t>
            </a:r>
          </a:p>
          <a:p>
            <a:pPr>
              <a:defRPr/>
            </a:pPr>
            <a:r>
              <a:rPr lang="en-US" sz="3200" dirty="0" smtClean="0"/>
              <a:t>Content providers </a:t>
            </a:r>
            <a:r>
              <a:rPr lang="en-US" sz="3200" smtClean="0"/>
              <a:t>are </a:t>
            </a:r>
            <a:r>
              <a:rPr lang="en-US" sz="3200" smtClean="0"/>
              <a:t>incentivized </a:t>
            </a:r>
            <a:r>
              <a:rPr lang="en-US" sz="3200" dirty="0" smtClean="0"/>
              <a:t>to do so because their content will be better understood, ranked higher, more useful, etc.</a:t>
            </a:r>
          </a:p>
          <a:p>
            <a:pPr>
              <a:defRPr/>
            </a:pPr>
            <a:r>
              <a:rPr lang="en-US" sz="3200" dirty="0" smtClean="0"/>
              <a:t>RDFa is most powerful </a:t>
            </a:r>
            <a:r>
              <a:rPr lang="en-US" sz="3200" dirty="0"/>
              <a:t>&amp;</a:t>
            </a:r>
            <a:r>
              <a:rPr lang="en-US" sz="3200" dirty="0" smtClean="0"/>
              <a:t> flexible knowledge markup standard understood by search engines</a:t>
            </a:r>
          </a:p>
          <a:p>
            <a:pPr>
              <a:defRPr/>
            </a:pPr>
            <a:r>
              <a:rPr lang="en-US" sz="3200" dirty="0" smtClean="0"/>
              <a:t>RDFa is also an alternative serialization of full RDF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&lt;p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… 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025" y="1371600"/>
            <a:ext cx="1371600" cy="374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pPr>
              <a:defRPr/>
            </a:pPr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8338" y="1677988"/>
            <a:ext cx="1495425" cy="407987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5" y="1354138"/>
            <a:ext cx="8232775" cy="17891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pPr>
              <a:defRPr/>
            </a:pPr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0" y="4279900"/>
            <a:ext cx="8232775" cy="18272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pPr>
              <a:defRPr/>
            </a:pPr>
            <a:r>
              <a:rPr lang="en-US" dirty="0" smtClean="0"/>
              <a:t>      "</a:t>
            </a:r>
            <a:r>
              <a:rPr lang="en-US" dirty="0" smtClean="0">
                <a:solidFill>
                  <a:srgbClr val="008000"/>
                </a:solidFill>
              </a:rPr>
              <a:t>Unique identifier for RDFS Entailment.</a:t>
            </a:r>
            <a:r>
              <a:rPr lang="en-US" dirty="0" smtClean="0"/>
              <a:t>" 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0425" y="1911350"/>
            <a:ext cx="6710363" cy="577850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page viewed by a person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614488"/>
            <a:ext cx="8272462" cy="3746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938338" y="3903663"/>
            <a:ext cx="1352550" cy="46037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803141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7460</TotalTime>
  <Words>1998</Words>
  <Application>Microsoft Macintosh PowerPoint</Application>
  <PresentationFormat>On-screen Show (4:3)</PresentationFormat>
  <Paragraphs>282</Paragraphs>
  <Slides>47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Calibri</vt:lpstr>
      <vt:lpstr>Courier New</vt:lpstr>
      <vt:lpstr>Helvetica Neue</vt:lpstr>
      <vt:lpstr>Helvetica Neue Light</vt:lpstr>
      <vt:lpstr>ＭＳ Ｐゴシック</vt:lpstr>
      <vt:lpstr>msmincho</vt:lpstr>
      <vt:lpstr>Wingdings</vt:lpstr>
      <vt:lpstr>Arial</vt:lpstr>
      <vt:lpstr>Capsules</vt:lpstr>
      <vt:lpstr>RDFa: Embedding RDF Knowledge in HTML </vt:lpstr>
      <vt:lpstr>What is RDFa?</vt:lpstr>
      <vt:lpstr>Principles of RDFa</vt:lpstr>
      <vt:lpstr>Web page viewed by a person</vt:lpstr>
      <vt:lpstr>The source</vt:lpstr>
      <vt:lpstr>Source and generated RDF…</vt:lpstr>
      <vt:lpstr>Source and generated RDF…</vt:lpstr>
      <vt:lpstr>Source and generated RDF…</vt:lpstr>
      <vt:lpstr>The Web page viewed by a person</vt:lpstr>
      <vt:lpstr>The source</vt:lpstr>
      <vt:lpstr>Source and generated RDF…</vt:lpstr>
      <vt:lpstr>Source and generated RDF…</vt:lpstr>
      <vt:lpstr>Source and generated RDF…</vt:lpstr>
      <vt:lpstr>Ntriples in HTML </vt:lpstr>
      <vt:lpstr>Turtlizing  RDFa</vt:lpstr>
      <vt:lpstr>CURIE definition and usage</vt:lpstr>
      <vt:lpstr>Details on @prefix in RDFa</vt:lpstr>
      <vt:lpstr>Sharing subjects</vt:lpstr>
      <vt:lpstr>… yielding</vt:lpstr>
      <vt:lpstr>On reusing literals</vt:lpstr>
      <vt:lpstr>Example: dates</vt:lpstr>
      <vt:lpstr>Usage of @content</vt:lpstr>
      <vt:lpstr>On subjects and objects</vt:lpstr>
      <vt:lpstr>We may not always want links…</vt:lpstr>
      <vt:lpstr>More features</vt:lpstr>
      <vt:lpstr>Authoring RDFa</vt:lpstr>
      <vt:lpstr>Consuming RDFa</vt:lpstr>
      <vt:lpstr>A page from Best Buy</vt:lpstr>
      <vt:lpstr>FB’s Open Graph Protocol</vt:lpstr>
      <vt:lpstr>Publishing RDFa</vt:lpstr>
      <vt:lpstr>Google’s rich snippets</vt:lpstr>
      <vt:lpstr>Effects of, e.g., Google or Facebook</vt:lpstr>
      <vt:lpstr>BestBuy example of RDFa use</vt:lpstr>
      <vt:lpstr>BestBuy example of RDFa Use</vt:lpstr>
      <vt:lpstr>Effects on BestBuy</vt:lpstr>
      <vt:lpstr>Library of Congress RDFa use</vt:lpstr>
      <vt:lpstr>Library of Congress RDFa use</vt:lpstr>
      <vt:lpstr>Overstock.com example</vt:lpstr>
      <vt:lpstr>Overstock.com example</vt:lpstr>
      <vt:lpstr>Drupal content management system</vt:lpstr>
      <vt:lpstr>The Examiner.com</vt:lpstr>
      <vt:lpstr>The Examiner.com</vt:lpstr>
      <vt:lpstr>Extracting the data</vt:lpstr>
      <vt:lpstr>getdata.py is very simple</vt:lpstr>
      <vt:lpstr>OpenLink Structured Data Sniffer*</vt:lpstr>
      <vt:lpstr>OpenLink Structured Data Sniffer*</vt:lpstr>
      <vt:lpstr>Conclusions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170</cp:revision>
  <cp:lastPrinted>2013-04-22T19:33:07Z</cp:lastPrinted>
  <dcterms:created xsi:type="dcterms:W3CDTF">2004-05-04T16:01:26Z</dcterms:created>
  <dcterms:modified xsi:type="dcterms:W3CDTF">2017-12-04T20:40:33Z</dcterms:modified>
</cp:coreProperties>
</file>