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1" r:id="rId3"/>
    <p:sldId id="37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93" r:id="rId13"/>
    <p:sldId id="382" r:id="rId14"/>
    <p:sldId id="383" r:id="rId15"/>
    <p:sldId id="384" r:id="rId16"/>
    <p:sldId id="385" r:id="rId17"/>
    <p:sldId id="388" r:id="rId18"/>
    <p:sldId id="386" r:id="rId19"/>
    <p:sldId id="387" r:id="rId20"/>
    <p:sldId id="392" r:id="rId21"/>
    <p:sldId id="394" r:id="rId22"/>
    <p:sldId id="390" r:id="rId23"/>
    <p:sldId id="389" r:id="rId24"/>
    <p:sldId id="391" r:id="rId25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00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1"/>
    <p:restoredTop sz="91311"/>
  </p:normalViewPr>
  <p:slideViewPr>
    <p:cSldViewPr showGuides="1">
      <p:cViewPr>
        <p:scale>
          <a:sx n="75" d="100"/>
          <a:sy n="75" d="100"/>
        </p:scale>
        <p:origin x="176" y="512"/>
      </p:cViewPr>
      <p:guideLst>
        <p:guide orient="horz" pos="2114"/>
        <p:guide pos="4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0A59202-4E64-6E46-8036-6054B0E97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0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DC360C72-64D9-A64B-9A62-28652F9B9DE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5410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9D976D-28BE-CA46-91DB-6BF284B12D4E}" type="slidenum">
              <a:rPr lang="el-GR" sz="1300">
                <a:latin typeface="Calibri" charset="0"/>
              </a:rPr>
              <a:pPr eaLnBrk="1" hangingPunct="1"/>
              <a:t>1</a:t>
            </a:fld>
            <a:endParaRPr lang="el-GR" sz="1300">
              <a:latin typeface="Calibri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CACB48-082F-6044-9C05-75D9D6995335}" type="slidenum">
              <a:rPr lang="el-GR" sz="1300">
                <a:latin typeface="Calibri" charset="0"/>
              </a:rPr>
              <a:pPr eaLnBrk="1" hangingPunct="1"/>
              <a:t>2</a:t>
            </a:fld>
            <a:endParaRPr lang="el-GR" sz="1300">
              <a:latin typeface="Calibri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 says to follow redirects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60C72-64D9-A64B-9A62-28652F9B9DE6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54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17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2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8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5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pitchFamily="-65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pitchFamily="-65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pitchFamily="-65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pitchFamily="-65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son-ld.org/contexts/person.jsonld" TargetMode="External"/><Relationship Id="rId4" Type="http://schemas.openxmlformats.org/officeDocument/2006/relationships/hyperlink" Target="http://schema.org/" TargetMode="External"/><Relationship Id="rId5" Type="http://schemas.openxmlformats.org/officeDocument/2006/relationships/hyperlink" Target="http://schema.org/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4627" TargetMode="External"/><Relationship Id="rId4" Type="http://schemas.openxmlformats.org/officeDocument/2006/relationships/hyperlink" Target="http://jso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arch.google.com/structured-data/testing-tool#url=ebiquity.umbc.edu" TargetMode="Externa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json-ld.org/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son-ld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son-ld.org/playground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ngodb.org/" TargetMode="External"/><Relationship Id="rId3" Type="http://schemas.openxmlformats.org/officeDocument/2006/relationships/hyperlink" Target="https://www.elastic.c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3.org/TR/json-l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3097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9600" dirty="0">
                <a:latin typeface="Calibri" charset="0"/>
              </a:rPr>
              <a:t>JSON-LD</a:t>
            </a:r>
            <a:r>
              <a:rPr lang="en-US" sz="6000" dirty="0">
                <a:latin typeface="Calibri" charset="0"/>
              </a:rPr>
              <a:t/>
            </a:r>
            <a:br>
              <a:rPr lang="en-US" sz="6000" dirty="0">
                <a:latin typeface="Calibri" charset="0"/>
              </a:rPr>
            </a:br>
            <a:endParaRPr lang="el-GR" sz="6000" dirty="0">
              <a:latin typeface="Calibri" charset="0"/>
            </a:endParaRPr>
          </a:p>
        </p:txBody>
      </p:sp>
      <p:pic>
        <p:nvPicPr>
          <p:cNvPr id="4098" name="Picture 2" descr="JSON-L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21145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Reference an external context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"@context": "http://</a:t>
            </a:r>
            <a:r>
              <a:rPr lang="en-US" dirty="0" err="1">
                <a:latin typeface="Calibri" charset="0"/>
              </a:rPr>
              <a:t>json-ld.org</a:t>
            </a:r>
            <a:r>
              <a:rPr lang="en-US" dirty="0">
                <a:latin typeface="Calibri" charset="0"/>
              </a:rPr>
              <a:t>/contexts/</a:t>
            </a:r>
            <a:r>
              <a:rPr lang="en-US" dirty="0" err="1">
                <a:latin typeface="Calibri" charset="0"/>
              </a:rPr>
              <a:t>person.jsonld</a:t>
            </a:r>
            <a:r>
              <a:rPr lang="en-US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"name": "Manu </a:t>
            </a:r>
            <a:r>
              <a:rPr lang="en-US" dirty="0" err="1">
                <a:latin typeface="Calibri" charset="0"/>
              </a:rPr>
              <a:t>Sporny</a:t>
            </a:r>
            <a:r>
              <a:rPr lang="en-US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"homepage": "http://</a:t>
            </a:r>
            <a:r>
              <a:rPr lang="en-US" dirty="0" err="1">
                <a:latin typeface="Calibri" charset="0"/>
              </a:rPr>
              <a:t>manu.sporny.org</a:t>
            </a:r>
            <a:r>
              <a:rPr lang="en-US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  "image": "http://</a:t>
            </a:r>
            <a:r>
              <a:rPr lang="en-US" dirty="0" err="1">
                <a:latin typeface="Calibri" charset="0"/>
              </a:rPr>
              <a:t>manu.sporny.org</a:t>
            </a:r>
            <a:r>
              <a:rPr lang="en-US" dirty="0">
                <a:latin typeface="Calibri" charset="0"/>
              </a:rPr>
              <a:t>/images/</a:t>
            </a:r>
            <a:r>
              <a:rPr lang="en-US" dirty="0" err="1">
                <a:latin typeface="Calibri" charset="0"/>
              </a:rPr>
              <a:t>manu.png</a:t>
            </a:r>
            <a:r>
              <a:rPr lang="en-US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}</a:t>
            </a:r>
          </a:p>
          <a:p>
            <a:pPr marL="0" indent="0"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Add context inline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{"@context":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{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"name": "http://schema.org/name",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"image": {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  "@id": "http://schema.org/image",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  "@type": "@id"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},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"homepage": {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  "@id": "http://schema.org/url",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  "@type": "@id"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  }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},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"name": "Manu Sporny",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"homepage": "http://manu.sporny.org/",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  "image": "http://manu.sporny.org/images/manu.png"</a:t>
            </a:r>
          </a:p>
          <a:p>
            <a:pPr marL="0" indent="0">
              <a:buFont typeface="Wingdings" charset="0"/>
              <a:buNone/>
            </a:pPr>
            <a:r>
              <a:rPr lang="nl-NL" sz="1800">
                <a:latin typeface="Calibri" charset="0"/>
              </a:rPr>
              <a:t>}</a:t>
            </a:r>
            <a:endParaRPr lang="en-US" sz="180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Context?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</a:rPr>
              <a:t>Fetch </a:t>
            </a:r>
            <a:r>
              <a:rPr lang="en-US" sz="3200" dirty="0" smtClean="0">
                <a:latin typeface="Calibri" charset="0"/>
                <a:hlinkClick r:id="rId3"/>
              </a:rPr>
              <a:t>http</a:t>
            </a:r>
            <a:r>
              <a:rPr lang="en-US" sz="3200" dirty="0">
                <a:latin typeface="Calibri" charset="0"/>
                <a:hlinkClick r:id="rId3"/>
              </a:rPr>
              <a:t>://json-ld.org/contexts/</a:t>
            </a:r>
            <a:r>
              <a:rPr lang="en-US" sz="3200" dirty="0" smtClean="0">
                <a:latin typeface="Calibri" charset="0"/>
                <a:hlinkClick r:id="rId3"/>
              </a:rPr>
              <a:t>person.jsonld</a:t>
            </a:r>
            <a:endParaRPr lang="en-US" sz="3200" dirty="0" smtClean="0">
              <a:latin typeface="Calibri" charset="0"/>
            </a:endParaRPr>
          </a:p>
          <a:p>
            <a:pPr marL="401637" lvl="1" indent="0">
              <a:buNone/>
            </a:pPr>
            <a:r>
              <a:rPr lang="en-US" sz="3200" dirty="0">
                <a:latin typeface="Calibri" charset="0"/>
              </a:rPr>
              <a:t>c</a:t>
            </a:r>
            <a:r>
              <a:rPr lang="en-US" sz="3200" dirty="0" smtClean="0">
                <a:latin typeface="Calibri" charset="0"/>
              </a:rPr>
              <a:t>url </a:t>
            </a:r>
            <a:r>
              <a:rPr lang="en-US" sz="3200" dirty="0">
                <a:latin typeface="Calibri" charset="0"/>
                <a:hlinkClick r:id="rId3"/>
              </a:rPr>
              <a:t>http://json-ld.org/contexts/person.jsonld</a:t>
            </a:r>
            <a:endParaRPr lang="en-US" sz="3200" dirty="0" smtClean="0">
              <a:latin typeface="Calibri" charset="0"/>
            </a:endParaRPr>
          </a:p>
          <a:p>
            <a:pPr marL="401637" lvl="1" indent="0">
              <a:buNone/>
            </a:pPr>
            <a:r>
              <a:rPr lang="en-US" sz="3200" dirty="0" smtClean="0">
                <a:latin typeface="Calibri" charset="0"/>
              </a:rPr>
              <a:t>Returns</a:t>
            </a:r>
            <a:r>
              <a:rPr lang="en-US" sz="2800" dirty="0" smtClean="0">
                <a:latin typeface="Calibri" charset="0"/>
              </a:rPr>
              <a:t> a JSON object defining the context</a:t>
            </a:r>
          </a:p>
          <a:p>
            <a:r>
              <a:rPr lang="en-US" sz="3200" dirty="0" smtClean="0">
                <a:latin typeface="Calibri" charset="0"/>
              </a:rPr>
              <a:t>Fetch </a:t>
            </a:r>
            <a:r>
              <a:rPr lang="en-US" sz="3200" dirty="0" smtClean="0">
                <a:latin typeface="Calibri" charset="0"/>
                <a:hlinkClick r:id="rId4"/>
              </a:rPr>
              <a:t>http://schema.org/</a:t>
            </a:r>
            <a:r>
              <a:rPr lang="en-US" sz="3200" dirty="0" smtClean="0">
                <a:latin typeface="Calibri" charset="0"/>
              </a:rPr>
              <a:t> </a:t>
            </a:r>
          </a:p>
          <a:p>
            <a:pPr marL="401637" lvl="1" indent="0">
              <a:buNone/>
            </a:pPr>
            <a:r>
              <a:rPr lang="en-US" sz="2800" dirty="0">
                <a:latin typeface="Calibri" charset="0"/>
              </a:rPr>
              <a:t>c</a:t>
            </a:r>
            <a:r>
              <a:rPr lang="en-US" sz="2800" dirty="0" smtClean="0">
                <a:latin typeface="Calibri" charset="0"/>
              </a:rPr>
              <a:t>url –L </a:t>
            </a:r>
            <a:r>
              <a:rPr lang="en-US" sz="2800" dirty="0" smtClean="0">
                <a:latin typeface="Calibri" charset="0"/>
                <a:hlinkClick r:id="rId5"/>
              </a:rPr>
              <a:t>http://schema.org/</a:t>
            </a:r>
            <a:r>
              <a:rPr lang="en-US" sz="2800" dirty="0" smtClean="0">
                <a:latin typeface="Calibri" charset="0"/>
              </a:rPr>
              <a:t> </a:t>
            </a:r>
          </a:p>
          <a:p>
            <a:pPr lvl="1"/>
            <a:r>
              <a:rPr lang="en-US" sz="2800" dirty="0" smtClean="0">
                <a:latin typeface="Calibri" charset="0"/>
              </a:rPr>
              <a:t>Returns HTML page, since its default application/type is HTML</a:t>
            </a:r>
          </a:p>
          <a:p>
            <a:r>
              <a:rPr lang="en-US" sz="3200" dirty="0" smtClean="0">
                <a:latin typeface="Calibri" charset="0"/>
              </a:rPr>
              <a:t>Fetch</a:t>
            </a:r>
          </a:p>
          <a:p>
            <a:pPr marL="395287" lvl="1" indent="0">
              <a:buNone/>
            </a:pPr>
            <a:r>
              <a:rPr lang="en-US" sz="2800" dirty="0" smtClean="0"/>
              <a:t>curl </a:t>
            </a:r>
            <a:r>
              <a:rPr lang="en-US" sz="2800" dirty="0"/>
              <a:t>--header "Accept: application/</a:t>
            </a:r>
            <a:r>
              <a:rPr lang="en-US" sz="2800" dirty="0" err="1"/>
              <a:t>ld+json</a:t>
            </a:r>
            <a:r>
              <a:rPr lang="en-US" sz="2800" dirty="0"/>
              <a:t>" -L http://schema.org/</a:t>
            </a:r>
            <a:endParaRPr lang="en-US" sz="2800" dirty="0" smtClean="0">
              <a:latin typeface="Calibri" charset="0"/>
            </a:endParaRPr>
          </a:p>
          <a:p>
            <a:endParaRPr lang="en-US" sz="32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5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Making assertions about things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"@context": {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...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"Restaurant": "http://schema.org/Restaurant", 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"Brewery": "http://schema.org/Brewery"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}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"@id": "http://example.org/places#BrewEats",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"@type": [ "Restaurant", "Brewery" ],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...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Adding a default vocabulary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"@context": {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  "@vocab": "http://schema.org/"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}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"@id": "http://example.org/places#BrewEats",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"@type": "Restaurant",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"name": "Brew Eats"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...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}</a:t>
            </a:r>
          </a:p>
          <a:p>
            <a:pPr marL="0" indent="0"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Mixing vocabularies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95288" y="1044574"/>
            <a:ext cx="8353425" cy="569679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200" dirty="0" smtClean="0">
                <a:latin typeface="Calibri" charset="0"/>
              </a:rPr>
              <a:t>{"@</a:t>
            </a:r>
            <a:r>
              <a:rPr lang="en-US" sz="2200" dirty="0">
                <a:latin typeface="Calibri" charset="0"/>
              </a:rPr>
              <a:t>context":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{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  "</a:t>
            </a:r>
            <a:r>
              <a:rPr lang="en-US" sz="2200" dirty="0" err="1">
                <a:latin typeface="Calibri" charset="0"/>
              </a:rPr>
              <a:t>xsd</a:t>
            </a:r>
            <a:r>
              <a:rPr lang="en-US" sz="2200" dirty="0">
                <a:latin typeface="Calibri" charset="0"/>
              </a:rPr>
              <a:t>": "http://www.w3.org/2001/</a:t>
            </a:r>
            <a:r>
              <a:rPr lang="en-US" sz="2200" dirty="0" err="1">
                <a:latin typeface="Calibri" charset="0"/>
              </a:rPr>
              <a:t>XMLSchema</a:t>
            </a:r>
            <a:r>
              <a:rPr lang="en-US" sz="2200" dirty="0">
                <a:latin typeface="Calibri" charset="0"/>
              </a:rPr>
              <a:t>#",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  "</a:t>
            </a:r>
            <a:r>
              <a:rPr lang="en-US" sz="2200" dirty="0" err="1">
                <a:latin typeface="Calibri" charset="0"/>
              </a:rPr>
              <a:t>foaf</a:t>
            </a:r>
            <a:r>
              <a:rPr lang="en-US" sz="2200" dirty="0">
                <a:latin typeface="Calibri" charset="0"/>
              </a:rPr>
              <a:t>": "http://</a:t>
            </a:r>
            <a:r>
              <a:rPr lang="en-US" sz="2200" dirty="0" err="1">
                <a:latin typeface="Calibri" charset="0"/>
              </a:rPr>
              <a:t>xmlns.com</a:t>
            </a:r>
            <a:r>
              <a:rPr lang="en-US" sz="2200" dirty="0">
                <a:latin typeface="Calibri" charset="0"/>
              </a:rPr>
              <a:t>/</a:t>
            </a:r>
            <a:r>
              <a:rPr lang="en-US" sz="2200" dirty="0" err="1">
                <a:latin typeface="Calibri" charset="0"/>
              </a:rPr>
              <a:t>foaf</a:t>
            </a:r>
            <a:r>
              <a:rPr lang="en-US" sz="2200" dirty="0">
                <a:latin typeface="Calibri" charset="0"/>
              </a:rPr>
              <a:t>/0.1/",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  "</a:t>
            </a:r>
            <a:r>
              <a:rPr lang="en-US" sz="2200" dirty="0" err="1">
                <a:latin typeface="Calibri" charset="0"/>
              </a:rPr>
              <a:t>foaf:homepage</a:t>
            </a:r>
            <a:r>
              <a:rPr lang="en-US" sz="2200" dirty="0">
                <a:latin typeface="Calibri" charset="0"/>
              </a:rPr>
              <a:t>": { "@type": "@id" },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  "picture": { "@id": "</a:t>
            </a:r>
            <a:r>
              <a:rPr lang="en-US" sz="2200" dirty="0" err="1">
                <a:latin typeface="Calibri" charset="0"/>
              </a:rPr>
              <a:t>foaf:depiction</a:t>
            </a:r>
            <a:r>
              <a:rPr lang="en-US" sz="2200" dirty="0">
                <a:latin typeface="Calibri" charset="0"/>
              </a:rPr>
              <a:t>", "@type": "@id" }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},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"@id": "http://</a:t>
            </a:r>
            <a:r>
              <a:rPr lang="en-US" sz="2200" dirty="0" err="1">
                <a:latin typeface="Calibri" charset="0"/>
              </a:rPr>
              <a:t>me.markus-lanthaler.com</a:t>
            </a:r>
            <a:r>
              <a:rPr lang="en-US" sz="2200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"@type": "</a:t>
            </a:r>
            <a:r>
              <a:rPr lang="en-US" sz="2200" dirty="0" err="1">
                <a:latin typeface="Calibri" charset="0"/>
              </a:rPr>
              <a:t>foaf:Person</a:t>
            </a:r>
            <a:r>
              <a:rPr lang="en-US" sz="22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</a:t>
            </a:r>
            <a:r>
              <a:rPr lang="en-US" sz="2200" dirty="0" err="1">
                <a:latin typeface="Calibri" charset="0"/>
              </a:rPr>
              <a:t>foaf:name</a:t>
            </a:r>
            <a:r>
              <a:rPr lang="en-US" sz="2200" dirty="0">
                <a:latin typeface="Calibri" charset="0"/>
              </a:rPr>
              <a:t>": "Markus </a:t>
            </a:r>
            <a:r>
              <a:rPr lang="en-US" sz="2200" dirty="0" err="1">
                <a:latin typeface="Calibri" charset="0"/>
              </a:rPr>
              <a:t>Lanthaler</a:t>
            </a:r>
            <a:r>
              <a:rPr lang="en-US" sz="22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</a:t>
            </a:r>
            <a:r>
              <a:rPr lang="en-US" sz="2200" dirty="0" err="1">
                <a:latin typeface="Calibri" charset="0"/>
              </a:rPr>
              <a:t>foaf:homepage</a:t>
            </a:r>
            <a:r>
              <a:rPr lang="en-US" sz="2200" dirty="0">
                <a:latin typeface="Calibri" charset="0"/>
              </a:rPr>
              <a:t>": "http://</a:t>
            </a:r>
            <a:r>
              <a:rPr lang="en-US" sz="2200" dirty="0" err="1">
                <a:latin typeface="Calibri" charset="0"/>
              </a:rPr>
              <a:t>www.markus-lanthaler.com</a:t>
            </a:r>
            <a:r>
              <a:rPr lang="en-US" sz="2200" dirty="0">
                <a:latin typeface="Calibri" charset="0"/>
              </a:rPr>
              <a:t>/",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  "picture": "http://</a:t>
            </a:r>
            <a:r>
              <a:rPr lang="en-US" sz="2200" dirty="0" err="1">
                <a:latin typeface="Calibri" charset="0"/>
              </a:rPr>
              <a:t>twitter.com</a:t>
            </a:r>
            <a:r>
              <a:rPr lang="en-US" sz="2200" dirty="0">
                <a:latin typeface="Calibri" charset="0"/>
              </a:rPr>
              <a:t>/account/</a:t>
            </a:r>
            <a:r>
              <a:rPr lang="en-US" sz="2200" dirty="0" err="1">
                <a:latin typeface="Calibri" charset="0"/>
              </a:rPr>
              <a:t>profile_image</a:t>
            </a:r>
            <a:r>
              <a:rPr lang="en-US" sz="2200" dirty="0">
                <a:latin typeface="Calibri" charset="0"/>
              </a:rPr>
              <a:t>/</a:t>
            </a:r>
            <a:r>
              <a:rPr lang="en-US" sz="2200" dirty="0" err="1">
                <a:latin typeface="Calibri" charset="0"/>
              </a:rPr>
              <a:t>markuslanthaler</a:t>
            </a:r>
            <a:r>
              <a:rPr lang="en-US" sz="2200" dirty="0">
                <a:latin typeface="Calibri" charset="0"/>
              </a:rPr>
              <a:t>"</a:t>
            </a:r>
          </a:p>
          <a:p>
            <a:pPr marL="0" indent="0">
              <a:buFont typeface="Wingdings" charset="0"/>
              <a:buNone/>
            </a:pPr>
            <a:r>
              <a:rPr lang="en-US" sz="2200" dirty="0">
                <a:latin typeface="Calibri" charset="0"/>
              </a:rPr>
              <a:t>}</a:t>
            </a:r>
          </a:p>
          <a:p>
            <a:pPr marL="0" indent="0">
              <a:buFont typeface="Wingdings" charset="0"/>
              <a:buNone/>
            </a:pPr>
            <a:endParaRPr lang="en-US" sz="2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Embedding other objects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   ...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  "name": "Manu Sporny",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  "foaf:knows":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  {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    "@type": "Person",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    "name": "Gregg Kellogg",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  }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...</a:t>
            </a:r>
          </a:p>
          <a:p>
            <a:pPr marL="0" indent="0">
              <a:buFont typeface="Wingdings" charset="0"/>
              <a:buNone/>
            </a:pPr>
            <a:r>
              <a:rPr lang="ro-RO">
                <a:latin typeface="Calibri" charset="0"/>
              </a:rPr>
              <a:t>}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Google looks for JSON-LD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Google looks for and uses some JSON-LD markup (e.g., for organizations)</a:t>
            </a:r>
          </a:p>
          <a:p>
            <a:r>
              <a:rPr lang="en-US" sz="3200" dirty="0">
                <a:latin typeface="Calibri" charset="0"/>
              </a:rPr>
              <a:t>Put a JSON-LD object </a:t>
            </a:r>
            <a:r>
              <a:rPr lang="en-US" sz="3200" dirty="0" smtClean="0">
                <a:latin typeface="Calibri" charset="0"/>
              </a:rPr>
              <a:t>in </a:t>
            </a:r>
            <a:r>
              <a:rPr lang="en-US" sz="3200" dirty="0">
                <a:latin typeface="Calibri" charset="0"/>
              </a:rPr>
              <a:t>head </a:t>
            </a:r>
            <a:r>
              <a:rPr lang="en-US" sz="3200" dirty="0" smtClean="0">
                <a:latin typeface="Calibri" charset="0"/>
              </a:rPr>
              <a:t>or body of </a:t>
            </a:r>
            <a:r>
              <a:rPr lang="en-US" sz="3200" dirty="0">
                <a:latin typeface="Calibri" charset="0"/>
              </a:rPr>
              <a:t>web page wrapped with script tags:</a:t>
            </a:r>
          </a:p>
          <a:p>
            <a:pPr marL="400050" lvl="1" indent="0"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&lt;script type="application/</a:t>
            </a:r>
            <a:r>
              <a:rPr lang="en-US" sz="3200" dirty="0" err="1">
                <a:latin typeface="Calibri" charset="0"/>
                <a:ea typeface="ＭＳ Ｐゴシック" charset="0"/>
              </a:rPr>
              <a:t>ld+json</a:t>
            </a:r>
            <a:r>
              <a:rPr lang="en-US" sz="3200" dirty="0">
                <a:latin typeface="Calibri" charset="0"/>
                <a:ea typeface="ＭＳ Ｐゴシック" charset="0"/>
              </a:rPr>
              <a:t>"&gt;</a:t>
            </a:r>
          </a:p>
          <a:p>
            <a:pPr marL="400050" lvl="1" indent="0"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{...}</a:t>
            </a:r>
          </a:p>
          <a:p>
            <a:pPr marL="400050" lvl="1" indent="0"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&lt;/script&gt; </a:t>
            </a:r>
          </a:p>
          <a:p>
            <a:endParaRPr lang="en-US" sz="3200" dirty="0">
              <a:latin typeface="Calibri" charset="0"/>
            </a:endParaRPr>
          </a:p>
          <a:p>
            <a:endParaRPr lang="en-US" sz="3200" dirty="0">
              <a:latin typeface="Calibri" charset="0"/>
            </a:endParaRPr>
          </a:p>
          <a:p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creen Shot 2014-05-12 at 1.5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25" y="-315913"/>
            <a:ext cx="10321925" cy="799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creen Shot 2014-05-12 at 1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387350"/>
            <a:ext cx="10369550" cy="79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JSON as an XML Alternative</a:t>
            </a:r>
            <a:endParaRPr lang="el-GR">
              <a:latin typeface="Calibri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0363" cy="482441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 Light-weight XML alternative for data-interchange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JSON = JavaScript Object Notation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It’s really language independent</a:t>
            </a:r>
          </a:p>
          <a:p>
            <a:pPr lvl="1" eaLnBrk="1" hangingPunct="1"/>
            <a:r>
              <a:rPr lang="en-US" sz="2800" dirty="0">
                <a:latin typeface="Calibri" charset="0"/>
                <a:ea typeface="ＭＳ Ｐゴシック" charset="0"/>
              </a:rPr>
              <a:t>Most programming languages can easily read it and instantiate objects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Defined in </a:t>
            </a:r>
            <a:r>
              <a:rPr lang="en-US" sz="3200" dirty="0">
                <a:latin typeface="Calibri" charset="0"/>
                <a:hlinkClick r:id="rId3"/>
              </a:rPr>
              <a:t>RFC 4627</a:t>
            </a:r>
            <a:endParaRPr lang="en-US" sz="3200" dirty="0">
              <a:latin typeface="Calibri" charset="0"/>
            </a:endParaRPr>
          </a:p>
          <a:p>
            <a:pPr eaLnBrk="1" hangingPunct="1"/>
            <a:r>
              <a:rPr lang="en-US" sz="3200" dirty="0">
                <a:latin typeface="Calibri" charset="0"/>
              </a:rPr>
              <a:t>Started gaining traction ~</a:t>
            </a:r>
            <a:r>
              <a:rPr lang="en-US" sz="3200" dirty="0" smtClean="0">
                <a:latin typeface="Calibri" charset="0"/>
              </a:rPr>
              <a:t>2006, </a:t>
            </a:r>
            <a:r>
              <a:rPr lang="en-US" sz="3200" dirty="0">
                <a:latin typeface="Calibri" charset="0"/>
              </a:rPr>
              <a:t>now widely used</a:t>
            </a:r>
          </a:p>
          <a:p>
            <a:pPr eaLnBrk="1" hangingPunct="1"/>
            <a:r>
              <a:rPr lang="en-US" sz="3200" dirty="0">
                <a:latin typeface="Calibri" charset="0"/>
                <a:hlinkClick r:id="rId4"/>
              </a:rPr>
              <a:t>http://json.org</a:t>
            </a:r>
            <a:r>
              <a:rPr lang="en-US" sz="3200" dirty="0" smtClean="0">
                <a:latin typeface="Calibri" charset="0"/>
                <a:hlinkClick r:id="rId4"/>
              </a:rPr>
              <a:t>/</a:t>
            </a:r>
            <a:r>
              <a:rPr lang="en-US" sz="3200" dirty="0" smtClean="0">
                <a:latin typeface="Calibri" charset="0"/>
              </a:rPr>
              <a:t> has </a:t>
            </a:r>
            <a:r>
              <a:rPr lang="en-US" sz="3200" dirty="0">
                <a:latin typeface="Calibri" charset="0"/>
              </a:rPr>
              <a:t>more information</a:t>
            </a:r>
          </a:p>
          <a:p>
            <a:pPr eaLnBrk="1" hangingPunct="1"/>
            <a:endParaRPr lang="el-GR" sz="3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30 at 3.3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921" y="900161"/>
            <a:ext cx="10158489" cy="6705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66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search.google.com</a:t>
            </a:r>
            <a:r>
              <a:rPr lang="en-US" sz="2800" dirty="0"/>
              <a:t>/structured-data/testing-tool</a:t>
            </a:r>
          </a:p>
        </p:txBody>
      </p:sp>
    </p:spTree>
    <p:extLst>
      <p:ext uri="{BB962C8B-B14F-4D97-AF65-F5344CB8AC3E}">
        <p14:creationId xmlns:p14="http://schemas.microsoft.com/office/powerpoint/2010/main" val="1766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7" y="836712"/>
            <a:ext cx="9144000" cy="65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8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http://json-ld.org/</a:t>
            </a:r>
          </a:p>
        </p:txBody>
      </p:sp>
      <p:pic>
        <p:nvPicPr>
          <p:cNvPr id="24578" name="Picture 1" descr="Screen Shot 2016-11-28 at 11.22.37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7954962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6019800"/>
            <a:ext cx="884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JSON-LD Playground</a:t>
            </a:r>
          </a:p>
        </p:txBody>
      </p:sp>
      <p:pic>
        <p:nvPicPr>
          <p:cNvPr id="25602" name="Picture 1" descr="Screen Shot 2016-11-28 at 11.28.03 A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49338"/>
            <a:ext cx="7883525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6019800"/>
            <a:ext cx="884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Conclusion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libri" charset="0"/>
              </a:rPr>
              <a:t>JSON-LD is a good solution to putting blocks of semantic data on web pages</a:t>
            </a:r>
          </a:p>
          <a:p>
            <a:r>
              <a:rPr lang="en-US" sz="3200" dirty="0">
                <a:latin typeface="Calibri" charset="0"/>
              </a:rPr>
              <a:t>Aimed at </a:t>
            </a:r>
            <a:r>
              <a:rPr lang="en-US" sz="3200" dirty="0" smtClean="0">
                <a:latin typeface="Calibri" charset="0"/>
              </a:rPr>
              <a:t>publishing </a:t>
            </a:r>
            <a:r>
              <a:rPr lang="en-US" sz="3200" dirty="0">
                <a:latin typeface="Calibri" charset="0"/>
              </a:rPr>
              <a:t>linked data, not ontologies, i.e., ABOX not TBOX</a:t>
            </a:r>
          </a:p>
          <a:p>
            <a:r>
              <a:rPr lang="en-US" sz="3200" dirty="0">
                <a:latin typeface="Calibri" charset="0"/>
              </a:rPr>
              <a:t>Tools available for extracting RDF triples</a:t>
            </a:r>
          </a:p>
          <a:p>
            <a:r>
              <a:rPr lang="en-US" sz="3200" dirty="0">
                <a:latin typeface="Calibri" charset="0"/>
              </a:rPr>
              <a:t>Search </a:t>
            </a:r>
            <a:r>
              <a:rPr lang="en-US" sz="3200" dirty="0" smtClean="0">
                <a:latin typeface="Calibri" charset="0"/>
              </a:rPr>
              <a:t>engines </a:t>
            </a:r>
            <a:r>
              <a:rPr lang="en-US" sz="3200" dirty="0">
                <a:latin typeface="Calibri" charset="0"/>
              </a:rPr>
              <a:t>look for </a:t>
            </a:r>
            <a:r>
              <a:rPr lang="en-US" sz="3200" dirty="0" smtClean="0">
                <a:latin typeface="Calibri" charset="0"/>
              </a:rPr>
              <a:t>and use </a:t>
            </a:r>
            <a:r>
              <a:rPr lang="en-US" sz="3200" dirty="0">
                <a:latin typeface="Calibri" charset="0"/>
              </a:rPr>
              <a:t>JSON-LD that use vocabularies they understand (i.e., </a:t>
            </a:r>
            <a:r>
              <a:rPr lang="en-US" sz="3200" dirty="0" err="1">
                <a:latin typeface="Calibri" charset="0"/>
              </a:rPr>
              <a:t>schema.org</a:t>
            </a:r>
            <a:r>
              <a:rPr lang="en-US" sz="3200" dirty="0">
                <a:latin typeface="Calibri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4248150" cy="518477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{"firstName": "John",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"lastName" : "Smith",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"age"          : 25,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"address"   :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{"streetAdr” : "21 2nd Street",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  "city"         : "New York",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  "state"       : "NY",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  ”zip"          : "10021"},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"phoneNumber":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[{"type"  : "home",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  "number": "212 555-1234"},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 {"type"  : "fax",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     "number” : "646 555-4567"}]</a:t>
            </a:r>
          </a:p>
          <a:p>
            <a:pPr marL="0" indent="0">
              <a:buFont typeface="Wingdings" charset="0"/>
              <a:buNone/>
            </a:pPr>
            <a:r>
              <a:rPr lang="en-US" sz="2000">
                <a:latin typeface="Calibri" charset="0"/>
              </a:rPr>
              <a:t> }</a:t>
            </a:r>
          </a:p>
        </p:txBody>
      </p:sp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4643438" y="1412875"/>
            <a:ext cx="4321175" cy="5184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This is a JSON object with five key-value pairs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Objects are wrapped by curly braces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There are no object IDs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Keys are strings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Values are numbers, strings, objects or arrays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Arrays are wrapped by square brackets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Char char="l"/>
            </a:pPr>
            <a:endParaRPr lang="en-US" sz="28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BNF is simple </a:t>
            </a:r>
          </a:p>
        </p:txBody>
      </p:sp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484313"/>
            <a:ext cx="4937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997200"/>
            <a:ext cx="49371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292600"/>
            <a:ext cx="4937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Evaluation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425184" cy="5472955"/>
          </a:xfrm>
        </p:spPr>
        <p:txBody>
          <a:bodyPr/>
          <a:lstStyle/>
          <a:p>
            <a:r>
              <a:rPr lang="en-US" sz="3200" dirty="0">
                <a:latin typeface="Calibri" charset="0"/>
              </a:rPr>
              <a:t>JSON is simpler than XML and more compact</a:t>
            </a:r>
          </a:p>
          <a:p>
            <a:pPr lvl="1"/>
            <a:r>
              <a:rPr lang="en-US" sz="2800" dirty="0">
                <a:latin typeface="Calibri" charset="0"/>
                <a:ea typeface="ＭＳ Ｐゴシック" charset="0"/>
              </a:rPr>
              <a:t>No closing tags, but if you compress XML and JSON the difference is not so great</a:t>
            </a:r>
          </a:p>
          <a:p>
            <a:pPr lvl="1"/>
            <a:r>
              <a:rPr lang="en-US" sz="2800" dirty="0">
                <a:latin typeface="Calibri" charset="0"/>
                <a:ea typeface="ＭＳ Ｐゴシック" charset="0"/>
              </a:rPr>
              <a:t>XML parsing is hard because of its complexity</a:t>
            </a:r>
          </a:p>
          <a:p>
            <a:r>
              <a:rPr lang="en-US" sz="3200" dirty="0">
                <a:latin typeface="Calibri" charset="0"/>
              </a:rPr>
              <a:t>JSON has a better fit for OO systems than XML, but not as extensible</a:t>
            </a:r>
          </a:p>
          <a:p>
            <a:r>
              <a:rPr lang="en-US" sz="3200" dirty="0">
                <a:latin typeface="Calibri" charset="0"/>
              </a:rPr>
              <a:t>Preferred for simple data exchange by many</a:t>
            </a:r>
          </a:p>
          <a:p>
            <a:r>
              <a:rPr lang="en-US" sz="3200" dirty="0" smtClean="0">
                <a:latin typeface="Calibri" charset="0"/>
                <a:hlinkClick r:id="rId2"/>
              </a:rPr>
              <a:t>MongoDB</a:t>
            </a:r>
            <a:r>
              <a:rPr lang="en-US" sz="3200" dirty="0" smtClean="0">
                <a:latin typeface="Calibri" charset="0"/>
              </a:rPr>
              <a:t>: </a:t>
            </a:r>
            <a:r>
              <a:rPr lang="en-US" sz="3200" dirty="0">
                <a:latin typeface="Calibri" charset="0"/>
              </a:rPr>
              <a:t>‘NoSQL’ database for JSON </a:t>
            </a:r>
            <a:r>
              <a:rPr lang="en-US" sz="3200" dirty="0" smtClean="0">
                <a:latin typeface="Calibri" charset="0"/>
              </a:rPr>
              <a:t>objects</a:t>
            </a:r>
          </a:p>
          <a:p>
            <a:r>
              <a:rPr lang="en-US" sz="3200" dirty="0" smtClean="0">
                <a:latin typeface="Calibri" charset="0"/>
                <a:hlinkClick r:id="rId3"/>
              </a:rPr>
              <a:t>ElasticSearch</a:t>
            </a:r>
            <a:r>
              <a:rPr lang="en-US" sz="3200" dirty="0" smtClean="0">
                <a:latin typeface="Calibri" charset="0"/>
              </a:rPr>
              <a:t>: Lucene-based IR system using JSON to represent documents</a:t>
            </a:r>
            <a:endParaRPr lang="en-US" sz="3200" dirty="0">
              <a:latin typeface="Calibri" charset="0"/>
            </a:endParaRPr>
          </a:p>
          <a:p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JSON-LD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Calibri" charset="0"/>
              </a:rPr>
              <a:t>JSON-</a:t>
            </a:r>
            <a:r>
              <a:rPr lang="en-US" dirty="0" smtClean="0">
                <a:latin typeface="Calibri" charset="0"/>
              </a:rPr>
              <a:t>LD: </a:t>
            </a:r>
            <a:r>
              <a:rPr lang="en-US" dirty="0" smtClean="0">
                <a:latin typeface="Calibri" charset="0"/>
                <a:hlinkClick r:id="rId2"/>
              </a:rPr>
              <a:t>2014 </a:t>
            </a:r>
            <a:r>
              <a:rPr lang="en-US" dirty="0">
                <a:latin typeface="Calibri" charset="0"/>
                <a:hlinkClick r:id="rId2"/>
              </a:rPr>
              <a:t>W3C recommendation</a:t>
            </a:r>
            <a:r>
              <a:rPr lang="en-US" dirty="0">
                <a:latin typeface="Calibri" charset="0"/>
              </a:rPr>
              <a:t> for representing RDF data as JSON objects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{"@context": {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"name": "http://</a:t>
            </a:r>
            <a:r>
              <a:rPr lang="en-US" sz="1800" dirty="0" err="1">
                <a:latin typeface="Calibri" charset="0"/>
              </a:rPr>
              <a:t>xmlns.com</a:t>
            </a:r>
            <a:r>
              <a:rPr lang="en-US" sz="1800" dirty="0">
                <a:latin typeface="Calibri" charset="0"/>
              </a:rPr>
              <a:t>/foaf/0.1/name",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"homepage": {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  "@id": "http://</a:t>
            </a:r>
            <a:r>
              <a:rPr lang="en-US" sz="1800" dirty="0" err="1">
                <a:latin typeface="Calibri" charset="0"/>
              </a:rPr>
              <a:t>xmlns.com</a:t>
            </a:r>
            <a:r>
              <a:rPr lang="en-US" sz="1800" dirty="0">
                <a:latin typeface="Calibri" charset="0"/>
              </a:rPr>
              <a:t>/foaf/0.1/</a:t>
            </a:r>
            <a:r>
              <a:rPr lang="en-US" sz="1800" dirty="0" err="1">
                <a:latin typeface="Calibri" charset="0"/>
              </a:rPr>
              <a:t>workplaceHomepage</a:t>
            </a:r>
            <a:r>
              <a:rPr lang="en-US" sz="18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  "@type": "@id"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},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  "Person": "http://</a:t>
            </a:r>
            <a:r>
              <a:rPr lang="en-US" sz="1800" dirty="0" err="1">
                <a:latin typeface="Calibri" charset="0"/>
              </a:rPr>
              <a:t>xmlns.com</a:t>
            </a:r>
            <a:r>
              <a:rPr lang="en-US" sz="1800" dirty="0">
                <a:latin typeface="Calibri" charset="0"/>
              </a:rPr>
              <a:t>/foaf/0.1/Person"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},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"@id": "http://</a:t>
            </a:r>
            <a:r>
              <a:rPr lang="en-US" sz="1800" dirty="0" err="1">
                <a:latin typeface="Calibri" charset="0"/>
              </a:rPr>
              <a:t>me.markus-lanthaler.com</a:t>
            </a:r>
            <a:r>
              <a:rPr lang="en-US" sz="18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"@type": "Person",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"name": "Markus </a:t>
            </a:r>
            <a:r>
              <a:rPr lang="en-US" sz="1800" dirty="0" err="1">
                <a:latin typeface="Calibri" charset="0"/>
              </a:rPr>
              <a:t>Lanthaler</a:t>
            </a:r>
            <a:r>
              <a:rPr lang="en-US" sz="1800" dirty="0">
                <a:latin typeface="Calibri" charset="0"/>
              </a:rPr>
              <a:t>",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  "homepage": "http://</a:t>
            </a:r>
            <a:r>
              <a:rPr lang="en-US" sz="1800" dirty="0" err="1">
                <a:latin typeface="Calibri" charset="0"/>
              </a:rPr>
              <a:t>www.tugraz.at</a:t>
            </a:r>
            <a:r>
              <a:rPr lang="en-US" sz="1800" dirty="0">
                <a:latin typeface="Calibri" charset="0"/>
              </a:rPr>
              <a:t>/"</a:t>
            </a:r>
          </a:p>
          <a:p>
            <a:pPr marL="0" indent="0">
              <a:buFont typeface="Wingdings" charset="0"/>
              <a:buNone/>
            </a:pPr>
            <a:r>
              <a:rPr lang="en-US" sz="1800" dirty="0">
                <a:latin typeface="Calibri" charset="0"/>
              </a:rPr>
              <a:t>}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the beginning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{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"name": "Manu Sporny",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"homepage": "http://manu.sporny.org/",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  "image": "http://manu.sporny.org/images/manu.png"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Calibri" charset="0"/>
              </a:rPr>
              <a:t>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bit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569325" cy="4967288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  "http://schema.org/name": "Manu </a:t>
            </a:r>
            <a:r>
              <a:rPr lang="en-US" sz="2400" dirty="0" err="1" smtClean="0"/>
              <a:t>Sporny</a:t>
            </a:r>
            <a:r>
              <a:rPr lang="en-US" sz="2400" dirty="0" smtClean="0"/>
              <a:t>",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  "http://schema.org/</a:t>
            </a:r>
            <a:r>
              <a:rPr lang="en-US" sz="2400" dirty="0" err="1" smtClean="0"/>
              <a:t>url</a:t>
            </a:r>
            <a:r>
              <a:rPr lang="en-US" sz="2400" dirty="0" smtClean="0"/>
              <a:t>": { "@id": "http://</a:t>
            </a:r>
            <a:r>
              <a:rPr lang="en-US" sz="2400" dirty="0" err="1" smtClean="0"/>
              <a:t>manu.sporny.org</a:t>
            </a:r>
            <a:r>
              <a:rPr lang="en-US" sz="2400" dirty="0" smtClean="0"/>
              <a:t>/"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  "http://schema.org/image": </a:t>
            </a:r>
            <a:br>
              <a:rPr lang="en-US" sz="2400" dirty="0" smtClean="0"/>
            </a:br>
            <a:r>
              <a:rPr lang="en-US" sz="2400" dirty="0" smtClean="0"/>
              <a:t>         { "@id": "http://</a:t>
            </a:r>
            <a:r>
              <a:rPr lang="en-US" sz="2400" dirty="0" err="1" smtClean="0"/>
              <a:t>manu.sporny.org</a:t>
            </a:r>
            <a:r>
              <a:rPr lang="en-US" sz="2400" dirty="0" smtClean="0"/>
              <a:t>/images/</a:t>
            </a:r>
            <a:r>
              <a:rPr lang="en-US" sz="2400" dirty="0" err="1" smtClean="0"/>
              <a:t>manu.png</a:t>
            </a:r>
            <a:r>
              <a:rPr lang="en-US" sz="2400" dirty="0" smtClean="0"/>
              <a:t>"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/>
              <a:t>}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3200" dirty="0" smtClean="0"/>
              <a:t>The '@id' keyword means 'This value is an identifier that is an IRI'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Define a context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" y="1125538"/>
            <a:ext cx="4860031" cy="554355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{ "@context":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{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"name": "http://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/name",  </a:t>
            </a:r>
            <a:r>
              <a:rPr lang="en-US" sz="2000" dirty="0" smtClean="0">
                <a:latin typeface="Calibri" charset="0"/>
              </a:rPr>
              <a:t>% </a:t>
            </a:r>
            <a:r>
              <a:rPr lang="en-US" sz="2000" dirty="0">
                <a:latin typeface="Calibri" charset="0"/>
              </a:rPr>
              <a:t>[1]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"image": {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"@id": "http://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/image",  </a:t>
            </a:r>
            <a:r>
              <a:rPr lang="en-US" sz="2000" dirty="0" smtClean="0">
                <a:latin typeface="Calibri" charset="0"/>
              </a:rPr>
              <a:t>% </a:t>
            </a:r>
            <a:r>
              <a:rPr lang="en-US" sz="2000" dirty="0">
                <a:latin typeface="Calibri" charset="0"/>
              </a:rPr>
              <a:t>[2]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"@type": "@id"                                     </a:t>
            </a:r>
            <a:r>
              <a:rPr lang="en-US" sz="2000" dirty="0" smtClean="0">
                <a:latin typeface="Calibri" charset="0"/>
              </a:rPr>
              <a:t>% </a:t>
            </a:r>
            <a:r>
              <a:rPr lang="en-US" sz="2000" dirty="0">
                <a:latin typeface="Calibri" charset="0"/>
              </a:rPr>
              <a:t>[3]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},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"homepage": {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"@id": "http://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</a:t>
            </a:r>
            <a:r>
              <a:rPr lang="en-US" sz="2000" dirty="0" err="1">
                <a:latin typeface="Calibri" charset="0"/>
              </a:rPr>
              <a:t>url</a:t>
            </a:r>
            <a:r>
              <a:rPr lang="en-US" sz="2000" dirty="0">
                <a:latin typeface="Calibri" charset="0"/>
              </a:rPr>
              <a:t>",       </a:t>
            </a:r>
            <a:r>
              <a:rPr lang="en-US" sz="2000" dirty="0" smtClean="0">
                <a:latin typeface="Calibri" charset="0"/>
              </a:rPr>
              <a:t>% </a:t>
            </a:r>
            <a:r>
              <a:rPr lang="en-US" sz="2000" dirty="0">
                <a:latin typeface="Calibri" charset="0"/>
              </a:rPr>
              <a:t>[4]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  "@type": "@id"                                   </a:t>
            </a:r>
            <a:r>
              <a:rPr lang="en-US" sz="2000" dirty="0" smtClean="0">
                <a:latin typeface="Calibri" charset="0"/>
              </a:rPr>
              <a:t> % </a:t>
            </a:r>
            <a:r>
              <a:rPr lang="en-US" sz="2000" dirty="0">
                <a:latin typeface="Calibri" charset="0"/>
              </a:rPr>
              <a:t>[5]</a:t>
            </a:r>
          </a:p>
          <a:p>
            <a:pPr marL="0" indent="0"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    } } </a:t>
            </a:r>
            <a:r>
              <a:rPr lang="en-US" sz="2000" dirty="0" smtClean="0">
                <a:latin typeface="Calibri" charset="0"/>
              </a:rPr>
              <a:t>}</a:t>
            </a: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1358156"/>
            <a:ext cx="3960440" cy="480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[1] </a:t>
            </a:r>
            <a:r>
              <a:rPr lang="en-US" sz="2000" dirty="0" smtClean="0">
                <a:latin typeface="Calibri" charset="0"/>
              </a:rPr>
              <a:t>means 'name</a:t>
            </a:r>
            <a:r>
              <a:rPr lang="en-US" sz="2000" dirty="0">
                <a:latin typeface="Calibri" charset="0"/>
              </a:rPr>
              <a:t>' is </a:t>
            </a:r>
            <a:r>
              <a:rPr lang="en-US" sz="2000" dirty="0" smtClean="0">
                <a:latin typeface="Calibri" charset="0"/>
              </a:rPr>
              <a:t>short </a:t>
            </a:r>
            <a:r>
              <a:rPr lang="en-US" sz="2000" dirty="0">
                <a:latin typeface="Calibri" charset="0"/>
              </a:rPr>
              <a:t>for 'http://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/name'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[2] </a:t>
            </a:r>
            <a:r>
              <a:rPr lang="en-US" sz="2000" dirty="0" smtClean="0">
                <a:latin typeface="Calibri" charset="0"/>
              </a:rPr>
              <a:t>means </a:t>
            </a:r>
            <a:r>
              <a:rPr lang="en-US" sz="2000" dirty="0">
                <a:latin typeface="Calibri" charset="0"/>
              </a:rPr>
              <a:t>'image' is </a:t>
            </a:r>
            <a:r>
              <a:rPr lang="en-US" sz="2000" dirty="0" smtClean="0">
                <a:latin typeface="Calibri" charset="0"/>
              </a:rPr>
              <a:t>short </a:t>
            </a:r>
            <a:r>
              <a:rPr lang="en-US" sz="2000" dirty="0">
                <a:latin typeface="Calibri" charset="0"/>
              </a:rPr>
              <a:t>for 'http://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/image'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[3] </a:t>
            </a:r>
            <a:r>
              <a:rPr lang="en-US" sz="2000" dirty="0" smtClean="0">
                <a:latin typeface="Calibri" charset="0"/>
              </a:rPr>
              <a:t>means </a:t>
            </a:r>
            <a:r>
              <a:rPr lang="en-US" sz="2000" dirty="0">
                <a:latin typeface="Calibri" charset="0"/>
              </a:rPr>
              <a:t>a string value associated with 'image' should be interpreted as an identifier that is an IRI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[4] </a:t>
            </a:r>
            <a:r>
              <a:rPr lang="en-US" sz="2000" dirty="0" smtClean="0">
                <a:latin typeface="Calibri" charset="0"/>
              </a:rPr>
              <a:t>means </a:t>
            </a:r>
            <a:r>
              <a:rPr lang="en-US" sz="2000" dirty="0">
                <a:latin typeface="Calibri" charset="0"/>
              </a:rPr>
              <a:t>'homepage' is </a:t>
            </a:r>
            <a:r>
              <a:rPr lang="en-US" sz="2000" dirty="0" smtClean="0">
                <a:latin typeface="Calibri" charset="0"/>
              </a:rPr>
              <a:t>short </a:t>
            </a:r>
            <a:r>
              <a:rPr lang="en-US" sz="2000" dirty="0">
                <a:latin typeface="Calibri" charset="0"/>
              </a:rPr>
              <a:t>for 'http://</a:t>
            </a:r>
            <a:r>
              <a:rPr lang="en-US" sz="2000" dirty="0" err="1">
                <a:latin typeface="Calibri" charset="0"/>
              </a:rPr>
              <a:t>schema.org</a:t>
            </a:r>
            <a:r>
              <a:rPr lang="en-US" sz="2000" dirty="0">
                <a:latin typeface="Calibri" charset="0"/>
              </a:rPr>
              <a:t>/</a:t>
            </a:r>
            <a:r>
              <a:rPr lang="en-US" sz="2000" dirty="0" err="1">
                <a:latin typeface="Calibri" charset="0"/>
              </a:rPr>
              <a:t>url</a:t>
            </a:r>
            <a:r>
              <a:rPr lang="en-US" sz="2000" dirty="0">
                <a:latin typeface="Calibri" charset="0"/>
              </a:rPr>
              <a:t>' </a:t>
            </a:r>
          </a:p>
          <a:p>
            <a:pPr marL="0" indent="0">
              <a:lnSpc>
                <a:spcPct val="110000"/>
              </a:lnSpc>
              <a:buFont typeface="Wingdings" charset="0"/>
              <a:buNone/>
            </a:pPr>
            <a:r>
              <a:rPr lang="en-US" sz="2000" dirty="0">
                <a:latin typeface="Calibri" charset="0"/>
              </a:rPr>
              <a:t>[5] </a:t>
            </a:r>
            <a:r>
              <a:rPr lang="en-US" sz="2000" dirty="0" smtClean="0">
                <a:latin typeface="Calibri" charset="0"/>
              </a:rPr>
              <a:t>means a </a:t>
            </a:r>
            <a:r>
              <a:rPr lang="en-US" sz="2000" dirty="0">
                <a:latin typeface="Calibri" charset="0"/>
              </a:rPr>
              <a:t>string value associated with 'homepage' should be interpreted as an identifier that is an IRI 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5695</TotalTime>
  <Words>1142</Words>
  <Application>Microsoft Macintosh PowerPoint</Application>
  <PresentationFormat>On-screen Show (4:3)</PresentationFormat>
  <Paragraphs>183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ＭＳ Ｐゴシック</vt:lpstr>
      <vt:lpstr>Wingdings</vt:lpstr>
      <vt:lpstr>Arial</vt:lpstr>
      <vt:lpstr>Capsules</vt:lpstr>
      <vt:lpstr>JSON-LD </vt:lpstr>
      <vt:lpstr>JSON as an XML Alternative</vt:lpstr>
      <vt:lpstr>Example</vt:lpstr>
      <vt:lpstr>The BNF is simple </vt:lpstr>
      <vt:lpstr>Evaluation</vt:lpstr>
      <vt:lpstr>JSON-LD</vt:lpstr>
      <vt:lpstr>In the beginning</vt:lpstr>
      <vt:lpstr>A bit better</vt:lpstr>
      <vt:lpstr>Define a context</vt:lpstr>
      <vt:lpstr>Reference an external context</vt:lpstr>
      <vt:lpstr>Add context inline</vt:lpstr>
      <vt:lpstr>External Context?</vt:lpstr>
      <vt:lpstr>Making assertions about things</vt:lpstr>
      <vt:lpstr>Adding a default vocabulary</vt:lpstr>
      <vt:lpstr>Mixing vocabularies</vt:lpstr>
      <vt:lpstr>Embedding other objects</vt:lpstr>
      <vt:lpstr>Google looks for JSON-LD</vt:lpstr>
      <vt:lpstr>PowerPoint Presentation</vt:lpstr>
      <vt:lpstr>PowerPoint Presentation</vt:lpstr>
      <vt:lpstr>PowerPoint Presentation</vt:lpstr>
      <vt:lpstr>PowerPoint Presentation</vt:lpstr>
      <vt:lpstr>http://json-ld.org/</vt:lpstr>
      <vt:lpstr>JSON-LD Playground</vt:lpstr>
      <vt:lpstr>Conclusion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113</cp:revision>
  <cp:lastPrinted>2017-12-04T20:44:25Z</cp:lastPrinted>
  <dcterms:created xsi:type="dcterms:W3CDTF">2009-02-02T21:23:45Z</dcterms:created>
  <dcterms:modified xsi:type="dcterms:W3CDTF">2017-12-04T20:46:10Z</dcterms:modified>
</cp:coreProperties>
</file>