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526" r:id="rId3"/>
    <p:sldId id="527" r:id="rId4"/>
    <p:sldId id="529" r:id="rId5"/>
    <p:sldId id="530" r:id="rId6"/>
    <p:sldId id="554" r:id="rId7"/>
    <p:sldId id="555" r:id="rId8"/>
    <p:sldId id="544" r:id="rId9"/>
    <p:sldId id="531" r:id="rId10"/>
    <p:sldId id="556" r:id="rId11"/>
    <p:sldId id="535" r:id="rId12"/>
    <p:sldId id="558" r:id="rId13"/>
    <p:sldId id="537" r:id="rId14"/>
    <p:sldId id="539" r:id="rId15"/>
    <p:sldId id="540" r:id="rId16"/>
    <p:sldId id="541" r:id="rId17"/>
    <p:sldId id="542" r:id="rId18"/>
    <p:sldId id="543" r:id="rId19"/>
    <p:sldId id="532" r:id="rId20"/>
    <p:sldId id="557" r:id="rId21"/>
    <p:sldId id="546" r:id="rId22"/>
    <p:sldId id="547" r:id="rId23"/>
    <p:sldId id="560" r:id="rId24"/>
    <p:sldId id="552" r:id="rId25"/>
    <p:sldId id="548" r:id="rId26"/>
    <p:sldId id="549" r:id="rId27"/>
    <p:sldId id="550" r:id="rId28"/>
    <p:sldId id="559" r:id="rId29"/>
    <p:sldId id="553" r:id="rId30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320" y="-664"/>
      </p:cViewPr>
      <p:guideLst>
        <p:guide orient="horz" pos="3658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928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FBEE24-1A26-784D-944D-B9DBBA0D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2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4B84283C-4295-C44F-9AF0-73ED9BB734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49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02425-62FB-824A-A030-E72E3B4EB1AB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139C2-3E9C-4A40-85EC-BDDF73F0451A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C885F-BBD7-FF42-9C7A-6EE74EB4BE88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9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9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05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0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1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8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+mn-lt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+mn-lt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2rq.org/" TargetMode="External"/><Relationship Id="rId4" Type="http://schemas.openxmlformats.org/officeDocument/2006/relationships/hyperlink" Target="https://github.com/d2rq/d2r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HTTP_30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resource/people/Al_Turing" TargetMode="External"/><Relationship Id="rId4" Type="http://schemas.openxmlformats.org/officeDocument/2006/relationships/hyperlink" Target="http://localhost:8080/data/people/Al_Tu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8080/page/people/Al_Turi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w.cs.technion.ac.il/d2rq/tutor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2rq/d2r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6600" dirty="0"/>
              <a:t>RDF and RDB </a:t>
            </a:r>
            <a:r>
              <a:rPr lang="en-US" sz="6600" dirty="0" smtClean="0"/>
              <a:t>2</a:t>
            </a:r>
            <a:br>
              <a:rPr lang="en-US" sz="6600" dirty="0" smtClean="0"/>
            </a:br>
            <a:r>
              <a:rPr lang="en-US" sz="13800" dirty="0" smtClean="0"/>
              <a:t>D2RQ</a:t>
            </a:r>
            <a:endParaRPr lang="el-GR" sz="48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Generating RDF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967288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000" dirty="0" smtClean="0"/>
              <a:t>D2RQ </a:t>
            </a:r>
            <a:r>
              <a:rPr lang="en-US" sz="3000" dirty="0" smtClean="0"/>
              <a:t>generates </a:t>
            </a:r>
            <a:r>
              <a:rPr lang="en-US" sz="3000" dirty="0" smtClean="0"/>
              <a:t>a </a:t>
            </a:r>
            <a:r>
              <a:rPr lang="en-US" sz="3000" b="1" dirty="0" smtClean="0"/>
              <a:t>default mapping</a:t>
            </a:r>
            <a:r>
              <a:rPr lang="en-US" sz="3000" dirty="0" smtClean="0"/>
              <a:t> directly from the database</a:t>
            </a:r>
            <a:endParaRPr lang="en-US" sz="3000" dirty="0"/>
          </a:p>
          <a:p>
            <a:pPr marL="395287" lvl="1" indent="0">
              <a:lnSpc>
                <a:spcPct val="110000"/>
              </a:lnSpc>
              <a:buFontTx/>
              <a:buNone/>
              <a:defRPr/>
            </a:pPr>
            <a:r>
              <a:rPr lang="en-US" sz="2800" dirty="0" smtClean="0"/>
              <a:t>% d2rq/generate-mapping –u </a:t>
            </a:r>
            <a:r>
              <a:rPr lang="en-US" sz="2800" dirty="0" smtClean="0"/>
              <a:t>demo –w3c  </a:t>
            </a:r>
            <a:r>
              <a:rPr lang="en-US" sz="2800" dirty="0" smtClean="0"/>
              <a:t>\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-o  </a:t>
            </a:r>
            <a:r>
              <a:rPr lang="en-US" sz="2800" dirty="0" err="1" smtClean="0"/>
              <a:t>lab_map.ttl</a:t>
            </a:r>
            <a:r>
              <a:rPr lang="en-US" sz="2800" dirty="0" smtClean="0"/>
              <a:t>  </a:t>
            </a:r>
            <a:r>
              <a:rPr lang="en-US" sz="2800" dirty="0" err="1" smtClean="0"/>
              <a:t>jdbc:mysql</a:t>
            </a:r>
            <a:r>
              <a:rPr lang="en-US" sz="2800" dirty="0" smtClean="0"/>
              <a:t>://127.0.0.1/lab</a:t>
            </a:r>
          </a:p>
          <a:p>
            <a:pPr marL="636587" lvl="1" indent="-241300">
              <a:lnSpc>
                <a:spcPct val="110000"/>
              </a:lnSpc>
              <a:defRPr/>
            </a:pPr>
            <a:r>
              <a:rPr lang="en-US" sz="2600" dirty="0" smtClean="0"/>
              <a:t>-u </a:t>
            </a:r>
            <a:r>
              <a:rPr lang="en-US" sz="2600" dirty="0" err="1" smtClean="0"/>
              <a:t>arg</a:t>
            </a:r>
            <a:r>
              <a:rPr lang="en-US" sz="2600" dirty="0" smtClean="0"/>
              <a:t>: user for database access</a:t>
            </a:r>
          </a:p>
          <a:p>
            <a:pPr marL="636587" lvl="1" indent="-241300">
              <a:lnSpc>
                <a:spcPct val="110000"/>
              </a:lnSpc>
              <a:defRPr/>
            </a:pPr>
            <a:r>
              <a:rPr lang="en-US" sz="2600" dirty="0"/>
              <a:t>-</a:t>
            </a:r>
            <a:r>
              <a:rPr lang="en-US" sz="2600" dirty="0" smtClean="0"/>
              <a:t>o </a:t>
            </a:r>
            <a:r>
              <a:rPr lang="en-US" sz="2600" dirty="0" err="1" smtClean="0"/>
              <a:t>arg</a:t>
            </a:r>
            <a:r>
              <a:rPr lang="en-US" sz="2600" dirty="0" smtClean="0"/>
              <a:t>: file </a:t>
            </a:r>
            <a:r>
              <a:rPr lang="en-US" sz="2600" dirty="0" smtClean="0"/>
              <a:t>to </a:t>
            </a:r>
            <a:r>
              <a:rPr lang="en-US" sz="2600" dirty="0" smtClean="0"/>
              <a:t>write mapping to</a:t>
            </a:r>
          </a:p>
          <a:p>
            <a:pPr marL="636587" lvl="1" indent="-241300">
              <a:lnSpc>
                <a:spcPct val="110000"/>
              </a:lnSpc>
              <a:defRPr/>
            </a:pPr>
            <a:r>
              <a:rPr lang="en-US" sz="2600" dirty="0" smtClean="0"/>
              <a:t>--w3c flag: use W3C compatible mapping format</a:t>
            </a:r>
            <a:endParaRPr lang="en-US" sz="2600" dirty="0" smtClean="0"/>
          </a:p>
          <a:p>
            <a:pPr marL="636587" lvl="1" indent="-241300">
              <a:lnSpc>
                <a:spcPct val="110000"/>
              </a:lnSpc>
              <a:defRPr/>
            </a:pPr>
            <a:r>
              <a:rPr lang="en-US" sz="2600" dirty="0"/>
              <a:t>L</a:t>
            </a:r>
            <a:r>
              <a:rPr lang="en-US" sz="2600" dirty="0" smtClean="0"/>
              <a:t>ast </a:t>
            </a:r>
            <a:r>
              <a:rPr lang="en-US" sz="2600" dirty="0" err="1" smtClean="0"/>
              <a:t>arg</a:t>
            </a:r>
            <a:r>
              <a:rPr lang="en-US" sz="2600" dirty="0" smtClean="0"/>
              <a:t>: string </a:t>
            </a:r>
            <a:r>
              <a:rPr lang="en-US" sz="2600" dirty="0"/>
              <a:t>JDBC</a:t>
            </a:r>
            <a:r>
              <a:rPr lang="en-US" sz="2600" dirty="0" smtClean="0"/>
              <a:t> uses to access database table</a:t>
            </a:r>
          </a:p>
          <a:p>
            <a:pPr marL="234950" indent="-241300">
              <a:lnSpc>
                <a:spcPct val="110000"/>
              </a:lnSpc>
              <a:defRPr/>
            </a:pPr>
            <a:r>
              <a:rPr lang="en-US" sz="3000" dirty="0"/>
              <a:t>R</a:t>
            </a:r>
            <a:r>
              <a:rPr lang="en-US" sz="3000" dirty="0" smtClean="0"/>
              <a:t>esulting mapping can be edited as desired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Default D2RQ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4248150" cy="4967288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@prefix ... </a:t>
            </a:r>
          </a:p>
          <a:p>
            <a:pPr marL="0" indent="0">
              <a:buFont typeface="Wingdings" charset="0"/>
              <a:buNone/>
              <a:defRPr/>
            </a:pPr>
            <a:endParaRPr lang="en-US" sz="2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500" dirty="0" err="1" smtClean="0"/>
              <a:t>Map:database</a:t>
            </a:r>
            <a:r>
              <a:rPr lang="en-US" sz="1500" dirty="0" smtClean="0"/>
              <a:t> a d2rq:Database;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d2rq:jdbcDriver "</a:t>
            </a:r>
            <a:r>
              <a:rPr lang="en-US" sz="1500" dirty="0" err="1" smtClean="0"/>
              <a:t>com.mysql.jdbc.Driver</a:t>
            </a:r>
            <a:r>
              <a:rPr lang="en-US" sz="1500" dirty="0" smtClean="0"/>
              <a:t>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d2rq:jdbcDSN "</a:t>
            </a:r>
            <a:r>
              <a:rPr lang="en-US" sz="1500" dirty="0" err="1" smtClean="0"/>
              <a:t>jdbc:mysql</a:t>
            </a:r>
            <a:r>
              <a:rPr lang="en-US" sz="1500" dirty="0" smtClean="0"/>
              <a:t>://127.0.0.1/lab";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d2rq:username "</a:t>
            </a:r>
            <a:r>
              <a:rPr lang="en-US" sz="1500" dirty="0" smtClean="0"/>
              <a:t>demo”;</a:t>
            </a:r>
            <a:endParaRPr lang="en-US" sz="15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</a:t>
            </a:r>
            <a:r>
              <a:rPr lang="en-US" sz="1500" dirty="0" err="1" smtClean="0"/>
              <a:t>jdbc:autoReconnect</a:t>
            </a:r>
            <a:r>
              <a:rPr lang="en-US" sz="1500" dirty="0" smtClean="0"/>
              <a:t> "true";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</a:t>
            </a:r>
            <a:r>
              <a:rPr lang="en-US" sz="1500" dirty="0" err="1" smtClean="0"/>
              <a:t>jdbc:zeroDateTimeBehavior</a:t>
            </a:r>
            <a:r>
              <a:rPr lang="en-US" sz="1500" dirty="0" smtClean="0"/>
              <a:t> "</a:t>
            </a:r>
            <a:r>
              <a:rPr lang="en-US" sz="1500" dirty="0" err="1" smtClean="0"/>
              <a:t>convertToNull</a:t>
            </a:r>
            <a:r>
              <a:rPr lang="en-US" sz="1500" dirty="0" smtClean="0"/>
              <a:t>”; .</a:t>
            </a:r>
          </a:p>
          <a:p>
            <a:pPr marL="0" indent="0">
              <a:buFont typeface="Wingdings" charset="0"/>
              <a:buNone/>
              <a:defRPr/>
            </a:pPr>
            <a:endParaRPr lang="en-US" sz="2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500" dirty="0" err="1" smtClean="0"/>
              <a:t>map:people</a:t>
            </a:r>
            <a:r>
              <a:rPr lang="en-US" sz="1500" dirty="0" smtClean="0"/>
              <a:t> a d2rq:ClassMap;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d2rq:dataStorage </a:t>
            </a:r>
            <a:r>
              <a:rPr lang="en-US" sz="1500" dirty="0" err="1" smtClean="0"/>
              <a:t>map:database</a:t>
            </a:r>
            <a:r>
              <a:rPr lang="en-US" sz="15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d2rq:uriPattern "people/@@</a:t>
            </a:r>
            <a:r>
              <a:rPr lang="en-US" sz="1500" dirty="0" err="1" smtClean="0"/>
              <a:t>people.Name|urlify</a:t>
            </a:r>
            <a:r>
              <a:rPr lang="en-US" sz="1500" dirty="0" smtClean="0"/>
              <a:t>@@";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d2rq:class </a:t>
            </a:r>
            <a:r>
              <a:rPr lang="en-US" sz="1500" dirty="0" err="1" smtClean="0"/>
              <a:t>vocab:people</a:t>
            </a:r>
            <a:r>
              <a:rPr lang="en-US" sz="15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d2rq:classDefinitionLabel "people”;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err="1" smtClean="0"/>
              <a:t>map:people</a:t>
            </a:r>
            <a:r>
              <a:rPr lang="en-US" sz="1500" dirty="0" smtClean="0"/>
              <a:t>__label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d2rq:belongsToClassMap </a:t>
            </a:r>
            <a:r>
              <a:rPr lang="en-US" sz="1500" dirty="0" err="1" smtClean="0"/>
              <a:t>map:people</a:t>
            </a:r>
            <a:r>
              <a:rPr lang="en-US" sz="15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d2rq:property </a:t>
            </a:r>
            <a:r>
              <a:rPr lang="en-US" sz="1500" dirty="0" err="1" smtClean="0"/>
              <a:t>rdfs:label</a:t>
            </a:r>
            <a:r>
              <a:rPr lang="en-US" sz="15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500" dirty="0" smtClean="0"/>
              <a:t>  d2rq:pattern "people #@@</a:t>
            </a:r>
            <a:r>
              <a:rPr lang="en-US" sz="1500" dirty="0" err="1" smtClean="0"/>
              <a:t>people.Name</a:t>
            </a:r>
            <a:r>
              <a:rPr lang="en-US" sz="1500" dirty="0" smtClean="0"/>
              <a:t>@@”;.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412875"/>
            <a:ext cx="4464050" cy="496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600" dirty="0" err="1" smtClean="0"/>
              <a:t>map:people_Name</a:t>
            </a:r>
            <a:r>
              <a:rPr lang="en-US" sz="1600" dirty="0" smtClean="0"/>
              <a:t>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d2rq:belongsToClassMap </a:t>
            </a:r>
            <a:r>
              <a:rPr lang="en-US" sz="1600" dirty="0" err="1" smtClean="0"/>
              <a:t>map:people</a:t>
            </a:r>
            <a:r>
              <a:rPr lang="en-US" sz="16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d2rq:property </a:t>
            </a:r>
            <a:r>
              <a:rPr lang="en-US" sz="1600" dirty="0" err="1" smtClean="0"/>
              <a:t>vocab:people_Name</a:t>
            </a:r>
            <a:r>
              <a:rPr lang="en-US" sz="16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d2rq:propertyDefinitionLabel "people Name";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d2rq:column "</a:t>
            </a:r>
            <a:r>
              <a:rPr lang="en-US" sz="1600" dirty="0" err="1" smtClean="0"/>
              <a:t>people.Name</a:t>
            </a:r>
            <a:r>
              <a:rPr lang="en-US" sz="1600" dirty="0" smtClean="0"/>
              <a:t>";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err="1" smtClean="0"/>
              <a:t>map:people_Age</a:t>
            </a:r>
            <a:r>
              <a:rPr lang="en-US" sz="1600" dirty="0" smtClean="0"/>
              <a:t>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d2rq:belongsToClassMap </a:t>
            </a:r>
            <a:r>
              <a:rPr lang="en-US" sz="1600" dirty="0" err="1" smtClean="0"/>
              <a:t>map:people</a:t>
            </a:r>
            <a:r>
              <a:rPr lang="en-US" sz="16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d2rq:property </a:t>
            </a:r>
            <a:r>
              <a:rPr lang="en-US" sz="1600" dirty="0" err="1" smtClean="0"/>
              <a:t>vocab:people_Age</a:t>
            </a:r>
            <a:r>
              <a:rPr lang="en-US" sz="16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d2rq:propertyDefinitionLabel "people Age";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d2rq:column "</a:t>
            </a:r>
            <a:r>
              <a:rPr lang="en-US" sz="1600" dirty="0" err="1" smtClean="0"/>
              <a:t>people.Age</a:t>
            </a:r>
            <a:r>
              <a:rPr lang="en-US" sz="1600" dirty="0" smtClean="0"/>
              <a:t>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d2rq:datatype </a:t>
            </a:r>
            <a:r>
              <a:rPr lang="en-US" sz="1600" dirty="0" err="1" smtClean="0"/>
              <a:t>xsd:int</a:t>
            </a:r>
            <a:r>
              <a:rPr lang="en-US" sz="1600" dirty="0" smtClean="0"/>
              <a:t>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err="1" smtClean="0"/>
              <a:t>map:people_Mobile</a:t>
            </a:r>
            <a:r>
              <a:rPr lang="en-US" sz="1600" dirty="0" smtClean="0"/>
              <a:t> a d2rq:PropertyBridge;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d2rq:belongsToClassMap </a:t>
            </a:r>
            <a:r>
              <a:rPr lang="en-US" sz="1600" dirty="0" err="1" smtClean="0"/>
              <a:t>map:people</a:t>
            </a:r>
            <a:r>
              <a:rPr lang="en-US" sz="16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d2rq:property </a:t>
            </a:r>
            <a:r>
              <a:rPr lang="en-US" sz="1600" dirty="0" err="1" smtClean="0"/>
              <a:t>vocab:people_Mobile</a:t>
            </a:r>
            <a:r>
              <a:rPr lang="en-US" sz="1600" dirty="0" smtClean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d2rq:propertyDefinitionLabel "people Mobile";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 d2rq:column "</a:t>
            </a:r>
            <a:r>
              <a:rPr lang="en-US" sz="1600" dirty="0" err="1" smtClean="0"/>
              <a:t>people.Mobile</a:t>
            </a:r>
            <a:r>
              <a:rPr lang="en-US" sz="1600" dirty="0" smtClean="0"/>
              <a:t>";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D2r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The d2r-server provides real-time access </a:t>
            </a:r>
            <a:r>
              <a:rPr lang="en-US" sz="3200" dirty="0" smtClean="0"/>
              <a:t>to </a:t>
            </a:r>
            <a:r>
              <a:rPr lang="en-US" sz="3200" dirty="0" err="1" smtClean="0"/>
              <a:t>rdf</a:t>
            </a:r>
            <a:r>
              <a:rPr lang="en-US" sz="3200" dirty="0" smtClean="0"/>
              <a:t> data via </a:t>
            </a:r>
            <a:r>
              <a:rPr lang="en-US" sz="3200" dirty="0" smtClean="0"/>
              <a:t>several </a:t>
            </a:r>
            <a:r>
              <a:rPr lang="en-US" sz="3200" dirty="0" smtClean="0"/>
              <a:t>protocols</a:t>
            </a:r>
            <a:endParaRPr lang="en-US" sz="3200" dirty="0" smtClean="0"/>
          </a:p>
          <a:p>
            <a:pPr lvl="1">
              <a:defRPr/>
            </a:pPr>
            <a:r>
              <a:rPr lang="en-US" sz="2800" dirty="0" smtClean="0"/>
              <a:t>d2r-server -port 8081 ../</a:t>
            </a:r>
            <a:r>
              <a:rPr lang="en-US" sz="2800" dirty="0" err="1" smtClean="0"/>
              <a:t>lab_map.ttl</a:t>
            </a:r>
            <a:r>
              <a:rPr lang="en-US" sz="2800" dirty="0" smtClean="0"/>
              <a:t> 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86150"/>
            <a:ext cx="63515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Access via D2R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Explore via HTML</a:t>
            </a:r>
          </a:p>
          <a:p>
            <a:pPr>
              <a:defRPr/>
            </a:pPr>
            <a:r>
              <a:rPr lang="en-US" dirty="0" smtClean="0"/>
              <a:t>Via SPARQL endpoint</a:t>
            </a:r>
            <a:endParaRPr lang="en-US" dirty="0"/>
          </a:p>
        </p:txBody>
      </p:sp>
      <p:pic>
        <p:nvPicPr>
          <p:cNvPr id="18435" name="Picture 4" descr="Screen Shot 2012-04-12 at 9.2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171450"/>
            <a:ext cx="6799263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Access via D2R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Explore via HTML</a:t>
            </a:r>
          </a:p>
          <a:p>
            <a:pPr>
              <a:defRPr/>
            </a:pPr>
            <a:r>
              <a:rPr lang="en-US" dirty="0" smtClean="0"/>
              <a:t>Via SPARQL endpoint</a:t>
            </a:r>
            <a:endParaRPr lang="en-US" dirty="0"/>
          </a:p>
        </p:txBody>
      </p:sp>
      <p:pic>
        <p:nvPicPr>
          <p:cNvPr id="19459" name="Picture 3" descr="Screen Shot 2012-04-12 at 9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-100013"/>
            <a:ext cx="6799262" cy="75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Access via D2R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Explore via HTML</a:t>
            </a:r>
          </a:p>
          <a:p>
            <a:pPr>
              <a:defRPr/>
            </a:pPr>
            <a:r>
              <a:rPr lang="en-US" dirty="0" smtClean="0"/>
              <a:t>Via SPARQL endpoint</a:t>
            </a:r>
            <a:endParaRPr lang="en-US" dirty="0"/>
          </a:p>
        </p:txBody>
      </p:sp>
      <p:pic>
        <p:nvPicPr>
          <p:cNvPr id="20483" name="Picture 3" descr="Screen Shot 2012-04-12 at 9.3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-242888"/>
            <a:ext cx="6799262" cy="75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Access via D2R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Via SPARQL endpoint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1507" name="Picture 6" descr="Screen Shot 2012-04-12 at 9.3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618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Access via D2R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Via SPARQL endpoint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2531" name="Picture 3" descr="Screen Shot 2012-04-12 at 9.3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15888"/>
            <a:ext cx="618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736850" cy="1296988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Access via D2R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2665413" cy="4894262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Via SPARQL endpoint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3555" name="Picture 3" descr="Screen Shot 2012-04-12 at 9.3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15888"/>
            <a:ext cx="6180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Generating RDF dumps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3200" dirty="0" smtClean="0"/>
              <a:t>Once mapping is defined, use dump-</a:t>
            </a:r>
            <a:r>
              <a:rPr lang="en-US" sz="3200" dirty="0" err="1" smtClean="0"/>
              <a:t>rdf</a:t>
            </a:r>
            <a:r>
              <a:rPr lang="en-US" sz="3200" dirty="0" smtClean="0"/>
              <a:t> for RDF dumps in various formats, e.g.:</a:t>
            </a:r>
          </a:p>
          <a:p>
            <a:pPr marL="395287" lvl="1" indent="0">
              <a:buFontTx/>
              <a:buNone/>
              <a:defRPr/>
            </a:pPr>
            <a:r>
              <a:rPr lang="en-US" sz="3200" dirty="0" smtClean="0"/>
              <a:t>% </a:t>
            </a:r>
            <a:r>
              <a:rPr lang="en-US" sz="3200" dirty="0"/>
              <a:t>dump-</a:t>
            </a:r>
            <a:r>
              <a:rPr lang="en-US" sz="3200" dirty="0" err="1"/>
              <a:t>rdf</a:t>
            </a:r>
            <a:r>
              <a:rPr lang="en-US" sz="3200" dirty="0"/>
              <a:t> --w3c -o ../</a:t>
            </a:r>
            <a:r>
              <a:rPr lang="en-US" sz="3200" dirty="0" err="1"/>
              <a:t>lab.ttl</a:t>
            </a:r>
            <a:r>
              <a:rPr lang="en-US" sz="3200" dirty="0"/>
              <a:t> </a:t>
            </a:r>
            <a:r>
              <a:rPr lang="en-US" sz="3200" dirty="0" smtClean="0"/>
              <a:t>\</a:t>
            </a:r>
            <a:br>
              <a:rPr lang="en-US" sz="3200" dirty="0" smtClean="0"/>
            </a:br>
            <a:r>
              <a:rPr lang="en-US" sz="3200" dirty="0" smtClean="0"/>
              <a:t>     -</a:t>
            </a:r>
            <a:r>
              <a:rPr lang="en-US" sz="3200" dirty="0"/>
              <a:t>f TURTLE ../</a:t>
            </a:r>
            <a:r>
              <a:rPr lang="en-US" sz="3200" dirty="0" err="1"/>
              <a:t>lab_map.ttl</a:t>
            </a:r>
            <a:endParaRPr lang="en-US" sz="3200" dirty="0"/>
          </a:p>
          <a:p>
            <a:pPr marL="395287" lvl="1" indent="0"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cs typeface="+mj-cs"/>
              </a:rPr>
              <a:t>D2RQ showed the way</a:t>
            </a:r>
            <a:endParaRPr lang="el-GR" sz="4400" dirty="0" smtClean="0">
              <a:cs typeface="+mj-cs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640762" cy="5184775"/>
          </a:xfrm>
        </p:spPr>
        <p:txBody>
          <a:bodyPr/>
          <a:lstStyle/>
          <a:p>
            <a:pPr>
              <a:defRPr/>
            </a:pPr>
            <a:r>
              <a:rPr lang="en-US" sz="3100" dirty="0"/>
              <a:t>E</a:t>
            </a:r>
            <a:r>
              <a:rPr lang="en-US" sz="3100" dirty="0" smtClean="0"/>
              <a:t>arly system to expose </a:t>
            </a:r>
            <a:r>
              <a:rPr lang="en-US" sz="3100" dirty="0"/>
              <a:t>relational data as RDF</a:t>
            </a:r>
          </a:p>
          <a:p>
            <a:pPr lvl="1">
              <a:defRPr/>
            </a:pPr>
            <a:r>
              <a:rPr lang="en-US" sz="2700" dirty="0"/>
              <a:t>See </a:t>
            </a:r>
            <a:r>
              <a:rPr lang="en-US" sz="2700" dirty="0">
                <a:hlinkClick r:id="rId3"/>
              </a:rPr>
              <a:t>http://d2rq.org/</a:t>
            </a:r>
            <a:r>
              <a:rPr lang="en-US" sz="2700" dirty="0"/>
              <a:t> </a:t>
            </a:r>
            <a:endParaRPr lang="en-US" sz="2700" dirty="0" smtClean="0"/>
          </a:p>
          <a:p>
            <a:pPr lvl="1">
              <a:defRPr/>
            </a:pPr>
            <a:r>
              <a:rPr lang="en-US" sz="2700" dirty="0" smtClean="0"/>
              <a:t>Open </a:t>
            </a:r>
            <a:r>
              <a:rPr lang="en-US" sz="2700" dirty="0"/>
              <a:t>source: </a:t>
            </a:r>
            <a:r>
              <a:rPr lang="en-US" sz="2700" dirty="0">
                <a:hlinkClick r:id="rId4"/>
              </a:rPr>
              <a:t>https://github.com/d2rq/</a:t>
            </a:r>
            <a:r>
              <a:rPr lang="en-US" sz="2700" dirty="0" smtClean="0">
                <a:hlinkClick r:id="rId4"/>
              </a:rPr>
              <a:t>d2rq</a:t>
            </a:r>
            <a:endParaRPr lang="en-US" sz="2700" dirty="0" smtClean="0"/>
          </a:p>
          <a:p>
            <a:pPr lvl="1">
              <a:defRPr/>
            </a:pPr>
            <a:r>
              <a:rPr lang="en-US" sz="2700" dirty="0"/>
              <a:t>S</a:t>
            </a:r>
            <a:r>
              <a:rPr lang="en-US" sz="2700" dirty="0" smtClean="0"/>
              <a:t>till widely used</a:t>
            </a:r>
          </a:p>
          <a:p>
            <a:pPr>
              <a:defRPr/>
            </a:pPr>
            <a:r>
              <a:rPr lang="en-US" sz="3100" dirty="0" smtClean="0"/>
              <a:t>Lets you</a:t>
            </a:r>
          </a:p>
          <a:p>
            <a:pPr marL="457200" lvl="1" indent="-228600">
              <a:defRPr/>
            </a:pPr>
            <a:r>
              <a:rPr lang="en-US" sz="2700" dirty="0" smtClean="0"/>
              <a:t>Query </a:t>
            </a:r>
            <a:r>
              <a:rPr lang="en-US" sz="2700" dirty="0"/>
              <a:t>a non-RDF database using SPARQL</a:t>
            </a:r>
          </a:p>
          <a:p>
            <a:pPr marL="457200" lvl="1" indent="-228600">
              <a:defRPr/>
            </a:pPr>
            <a:r>
              <a:rPr lang="en-US" sz="2700" dirty="0" smtClean="0"/>
              <a:t>Access database content </a:t>
            </a:r>
            <a:r>
              <a:rPr lang="en-US" sz="2700" dirty="0"/>
              <a:t>as </a:t>
            </a:r>
            <a:r>
              <a:rPr lang="en-US" sz="2700" dirty="0" smtClean="0"/>
              <a:t>linked data over </a:t>
            </a:r>
            <a:r>
              <a:rPr lang="en-US" sz="2700" dirty="0"/>
              <a:t>Web</a:t>
            </a:r>
          </a:p>
          <a:p>
            <a:pPr marL="457200" lvl="1" indent="-228600">
              <a:defRPr/>
            </a:pPr>
            <a:r>
              <a:rPr lang="en-US" sz="2700" dirty="0" smtClean="0"/>
              <a:t>Dump database content </a:t>
            </a:r>
            <a:r>
              <a:rPr lang="en-US" sz="2700" dirty="0"/>
              <a:t>in RDF </a:t>
            </a:r>
            <a:r>
              <a:rPr lang="en-US" sz="2700" dirty="0" smtClean="0"/>
              <a:t>formats</a:t>
            </a:r>
            <a:endParaRPr lang="en-US" sz="2700" dirty="0"/>
          </a:p>
          <a:p>
            <a:pPr marL="457200" lvl="1" indent="-228600">
              <a:defRPr/>
            </a:pPr>
            <a:r>
              <a:rPr lang="en-US" sz="2700" dirty="0" smtClean="0"/>
              <a:t>Access </a:t>
            </a:r>
            <a:r>
              <a:rPr lang="en-US" sz="2700" dirty="0"/>
              <a:t>non-RDF </a:t>
            </a:r>
            <a:r>
              <a:rPr lang="en-US" sz="2700" dirty="0" smtClean="0"/>
              <a:t>database using </a:t>
            </a:r>
            <a:r>
              <a:rPr lang="en-US" sz="2700" dirty="0"/>
              <a:t>Apache Jena API</a:t>
            </a:r>
          </a:p>
          <a:p>
            <a:pPr marL="228600" indent="-228600" eaLnBrk="1" hangingPunct="1">
              <a:defRPr/>
            </a:pPr>
            <a:endParaRPr lang="en-US" sz="32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Generating RDF dumps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325" cy="52562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</a:t>
            </a:r>
            <a:r>
              <a:rPr lang="en-US" sz="2000" dirty="0" err="1"/>
              <a:t>rdf</a:t>
            </a:r>
            <a:r>
              <a:rPr lang="en-US" sz="2000" dirty="0"/>
              <a:t>:     &lt;http://www.w3.org/1999/02/22-rdf-syntax-ns#&gt; .</a:t>
            </a:r>
          </a:p>
          <a:p>
            <a:pPr marL="0" indent="0">
              <a:buFont typeface="Wingdings" charset="0"/>
              <a:buNone/>
              <a:defRPr/>
            </a:pPr>
            <a:r>
              <a:rPr lang="is-IS" sz="1400" dirty="0" smtClean="0"/>
              <a:t>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vocab:   &lt;file:///Users/finin/Sites/691f16/examples/d2rq/vocab/&gt;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map:     &lt;file:///Users/finin/Sites/691f16/examples/d2rq/</a:t>
            </a:r>
            <a:r>
              <a:rPr lang="en-US" sz="2000" dirty="0" err="1"/>
              <a:t>lab.ttl</a:t>
            </a:r>
            <a:r>
              <a:rPr lang="en-US" sz="2000" dirty="0"/>
              <a:t>#&gt; 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@prefix </a:t>
            </a:r>
            <a:r>
              <a:rPr lang="en-US" sz="2000" dirty="0" err="1"/>
              <a:t>db</a:t>
            </a:r>
            <a:r>
              <a:rPr lang="en-US" sz="2000" dirty="0"/>
              <a:t>:      &lt;file:///Users/finin/Sites/691f16/examples/d2rq/</a:t>
            </a:r>
            <a:r>
              <a:rPr lang="en-US" sz="2000" dirty="0" err="1"/>
              <a:t>lab.ttl</a:t>
            </a:r>
            <a:r>
              <a:rPr lang="en-US" sz="2000" dirty="0"/>
              <a:t>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10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 err="1" smtClean="0"/>
              <a:t>vocab:people_Name</a:t>
            </a:r>
            <a:r>
              <a:rPr lang="hu-HU" sz="2000" dirty="0" smtClean="0"/>
              <a:t> a </a:t>
            </a:r>
            <a:r>
              <a:rPr lang="hu-HU" sz="2000" dirty="0"/>
              <a:t>rdf:Property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rdfs:label</a:t>
            </a:r>
            <a:r>
              <a:rPr lang="en-US" sz="2000" dirty="0"/>
              <a:t> "people Name" .</a:t>
            </a:r>
          </a:p>
          <a:p>
            <a:pPr marL="0" indent="0">
              <a:buFont typeface="Wingdings" charset="0"/>
              <a:buNone/>
              <a:defRPr/>
            </a:pPr>
            <a:endParaRPr lang="en-US" sz="105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 err="1" smtClean="0"/>
              <a:t>db:l</a:t>
            </a:r>
            <a:r>
              <a:rPr lang="en-US" sz="2000" dirty="0" err="1"/>
              <a:t>#people</a:t>
            </a:r>
            <a:r>
              <a:rPr lang="en-US" sz="2000" dirty="0"/>
              <a:t>/</a:t>
            </a:r>
            <a:r>
              <a:rPr lang="en-US" sz="2000" dirty="0" err="1"/>
              <a:t>Al_Turing</a:t>
            </a:r>
            <a:r>
              <a:rPr lang="en-US" sz="2000" dirty="0" smtClean="0"/>
              <a:t>&gt; a  </a:t>
            </a:r>
            <a:r>
              <a:rPr lang="en-US" sz="2000" dirty="0" err="1" smtClean="0"/>
              <a:t>vocab:people</a:t>
            </a:r>
            <a:r>
              <a:rPr lang="en-US" sz="2000" dirty="0" smtClean="0"/>
              <a:t> </a:t>
            </a:r>
            <a:r>
              <a:rPr lang="en-US" sz="2000" dirty="0"/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rdfs:label</a:t>
            </a:r>
            <a:r>
              <a:rPr lang="en-US" sz="2000" dirty="0"/>
              <a:t> "people #Al Turing"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vocab:people_Age</a:t>
            </a:r>
            <a:r>
              <a:rPr lang="en-US" sz="2000" dirty="0"/>
              <a:t> 32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vocab:people_Mobile</a:t>
            </a:r>
            <a:r>
              <a:rPr lang="en-US" sz="2000" dirty="0"/>
              <a:t> "443-253-3863"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      </a:t>
            </a:r>
            <a:r>
              <a:rPr lang="en-US" sz="2000" dirty="0" err="1"/>
              <a:t>vocab:people_Name</a:t>
            </a:r>
            <a:r>
              <a:rPr lang="en-US" sz="2000" dirty="0"/>
              <a:t> "Al Turing" .</a:t>
            </a:r>
          </a:p>
          <a:p>
            <a:pPr marL="0" indent="0">
              <a:buFont typeface="Wingdings" charset="0"/>
              <a:buNone/>
              <a:defRPr/>
            </a:pPr>
            <a:r>
              <a:rPr lang="is-IS" sz="2000" dirty="0" smtClean="0"/>
              <a:t>…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Content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D2RQ automatically recognizes URIs for</a:t>
            </a:r>
          </a:p>
          <a:p>
            <a:pPr lvl="1">
              <a:defRPr/>
            </a:pPr>
            <a:r>
              <a:rPr lang="en-US" dirty="0" smtClean="0"/>
              <a:t>Entities (e.g., an RDF object like a class or instance)</a:t>
            </a:r>
            <a:br>
              <a:rPr lang="en-US" dirty="0" smtClean="0"/>
            </a:br>
            <a:r>
              <a:rPr lang="en-US" dirty="0" smtClean="0"/>
              <a:t>http://localhost:8080/</a:t>
            </a:r>
            <a:r>
              <a:rPr lang="en-US" b="1" dirty="0" smtClean="0">
                <a:solidFill>
                  <a:srgbClr val="FF0000"/>
                </a:solidFill>
              </a:rPr>
              <a:t>resource</a:t>
            </a:r>
            <a:r>
              <a:rPr lang="en-US" dirty="0" smtClean="0"/>
              <a:t>/people/</a:t>
            </a:r>
            <a:r>
              <a:rPr lang="en-US" dirty="0" err="1" smtClean="0"/>
              <a:t>Al_Turing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RDF representations</a:t>
            </a:r>
            <a:br>
              <a:rPr lang="en-US" dirty="0" smtClean="0"/>
            </a:br>
            <a:r>
              <a:rPr lang="en-US" dirty="0" smtClean="0"/>
              <a:t>http://localhost:8080/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/people/</a:t>
            </a:r>
            <a:r>
              <a:rPr lang="en-US" dirty="0" err="1" smtClean="0"/>
              <a:t>Al_Turing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HTML representations</a:t>
            </a:r>
            <a:br>
              <a:rPr lang="en-US" dirty="0" smtClean="0"/>
            </a:br>
            <a:r>
              <a:rPr lang="en-US" dirty="0" smtClean="0"/>
              <a:t>http://localhost:8080/</a:t>
            </a:r>
            <a:r>
              <a:rPr lang="en-US" b="1" dirty="0" smtClean="0">
                <a:solidFill>
                  <a:srgbClr val="FF0000"/>
                </a:solidFill>
              </a:rPr>
              <a:t>page</a:t>
            </a:r>
            <a:r>
              <a:rPr lang="en-US" dirty="0" smtClean="0"/>
              <a:t>/people/</a:t>
            </a:r>
            <a:r>
              <a:rPr lang="en-US" dirty="0" err="1" smtClean="0"/>
              <a:t>Al_Turing</a:t>
            </a:r>
            <a:endParaRPr lang="en-US" dirty="0" smtClean="0"/>
          </a:p>
          <a:p>
            <a:pPr>
              <a:defRPr/>
            </a:pPr>
            <a:r>
              <a:rPr lang="en-US" sz="3200" dirty="0" smtClean="0"/>
              <a:t>The HTTP protocol supports </a:t>
            </a:r>
            <a:r>
              <a:rPr lang="en-US" sz="3200" i="1" dirty="0" smtClean="0"/>
              <a:t>content negotiation</a:t>
            </a:r>
          </a:p>
          <a:p>
            <a:pPr>
              <a:defRPr/>
            </a:pPr>
            <a:r>
              <a:rPr lang="en-US" sz="3200" dirty="0" smtClean="0"/>
              <a:t>A get request can specify what kind of content it wants, e.g., HTML or RDF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Resources and 303 redirects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200" dirty="0" smtClean="0"/>
              <a:t>Asking </a:t>
            </a:r>
            <a:r>
              <a:rPr lang="en-US" sz="3200" dirty="0" smtClean="0"/>
              <a:t>for </a:t>
            </a:r>
            <a:r>
              <a:rPr lang="en-US" sz="3200" dirty="0" smtClean="0"/>
              <a:t>raw </a:t>
            </a:r>
            <a:r>
              <a:rPr lang="en-US" sz="3200" dirty="0" smtClean="0"/>
              <a:t>resource make no </a:t>
            </a:r>
            <a:r>
              <a:rPr lang="en-US" sz="3200" dirty="0" smtClean="0"/>
              <a:t>sense – it’s just an identifier</a:t>
            </a:r>
          </a:p>
          <a:p>
            <a:pPr>
              <a:spcAft>
                <a:spcPts val="600"/>
              </a:spcAft>
              <a:defRPr/>
            </a:pPr>
            <a:r>
              <a:rPr lang="en-US" sz="3200" dirty="0" smtClean="0"/>
              <a:t>Client specifies in </a:t>
            </a:r>
            <a:r>
              <a:rPr lang="en-US" sz="3200" dirty="0" smtClean="0"/>
              <a:t>HTTP header </a:t>
            </a:r>
            <a:r>
              <a:rPr lang="en-US" sz="3200" dirty="0" smtClean="0"/>
              <a:t>the </a:t>
            </a:r>
            <a:r>
              <a:rPr lang="en-US" sz="3200" dirty="0" smtClean="0"/>
              <a:t>kind of content </a:t>
            </a:r>
            <a:r>
              <a:rPr lang="en-US" sz="3200" dirty="0" smtClean="0"/>
              <a:t>desired, </a:t>
            </a:r>
            <a:r>
              <a:rPr lang="en-US" sz="3200" dirty="0" smtClean="0"/>
              <a:t>e.g. HTML or </a:t>
            </a:r>
            <a:r>
              <a:rPr lang="en-US" sz="3200" dirty="0" smtClean="0"/>
              <a:t>RDF</a:t>
            </a:r>
          </a:p>
          <a:p>
            <a:pPr>
              <a:spcAft>
                <a:spcPts val="600"/>
              </a:spcAft>
              <a:defRPr/>
            </a:pPr>
            <a:r>
              <a:rPr lang="en-US" sz="3200" dirty="0" smtClean="0"/>
              <a:t>Server responds with an </a:t>
            </a:r>
            <a:r>
              <a:rPr lang="en-US" sz="3200" dirty="0" smtClean="0">
                <a:hlinkClick r:id="rId2"/>
              </a:rPr>
              <a:t>303 redirect</a:t>
            </a:r>
            <a:r>
              <a:rPr lang="en-US" sz="3200" dirty="0" smtClean="0"/>
              <a:t> indicating where to go</a:t>
            </a:r>
            <a:endParaRPr lang="en-US" sz="3200" dirty="0" smtClean="0"/>
          </a:p>
          <a:p>
            <a:pPr>
              <a:spcAft>
                <a:spcPts val="600"/>
              </a:spcAft>
              <a:defRPr/>
            </a:pPr>
            <a:r>
              <a:rPr lang="en-US" sz="3200" dirty="0" smtClean="0"/>
              <a:t>When client gets the 303 response, it asks for new URL</a:t>
            </a:r>
            <a:endParaRPr lang="en-US" sz="3200" dirty="0" smtClean="0"/>
          </a:p>
          <a:p>
            <a:pPr marL="114300" lvl="1" indent="0">
              <a:spcAft>
                <a:spcPts val="600"/>
              </a:spcAft>
              <a:buFontTx/>
              <a:buNone/>
              <a:defRPr/>
            </a:pPr>
            <a:endParaRPr lang="en-US" sz="1800" dirty="0" smtClean="0"/>
          </a:p>
          <a:p>
            <a:pPr marL="395287" lvl="1" indent="0">
              <a:spcAft>
                <a:spcPts val="60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Resources and 303 redirects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964488" cy="403185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sz="1800" dirty="0"/>
              <a:t>% curl -H "Accept: text/html"  http://localhost:</a:t>
            </a:r>
            <a:r>
              <a:rPr lang="en-US" sz="1800" dirty="0" smtClean="0"/>
              <a:t>8081/</a:t>
            </a:r>
            <a:r>
              <a:rPr lang="en-US" sz="1800" dirty="0"/>
              <a:t>resource/people/</a:t>
            </a:r>
            <a:r>
              <a:rPr lang="en-US" sz="1800" dirty="0" err="1"/>
              <a:t>Al_Turing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0" lvl="1" indent="0">
              <a:buFontTx/>
              <a:buNone/>
              <a:defRPr/>
            </a:pPr>
            <a:r>
              <a:rPr lang="en-US" sz="1800" dirty="0" smtClean="0"/>
              <a:t>303 </a:t>
            </a:r>
            <a:r>
              <a:rPr lang="en-US" sz="1800" dirty="0"/>
              <a:t>See Other: For a description of this item, </a:t>
            </a:r>
            <a:r>
              <a:rPr lang="en-US" sz="1800" dirty="0" smtClean="0"/>
              <a:t>see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://localhost:</a:t>
            </a:r>
            <a:r>
              <a:rPr lang="en-US" sz="1800" dirty="0" smtClean="0">
                <a:hlinkClick r:id="rId2"/>
              </a:rPr>
              <a:t>8081/</a:t>
            </a:r>
            <a:r>
              <a:rPr lang="en-US" sz="1800" dirty="0">
                <a:hlinkClick r:id="rId2"/>
              </a:rPr>
              <a:t>page/people/Al_Turing</a:t>
            </a:r>
            <a:endParaRPr lang="en-US" sz="1800" dirty="0"/>
          </a:p>
          <a:p>
            <a:pPr marL="0" lvl="1" indent="0">
              <a:buFontTx/>
              <a:buNone/>
              <a:defRPr/>
            </a:pPr>
            <a:endParaRPr lang="en-US" sz="1800" dirty="0"/>
          </a:p>
          <a:p>
            <a:pPr marL="0" lvl="1" indent="0">
              <a:buFontTx/>
              <a:buNone/>
              <a:defRPr/>
            </a:pPr>
            <a:r>
              <a:rPr lang="en-US" sz="1800" dirty="0"/>
              <a:t>% curl -H "Accept: application/</a:t>
            </a:r>
            <a:r>
              <a:rPr lang="en-US" sz="1800" dirty="0" err="1"/>
              <a:t>rdf+</a:t>
            </a:r>
            <a:r>
              <a:rPr lang="en-US" sz="1800" dirty="0" err="1" smtClean="0"/>
              <a:t>xml</a:t>
            </a:r>
            <a:r>
              <a:rPr lang="en-US" sz="1800" dirty="0" smtClean="0">
                <a:hlinkClick r:id="rId3"/>
              </a:rPr>
              <a:t>”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://localhost:</a:t>
            </a:r>
            <a:r>
              <a:rPr lang="en-US" sz="1800" dirty="0" smtClean="0">
                <a:hlinkClick r:id="rId3"/>
              </a:rPr>
              <a:t>8081/</a:t>
            </a:r>
            <a:r>
              <a:rPr lang="en-US" sz="1800" dirty="0">
                <a:hlinkClick r:id="rId3"/>
              </a:rPr>
              <a:t>resource/people/</a:t>
            </a:r>
            <a:r>
              <a:rPr lang="en-US" sz="1800" dirty="0" smtClean="0">
                <a:hlinkClick r:id="rId3"/>
              </a:rPr>
              <a:t>Al_Turing</a:t>
            </a:r>
            <a:endParaRPr lang="en-US" sz="1800" dirty="0" smtClean="0"/>
          </a:p>
          <a:p>
            <a:pPr marL="0" lvl="1" indent="0">
              <a:buFontTx/>
              <a:buNone/>
              <a:defRPr/>
            </a:pPr>
            <a:endParaRPr lang="en-US" sz="1800" dirty="0"/>
          </a:p>
          <a:p>
            <a:pPr marL="0" lvl="1" indent="0">
              <a:buFontTx/>
              <a:buNone/>
              <a:defRPr/>
            </a:pPr>
            <a:r>
              <a:rPr lang="en-US" sz="1800" dirty="0"/>
              <a:t>303 See Other: For a description of this item, see </a:t>
            </a:r>
            <a:r>
              <a:rPr lang="en-US" sz="1800" dirty="0">
                <a:hlinkClick r:id="rId4"/>
              </a:rPr>
              <a:t>http://localhost:</a:t>
            </a:r>
            <a:r>
              <a:rPr lang="en-US" sz="1800" dirty="0" smtClean="0">
                <a:hlinkClick r:id="rId4"/>
              </a:rPr>
              <a:t>8081/</a:t>
            </a:r>
            <a:r>
              <a:rPr lang="en-US" sz="1800" dirty="0">
                <a:hlinkClick r:id="rId4"/>
              </a:rPr>
              <a:t>data/people/Al_Turing</a:t>
            </a:r>
            <a:endParaRPr lang="en-US" sz="1800" dirty="0"/>
          </a:p>
          <a:p>
            <a:pPr marL="114300" lvl="1" indent="0">
              <a:spcAft>
                <a:spcPts val="600"/>
              </a:spcAft>
              <a:buFontTx/>
              <a:buNone/>
              <a:defRPr/>
            </a:pPr>
            <a:endParaRPr lang="en-US" sz="1800" dirty="0" smtClean="0"/>
          </a:p>
          <a:p>
            <a:pPr marL="395287" lvl="1" indent="0">
              <a:spcAft>
                <a:spcPts val="600"/>
              </a:spcAft>
              <a:buFontTx/>
              <a:buNone/>
              <a:defRPr/>
            </a:pP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84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URIs should be de-</a:t>
            </a:r>
            <a:r>
              <a:rPr lang="en-US" dirty="0" err="1" smtClean="0"/>
              <a:t>referenceable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208813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/>
              <a:t>Linked Data best practice says </a:t>
            </a:r>
            <a:r>
              <a:rPr lang="en-US" sz="3200" dirty="0" smtClean="0"/>
              <a:t>that </a:t>
            </a:r>
            <a:r>
              <a:rPr lang="en-US" sz="3200" dirty="0" smtClean="0"/>
              <a:t>URIs should be </a:t>
            </a:r>
            <a:r>
              <a:rPr lang="en-US" sz="3200" dirty="0" err="1" smtClean="0"/>
              <a:t>dereferenceable</a:t>
            </a:r>
            <a:r>
              <a:rPr lang="en-US" sz="3200" dirty="0"/>
              <a:t>;</a:t>
            </a:r>
            <a:endParaRPr lang="en-US" sz="3200" dirty="0" smtClean="0"/>
          </a:p>
          <a:p>
            <a:pPr marL="401637" lvl="1" indent="0">
              <a:buNone/>
              <a:defRPr/>
            </a:pPr>
            <a:r>
              <a:rPr lang="en-US" sz="2800" dirty="0" smtClean="0"/>
              <a:t>Doing a GET on one should always yield </a:t>
            </a:r>
            <a:r>
              <a:rPr lang="en-US" sz="2800" b="1" dirty="0" smtClean="0"/>
              <a:t>useful information</a:t>
            </a:r>
            <a:endParaRPr lang="en-US" sz="2800" b="1" dirty="0"/>
          </a:p>
        </p:txBody>
      </p:sp>
      <p:pic>
        <p:nvPicPr>
          <p:cNvPr id="4" name="Picture 3" descr="protoc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8400288" cy="301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Asking for RDF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%</a:t>
            </a:r>
            <a:r>
              <a:rPr lang="en-US" sz="2400" b="1" dirty="0" smtClean="0">
                <a:solidFill>
                  <a:srgbClr val="FF0000"/>
                </a:solidFill>
              </a:rPr>
              <a:t> curl http://localhost:8081/data/people/</a:t>
            </a:r>
            <a:r>
              <a:rPr lang="en-US" sz="2400" b="1" dirty="0" err="1" smtClean="0">
                <a:solidFill>
                  <a:srgbClr val="FF0000"/>
                </a:solidFill>
              </a:rPr>
              <a:t>Al_Turing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@prefix </a:t>
            </a:r>
            <a:r>
              <a:rPr lang="en-US" sz="1800" dirty="0" err="1" smtClean="0"/>
              <a:t>rdfs</a:t>
            </a:r>
            <a:r>
              <a:rPr lang="en-US" sz="1800" dirty="0" smtClean="0"/>
              <a:t>:    &lt;http://www.w3.org/2000/01/</a:t>
            </a:r>
            <a:r>
              <a:rPr lang="en-US" sz="1800" dirty="0" err="1" smtClean="0"/>
              <a:t>rdf</a:t>
            </a:r>
            <a:r>
              <a:rPr lang="en-US" sz="1800" dirty="0" smtClean="0"/>
              <a:t>-schema#&gt; . 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@prefix vocab:   &lt;http://</a:t>
            </a:r>
            <a:r>
              <a:rPr lang="en-US" sz="1800" dirty="0" err="1" smtClean="0"/>
              <a:t>ebiq.org</a:t>
            </a:r>
            <a:r>
              <a:rPr lang="en-US" sz="1800" dirty="0" smtClean="0"/>
              <a:t>/o/</a:t>
            </a:r>
            <a:r>
              <a:rPr lang="en-US" sz="1800" dirty="0" err="1" smtClean="0"/>
              <a:t>labvocab</a:t>
            </a:r>
            <a:r>
              <a:rPr lang="en-US" sz="1800" dirty="0" smtClean="0"/>
              <a:t>/resource/&gt;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4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&lt;http://localhost:8080/data/people/</a:t>
            </a:r>
            <a:r>
              <a:rPr lang="en-US" sz="1800" dirty="0" err="1" smtClean="0"/>
              <a:t>Al_Turing</a:t>
            </a:r>
            <a:r>
              <a:rPr lang="en-US" sz="1800" dirty="0" smtClean="0"/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rdfs:label</a:t>
            </a:r>
            <a:r>
              <a:rPr lang="en-US" sz="1800" dirty="0" smtClean="0"/>
              <a:t> "RDF Description of people #Al Turing"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foaf:primaryTopic</a:t>
            </a:r>
            <a:r>
              <a:rPr lang="en-US" sz="1800" dirty="0" smtClean="0"/>
              <a:t> &lt;http://localhost:8080/resource/people/</a:t>
            </a:r>
            <a:r>
              <a:rPr lang="en-US" sz="1800" dirty="0" err="1" smtClean="0"/>
              <a:t>Al_Turing</a:t>
            </a:r>
            <a:r>
              <a:rPr lang="en-US" sz="1800" dirty="0" smtClean="0"/>
              <a:t>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4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 err="1" smtClean="0"/>
              <a:t>vocab:people</a:t>
            </a:r>
            <a:endParaRPr lang="en-US" sz="18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rdfs:seeAlso</a:t>
            </a:r>
            <a:r>
              <a:rPr lang="en-US" sz="1800" dirty="0" smtClean="0"/>
              <a:t> &lt;http://localhost:8080/</a:t>
            </a:r>
            <a:r>
              <a:rPr lang="en-US" sz="1800" dirty="0" err="1" smtClean="0"/>
              <a:t>sparql?query</a:t>
            </a:r>
            <a:r>
              <a:rPr lang="en-US" sz="1800" dirty="0" smtClean="0"/>
              <a:t>=DESCRIBE+%3Chttp%3A%2F%2Febiq.org%2Fo%2Flabvocab%2Fresource%2Fpeople%3E&gt; .</a:t>
            </a:r>
          </a:p>
          <a:p>
            <a:pPr marL="0" indent="0">
              <a:buFont typeface="Wingdings" charset="0"/>
              <a:buNone/>
              <a:defRPr/>
            </a:pPr>
            <a:endParaRPr lang="en-US" sz="200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&lt;http://localhost:8080/resource/people/</a:t>
            </a:r>
            <a:r>
              <a:rPr lang="en-US" sz="1800" dirty="0" err="1" smtClean="0"/>
              <a:t>Al_Turing</a:t>
            </a:r>
            <a:r>
              <a:rPr lang="en-US" sz="1800" dirty="0" smtClean="0"/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a       </a:t>
            </a:r>
            <a:r>
              <a:rPr lang="en-US" sz="1800" dirty="0" err="1" smtClean="0"/>
              <a:t>vocab:people</a:t>
            </a:r>
            <a:r>
              <a:rPr lang="en-US" sz="1800" dirty="0" smtClean="0"/>
              <a:t>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rdfs:label</a:t>
            </a:r>
            <a:r>
              <a:rPr lang="en-US" sz="1800" dirty="0" smtClean="0"/>
              <a:t> "people #Al Turing"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vocab:people_Age</a:t>
            </a:r>
            <a:r>
              <a:rPr lang="en-US" sz="1800" dirty="0" smtClean="0"/>
              <a:t> "32"^^</a:t>
            </a:r>
            <a:r>
              <a:rPr lang="en-US" sz="1800" dirty="0" err="1" smtClean="0"/>
              <a:t>xsd:int</a:t>
            </a:r>
            <a:r>
              <a:rPr lang="en-US" sz="1800" dirty="0" smtClean="0"/>
              <a:t>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vocab:people_Mobile</a:t>
            </a:r>
            <a:r>
              <a:rPr lang="en-US" sz="1800" dirty="0" smtClean="0"/>
              <a:t> "443-253-3863" 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  </a:t>
            </a:r>
            <a:r>
              <a:rPr lang="en-US" sz="1800" dirty="0" err="1" smtClean="0"/>
              <a:t>vocab:people_Name</a:t>
            </a:r>
            <a:r>
              <a:rPr lang="en-US" sz="1800" dirty="0" smtClean="0"/>
              <a:t> "Al Turing" .</a:t>
            </a:r>
          </a:p>
          <a:p>
            <a:pPr marL="0" indent="0">
              <a:buFont typeface="Wingdings" charset="0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Asking for HTML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%</a:t>
            </a:r>
            <a:r>
              <a:rPr lang="en-US" sz="2400" b="1" dirty="0" smtClean="0">
                <a:solidFill>
                  <a:srgbClr val="FF0000"/>
                </a:solidFill>
              </a:rPr>
              <a:t> curl http://localhost:8081/page/people/</a:t>
            </a:r>
            <a:r>
              <a:rPr lang="en-US" sz="2400" b="1" dirty="0" err="1" smtClean="0">
                <a:solidFill>
                  <a:srgbClr val="FF0000"/>
                </a:solidFill>
              </a:rPr>
              <a:t>Al_Turing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&lt;?xml version="1.0" encoding="utf-8"?&gt;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&lt;!DOCTYPE html PUBLIC "-//W3C//DTD XHTML 1.0 Strict//EN" "http://www.w3.org/TR/xhtml1/DTD/xhtml1-strict.dtd"&gt;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&lt;html </a:t>
            </a:r>
            <a:r>
              <a:rPr lang="en-US" sz="1800" dirty="0" err="1" smtClean="0"/>
              <a:t>xmlns</a:t>
            </a:r>
            <a:r>
              <a:rPr lang="en-US" sz="1800" dirty="0" smtClean="0"/>
              <a:t>="http://www.w3.org/1999/</a:t>
            </a:r>
            <a:r>
              <a:rPr lang="en-US" sz="1800" dirty="0" err="1" smtClean="0"/>
              <a:t>xhtml</a:t>
            </a:r>
            <a:r>
              <a:rPr lang="en-US" sz="1800" dirty="0" smtClean="0"/>
              <a:t>" </a:t>
            </a:r>
            <a:r>
              <a:rPr lang="en-US" sz="1800" dirty="0" err="1" smtClean="0"/>
              <a:t>xml:lang</a:t>
            </a:r>
            <a:r>
              <a:rPr lang="en-US" sz="1800" dirty="0" smtClean="0"/>
              <a:t>="en" </a:t>
            </a:r>
            <a:r>
              <a:rPr lang="en-US" sz="1800" dirty="0" err="1" smtClean="0"/>
              <a:t>lang</a:t>
            </a:r>
            <a:r>
              <a:rPr lang="en-US" sz="1800" dirty="0" smtClean="0"/>
              <a:t>="en"&gt;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&lt;head&gt;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&lt;title&gt; people #Al Turing | D2R Server &lt;/title&gt;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&lt;link </a:t>
            </a:r>
            <a:r>
              <a:rPr lang="en-US" sz="1800" dirty="0" err="1" smtClean="0"/>
              <a:t>rel</a:t>
            </a:r>
            <a:r>
              <a:rPr lang="en-US" sz="1800" dirty="0" smtClean="0"/>
              <a:t>="</a:t>
            </a:r>
            <a:r>
              <a:rPr lang="en-US" sz="1800" dirty="0" err="1" smtClean="0"/>
              <a:t>stylesheet</a:t>
            </a:r>
            <a:r>
              <a:rPr lang="en-US" sz="1800" dirty="0" smtClean="0"/>
              <a:t>" type="text/</a:t>
            </a:r>
            <a:r>
              <a:rPr lang="en-US" sz="1800" dirty="0" err="1" smtClean="0"/>
              <a:t>css</a:t>
            </a:r>
            <a:r>
              <a:rPr lang="en-US" sz="1800" dirty="0" smtClean="0"/>
              <a:t>" </a:t>
            </a:r>
            <a:r>
              <a:rPr lang="en-US" sz="1800" dirty="0" err="1" smtClean="0"/>
              <a:t>href</a:t>
            </a:r>
            <a:r>
              <a:rPr lang="en-US" sz="1800" dirty="0" smtClean="0"/>
              <a:t>="http://localhost:8080/</a:t>
            </a:r>
            <a:r>
              <a:rPr lang="en-US" sz="1800" dirty="0" err="1" smtClean="0"/>
              <a:t>snorql</a:t>
            </a:r>
            <a:r>
              <a:rPr lang="en-US" sz="1800" dirty="0" smtClean="0"/>
              <a:t>/</a:t>
            </a:r>
            <a:r>
              <a:rPr lang="en-US" sz="1800" dirty="0" err="1" smtClean="0"/>
              <a:t>style.css</a:t>
            </a:r>
            <a:r>
              <a:rPr lang="en-US" sz="1800" dirty="0" smtClean="0"/>
              <a:t>" 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&lt;link </a:t>
            </a:r>
            <a:r>
              <a:rPr lang="en-US" sz="1800" dirty="0" err="1" smtClean="0"/>
              <a:t>rel</a:t>
            </a:r>
            <a:r>
              <a:rPr lang="en-US" sz="1800" dirty="0" smtClean="0"/>
              <a:t>="alternate" type="application/</a:t>
            </a:r>
            <a:r>
              <a:rPr lang="en-US" sz="1800" dirty="0" err="1" smtClean="0"/>
              <a:t>rdf+xml</a:t>
            </a:r>
            <a:r>
              <a:rPr lang="en-US" sz="1800" dirty="0" smtClean="0"/>
              <a:t>" </a:t>
            </a:r>
            <a:r>
              <a:rPr lang="en-US" sz="1800" dirty="0" err="1" smtClean="0"/>
              <a:t>href</a:t>
            </a:r>
            <a:r>
              <a:rPr lang="en-US" sz="1800" dirty="0" smtClean="0"/>
              <a:t>="http://localhost:8080/data/people/</a:t>
            </a:r>
            <a:r>
              <a:rPr lang="en-US" sz="1800" dirty="0" err="1" smtClean="0"/>
              <a:t>Al_Turing?output</a:t>
            </a:r>
            <a:r>
              <a:rPr lang="en-US" sz="1800" dirty="0" smtClean="0"/>
              <a:t>=</a:t>
            </a:r>
            <a:r>
              <a:rPr lang="en-US" sz="1800" dirty="0" err="1" smtClean="0"/>
              <a:t>rdfxml</a:t>
            </a:r>
            <a:r>
              <a:rPr lang="en-US" sz="1800" dirty="0" smtClean="0"/>
              <a:t>" title="This page in RDF (XML)" 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  &lt;link </a:t>
            </a:r>
            <a:r>
              <a:rPr lang="en-US" sz="1800" dirty="0" err="1" smtClean="0"/>
              <a:t>rel</a:t>
            </a:r>
            <a:r>
              <a:rPr lang="en-US" sz="1800" dirty="0" smtClean="0"/>
              <a:t>="alternate" type="text/rdf+n3" </a:t>
            </a:r>
            <a:r>
              <a:rPr lang="en-US" sz="1800" dirty="0" err="1" smtClean="0"/>
              <a:t>href</a:t>
            </a:r>
            <a:r>
              <a:rPr lang="en-US" sz="1800" dirty="0" smtClean="0"/>
              <a:t>="http://localhost:8080/data/people/</a:t>
            </a:r>
            <a:r>
              <a:rPr lang="en-US" sz="1800" dirty="0" err="1" smtClean="0"/>
              <a:t>Al_Turing?output</a:t>
            </a:r>
            <a:r>
              <a:rPr lang="en-US" sz="1800" dirty="0" smtClean="0"/>
              <a:t>=n3" title="This page in RDF (N3)" /&gt;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 &lt;/head&gt;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/>
              <a:t> …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ISWC database example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D2RQ comes with a partial example database and mapping for information about the first ISWC conference</a:t>
            </a:r>
          </a:p>
          <a:p>
            <a:pPr>
              <a:defRPr/>
            </a:pPr>
            <a:r>
              <a:rPr lang="en-US" sz="3200" dirty="0" smtClean="0"/>
              <a:t>To run:</a:t>
            </a:r>
          </a:p>
          <a:p>
            <a:pPr lvl="1">
              <a:defRPr/>
            </a:pPr>
            <a:r>
              <a:rPr lang="en-US" sz="3200" dirty="0" smtClean="0"/>
              <a:t>d2r-server -port 8082 ../</a:t>
            </a:r>
            <a:r>
              <a:rPr lang="en-US" sz="3200" dirty="0" err="1" smtClean="0"/>
              <a:t>iswc_map.ttl</a:t>
            </a:r>
            <a:endParaRPr lang="en-US" sz="3200" dirty="0" smtClean="0"/>
          </a:p>
          <a:p>
            <a:pPr lvl="1">
              <a:defRPr/>
            </a:pPr>
            <a:r>
              <a:rPr lang="en-US" sz="3200" dirty="0" smtClean="0"/>
              <a:t>Visit http://localhist:8082/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Screen Shot 2016-11-20 at 9.1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55575"/>
            <a:ext cx="10153651" cy="768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ISWC Database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1438"/>
            <a:ext cx="4248150" cy="525621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 err="1" smtClean="0">
                <a:latin typeface="Courier"/>
                <a:cs typeface="Courier"/>
              </a:rPr>
              <a:t>mysql</a:t>
            </a:r>
            <a:r>
              <a:rPr lang="en-US" sz="1800" dirty="0" smtClean="0">
                <a:latin typeface="Courier"/>
                <a:cs typeface="Courier"/>
              </a:rPr>
              <a:t>&gt; use </a:t>
            </a:r>
            <a:r>
              <a:rPr lang="en-US" sz="1800" dirty="0" err="1" smtClean="0">
                <a:latin typeface="Courier"/>
                <a:cs typeface="Courier"/>
              </a:rPr>
              <a:t>iswc</a:t>
            </a:r>
            <a:r>
              <a:rPr lang="en-US" sz="1800" dirty="0" smtClean="0">
                <a:latin typeface="Courier"/>
                <a:cs typeface="Courier"/>
              </a:rPr>
              <a:t>; show tables;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+-------------------------+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</a:t>
            </a:r>
            <a:r>
              <a:rPr lang="en-US" sz="1800" dirty="0" err="1" smtClean="0">
                <a:latin typeface="Courier"/>
                <a:cs typeface="Courier"/>
              </a:rPr>
              <a:t>Tables_in_iswc</a:t>
            </a:r>
            <a:r>
              <a:rPr lang="en-US" sz="1800" dirty="0" smtClean="0">
                <a:latin typeface="Courier"/>
                <a:cs typeface="Courier"/>
              </a:rPr>
              <a:t>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+-------------------------+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conferences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organizations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papers  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persons 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</a:t>
            </a:r>
            <a:r>
              <a:rPr lang="en-US" sz="1800" dirty="0" err="1" smtClean="0">
                <a:latin typeface="Courier"/>
                <a:cs typeface="Courier"/>
              </a:rPr>
              <a:t>rel_paper_topic</a:t>
            </a:r>
            <a:r>
              <a:rPr lang="en-US" sz="1800" dirty="0" smtClean="0">
                <a:latin typeface="Courier"/>
                <a:cs typeface="Courier"/>
              </a:rPr>
              <a:t>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</a:t>
            </a:r>
            <a:r>
              <a:rPr lang="en-US" sz="1800" dirty="0" err="1" smtClean="0">
                <a:latin typeface="Courier"/>
                <a:cs typeface="Courier"/>
              </a:rPr>
              <a:t>rel_person_organization</a:t>
            </a:r>
            <a:r>
              <a:rPr lang="en-US" sz="1800" dirty="0" smtClean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</a:t>
            </a:r>
            <a:r>
              <a:rPr lang="en-US" sz="1800" dirty="0" err="1" smtClean="0">
                <a:latin typeface="Courier"/>
                <a:cs typeface="Courier"/>
              </a:rPr>
              <a:t>rel_person_paper</a:t>
            </a:r>
            <a:r>
              <a:rPr lang="en-US" sz="1800" dirty="0" smtClean="0">
                <a:latin typeface="Courier"/>
                <a:cs typeface="Courier"/>
              </a:rPr>
              <a:t>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</a:t>
            </a:r>
            <a:r>
              <a:rPr lang="en-US" sz="1800" dirty="0" err="1" smtClean="0">
                <a:latin typeface="Courier"/>
                <a:cs typeface="Courier"/>
              </a:rPr>
              <a:t>rel_person_topic</a:t>
            </a:r>
            <a:r>
              <a:rPr lang="en-US" sz="1800" dirty="0" smtClean="0">
                <a:latin typeface="Courier"/>
                <a:cs typeface="Courier"/>
              </a:rPr>
              <a:t>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| topics  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+-------------------------+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9 rows in set (0.00 sec)</a:t>
            </a:r>
          </a:p>
          <a:p>
            <a:pPr marL="0" indent="0">
              <a:buFont typeface="Wingdings" charset="0"/>
              <a:buNone/>
              <a:defRPr/>
            </a:pPr>
            <a:endParaRPr lang="en-US" sz="1800" dirty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446405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200">
                <a:solidFill>
                  <a:srgbClr val="001933"/>
                </a:solidFill>
              </a:rPr>
              <a:t>Information about several conferences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200">
                <a:solidFill>
                  <a:srgbClr val="001933"/>
                </a:solidFill>
              </a:rPr>
              <a:t>It’s richer schema goes beyond a simple auto generated mapping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200">
                <a:solidFill>
                  <a:srgbClr val="001933"/>
                </a:solidFill>
                <a:hlinkClick r:id="rId3"/>
              </a:rPr>
              <a:t>This</a:t>
            </a:r>
            <a:r>
              <a:rPr lang="en-US" sz="3200">
                <a:solidFill>
                  <a:srgbClr val="001933"/>
                </a:solidFill>
              </a:rPr>
              <a:t> shows how to install on your com-puter and some sample queries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D2RQ</a:t>
            </a:r>
            <a:endParaRPr lang="en-US" sz="4400" dirty="0"/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22438"/>
            <a:ext cx="504031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63" y="1412875"/>
            <a:ext cx="4037012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2250" lvl="2" indent="-222250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D2RQ mapping language file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describes relation between ontology &amp; RDB</a:t>
            </a:r>
          </a:p>
          <a:p>
            <a:pPr marL="222250" lvl="2" indent="-222250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D2R server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provides HTML &amp; linked data views &amp; SPARQL endpoint</a:t>
            </a:r>
          </a:p>
          <a:p>
            <a:pPr marL="222250" lvl="2" indent="-222250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D2RQ engine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uses map-pings to rewrite Jena &amp; Sesame API calls to SQL queries &amp; generates RDF dumps in various formats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D2RQ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Browsing database contents: Web interface for navigation through the RDF contents for people</a:t>
            </a:r>
          </a:p>
          <a:p>
            <a:pPr>
              <a:defRPr/>
            </a:pPr>
            <a:r>
              <a:rPr lang="en-US" dirty="0" smtClean="0"/>
              <a:t>Resolvable URIs: D2R Server assigns a resolvable URI to each entity in the database</a:t>
            </a:r>
          </a:p>
          <a:p>
            <a:pPr>
              <a:defRPr/>
            </a:pPr>
            <a:r>
              <a:rPr lang="en-US" dirty="0" smtClean="0"/>
              <a:t>Content negotiation: HTML &amp; RDF versions share URIs; HTTP content negotiation fixes version</a:t>
            </a:r>
          </a:p>
          <a:p>
            <a:pPr>
              <a:defRPr/>
            </a:pPr>
            <a:r>
              <a:rPr lang="en-US" dirty="0" smtClean="0"/>
              <a:t>SPARQL: Both an endpoint and explorer provided</a:t>
            </a:r>
          </a:p>
          <a:p>
            <a:pPr>
              <a:defRPr/>
            </a:pPr>
            <a:r>
              <a:rPr lang="en-US" dirty="0" smtClean="0"/>
              <a:t>BLOBs and CLOBs: Support for serving up values  as files (e.g., PDFs, images)</a:t>
            </a:r>
          </a:p>
          <a:p>
            <a:pPr>
              <a:defRPr/>
            </a:pPr>
            <a:r>
              <a:rPr lang="en-US" dirty="0" smtClean="0"/>
              <a:t>Not surprisingly, no inferencing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D2RQ Mapping Language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 smtClean="0"/>
              <a:t>The mapping is defined in RDF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 smtClean="0"/>
              <a:t>D2RQ generates a </a:t>
            </a:r>
            <a:r>
              <a:rPr lang="en-US" sz="3200" dirty="0" smtClean="0"/>
              <a:t>default </a:t>
            </a:r>
            <a:r>
              <a:rPr lang="en-US" sz="3200" dirty="0" smtClean="0"/>
              <a:t>map </a:t>
            </a:r>
            <a:r>
              <a:rPr lang="en-US" sz="3200" dirty="0" smtClean="0"/>
              <a:t>using a standard </a:t>
            </a:r>
            <a:r>
              <a:rPr lang="en-US" sz="3200" dirty="0" smtClean="0"/>
              <a:t>heuristic:</a:t>
            </a:r>
            <a:endParaRPr lang="en-US" sz="3200" dirty="0" smtClean="0"/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 smtClean="0"/>
              <a:t>Each </a:t>
            </a:r>
            <a:r>
              <a:rPr lang="en-US" sz="2800" dirty="0" smtClean="0"/>
              <a:t>DB </a:t>
            </a:r>
            <a:r>
              <a:rPr lang="en-US" sz="2800" b="1" dirty="0" smtClean="0"/>
              <a:t>table</a:t>
            </a:r>
            <a:r>
              <a:rPr lang="en-US" sz="2800" dirty="0" smtClean="0"/>
              <a:t> has </a:t>
            </a:r>
            <a:r>
              <a:rPr lang="en-US" sz="2800" dirty="0" err="1" smtClean="0"/>
              <a:t>infor</a:t>
            </a:r>
            <a:r>
              <a:rPr lang="en-US" sz="2800" dirty="0" smtClean="0"/>
              <a:t>. </a:t>
            </a:r>
            <a:r>
              <a:rPr lang="en-US" sz="2800" dirty="0" smtClean="0"/>
              <a:t>about one </a:t>
            </a:r>
            <a:r>
              <a:rPr lang="en-US" sz="2800" b="1" dirty="0" smtClean="0"/>
              <a:t>type of thing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 smtClean="0"/>
              <a:t>Each table </a:t>
            </a:r>
            <a:r>
              <a:rPr lang="en-US" sz="2800" b="1" dirty="0" smtClean="0"/>
              <a:t>row</a:t>
            </a:r>
            <a:r>
              <a:rPr lang="en-US" sz="2800" dirty="0" smtClean="0"/>
              <a:t> represents </a:t>
            </a:r>
            <a:r>
              <a:rPr lang="en-US" sz="2800" b="1" dirty="0" smtClean="0"/>
              <a:t>one object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/>
              <a:t>F</a:t>
            </a:r>
            <a:r>
              <a:rPr lang="en-US" sz="2800" dirty="0" smtClean="0"/>
              <a:t>irst column is </a:t>
            </a:r>
            <a:r>
              <a:rPr lang="en-US" sz="2800" b="1" dirty="0" smtClean="0"/>
              <a:t>key</a:t>
            </a:r>
            <a:r>
              <a:rPr lang="en-US" sz="2800" dirty="0" smtClean="0"/>
              <a:t> =&gt; defines the object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2800" dirty="0"/>
              <a:t>O</a:t>
            </a:r>
            <a:r>
              <a:rPr lang="en-US" sz="2800" dirty="0" smtClean="0"/>
              <a:t>ther columns represent </a:t>
            </a:r>
            <a:r>
              <a:rPr lang="en-US" sz="2800" b="1" dirty="0" smtClean="0"/>
              <a:t>properties</a:t>
            </a:r>
          </a:p>
          <a:p>
            <a:pPr marL="228600" indent="-228600">
              <a:lnSpc>
                <a:spcPct val="110000"/>
              </a:lnSpc>
              <a:defRPr/>
            </a:pPr>
            <a:r>
              <a:rPr lang="en-US" sz="3200" dirty="0" smtClean="0"/>
              <a:t>Edit default mapping or create your own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Let’s do 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Need: relational </a:t>
            </a:r>
            <a:r>
              <a:rPr lang="en-US" sz="3200" dirty="0" smtClean="0"/>
              <a:t>DBMS, Java, Web server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Clone or download </a:t>
            </a:r>
            <a:r>
              <a:rPr lang="en-US" sz="3200" dirty="0" smtClean="0">
                <a:hlinkClick r:id="rId2"/>
              </a:rPr>
              <a:t>D2RQ git </a:t>
            </a:r>
            <a:r>
              <a:rPr lang="en-US" sz="3200" dirty="0" smtClean="0">
                <a:hlinkClick r:id="rId2"/>
              </a:rPr>
              <a:t>repo</a:t>
            </a:r>
            <a:r>
              <a:rPr lang="en-US" sz="3200" dirty="0" smtClean="0"/>
              <a:t> </a:t>
            </a:r>
          </a:p>
          <a:p>
            <a:pPr>
              <a:defRPr/>
            </a:pPr>
            <a:r>
              <a:rPr lang="en-US" sz="3200" dirty="0" smtClean="0"/>
              <a:t>Compile with: </a:t>
            </a:r>
            <a:r>
              <a:rPr lang="en-US" sz="3200" i="1" dirty="0" smtClean="0"/>
              <a:t>ant jar</a:t>
            </a:r>
          </a:p>
          <a:p>
            <a:pPr lvl="1">
              <a:defRPr/>
            </a:pPr>
            <a:r>
              <a:rPr lang="en-US" sz="2800" dirty="0" smtClean="0"/>
              <a:t>Install java and ant as needed</a:t>
            </a:r>
          </a:p>
          <a:p>
            <a:pPr>
              <a:defRPr/>
            </a:pPr>
            <a:r>
              <a:rPr lang="en-US" sz="3200" dirty="0" smtClean="0"/>
              <a:t>Create default mapping from a database</a:t>
            </a:r>
          </a:p>
          <a:p>
            <a:pPr>
              <a:defRPr/>
            </a:pPr>
            <a:r>
              <a:rPr lang="en-US" sz="3200" dirty="0" smtClean="0"/>
              <a:t>Start D2RQ server on a port</a:t>
            </a:r>
          </a:p>
          <a:p>
            <a:pPr lvl="1">
              <a:defRPr/>
            </a:pPr>
            <a:r>
              <a:rPr lang="en-US" sz="2800" dirty="0" smtClean="0"/>
              <a:t>Send it SPARQL queries</a:t>
            </a:r>
          </a:p>
          <a:p>
            <a:pPr lvl="1">
              <a:defRPr/>
            </a:pPr>
            <a:r>
              <a:rPr lang="en-US" sz="2800" dirty="0" smtClean="0"/>
              <a:t>Access it via html</a:t>
            </a:r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simple 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3960812" cy="4679950"/>
          </a:xfrm>
          <a:ln w="3175"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–u demo –p demo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...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&gt; show databases;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Database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information_schema</a:t>
            </a:r>
            <a:r>
              <a:rPr lang="en-US" sz="1400" dirty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err="1">
                <a:latin typeface="Courier"/>
                <a:cs typeface="Courier"/>
              </a:rPr>
              <a:t>performance_schema</a:t>
            </a:r>
            <a:r>
              <a:rPr lang="en-US" sz="1400" dirty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| sys        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+--------------------+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4 rows in set (0.00 sec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err="1">
                <a:latin typeface="Courier"/>
                <a:cs typeface="Courier"/>
              </a:rPr>
              <a:t>mysql</a:t>
            </a:r>
            <a:r>
              <a:rPr lang="en-US" sz="1400" dirty="0">
                <a:latin typeface="Courier"/>
                <a:cs typeface="Courier"/>
              </a:rPr>
              <a:t>&gt; source </a:t>
            </a:r>
            <a:r>
              <a:rPr lang="en-US" sz="1400" dirty="0" err="1">
                <a:latin typeface="Courier"/>
                <a:cs typeface="Courier"/>
              </a:rPr>
              <a:t>lab.sql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400" dirty="0">
                <a:latin typeface="Courier"/>
                <a:cs typeface="Courier"/>
              </a:rPr>
              <a:t>...</a:t>
            </a: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844675"/>
            <a:ext cx="4032250" cy="4679950"/>
          </a:xfrm>
          <a:prstGeom prst="rect">
            <a:avLst/>
          </a:prstGeom>
          <a:noFill/>
          <a:ln w="3175">
            <a:solidFill>
              <a:schemeClr val="tx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300" dirty="0" smtClean="0">
                <a:latin typeface="Courier"/>
                <a:cs typeface="Courier"/>
              </a:rPr>
              <a:t>DROP </a:t>
            </a:r>
            <a:r>
              <a:rPr lang="en-US" sz="1300" dirty="0">
                <a:latin typeface="Courier"/>
                <a:cs typeface="Courier"/>
              </a:rPr>
              <a:t>SCHEMA IF EXISTS lab;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CREATE SCHEMA lab;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USE lab;</a:t>
            </a:r>
          </a:p>
          <a:p>
            <a:pPr marL="0" indent="0">
              <a:buFont typeface="Wingdings" charset="0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Drop TABLE IF EXISTS people;</a:t>
            </a:r>
          </a:p>
          <a:p>
            <a:pPr marL="0" indent="0">
              <a:buFont typeface="Wingdings" charset="0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CREATE TABLE people (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`Name` </a:t>
            </a:r>
            <a:r>
              <a:rPr lang="en-US" sz="1300" dirty="0" err="1">
                <a:latin typeface="Courier"/>
                <a:cs typeface="Courier"/>
              </a:rPr>
              <a:t>varchar</a:t>
            </a:r>
            <a:r>
              <a:rPr lang="en-US" sz="1300" dirty="0">
                <a:latin typeface="Courier"/>
                <a:cs typeface="Courier"/>
              </a:rPr>
              <a:t>(50),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`Age` INT default NULL,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`Mobile` </a:t>
            </a:r>
            <a:r>
              <a:rPr lang="en-US" sz="1300" dirty="0" err="1">
                <a:latin typeface="Courier"/>
                <a:cs typeface="Courier"/>
              </a:rPr>
              <a:t>varchar</a:t>
            </a:r>
            <a:r>
              <a:rPr lang="en-US" sz="1300" dirty="0">
                <a:latin typeface="Courier"/>
                <a:cs typeface="Courier"/>
              </a:rPr>
              <a:t>(50) default NULL,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PRIMARY KEY  (`Name`)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)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INSERT INTO people (`Name`, `Age`, `Mobile`) VALUES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('Al Turing', 32, '443-253-3863'),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('Don Knuth', 25, '410-228-6282'),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('Chuck Babbage', 38, '410-499-1282');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38" y="1341438"/>
            <a:ext cx="4094162" cy="4603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lab.sql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is an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sql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dump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1341438"/>
            <a:ext cx="4092575" cy="4603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Load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lab.sql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into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mysql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simple 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353425" cy="49672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600" dirty="0" err="1" smtClean="0">
                <a:latin typeface="Courier"/>
                <a:cs typeface="Courier"/>
              </a:rPr>
              <a:t>mysql</a:t>
            </a:r>
            <a:r>
              <a:rPr lang="en-US" sz="1600" dirty="0" smtClean="0">
                <a:latin typeface="Courier"/>
                <a:cs typeface="Courier"/>
              </a:rPr>
              <a:t>&gt; </a:t>
            </a:r>
            <a:r>
              <a:rPr lang="en-US" sz="1600" b="1" dirty="0" smtClean="0">
                <a:latin typeface="Courier"/>
                <a:cs typeface="Courier"/>
              </a:rPr>
              <a:t>use lab; show tables;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</a:t>
            </a:r>
            <a:r>
              <a:rPr lang="en-US" sz="1400" dirty="0" err="1" smtClean="0">
                <a:latin typeface="Courier"/>
                <a:cs typeface="Courier"/>
              </a:rPr>
              <a:t>Tables_in_lab</a:t>
            </a:r>
            <a:r>
              <a:rPr lang="en-US" sz="1400" dirty="0" smtClean="0">
                <a:latin typeface="Courier"/>
                <a:cs typeface="Courier"/>
              </a:rPr>
              <a:t>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people 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err="1" smtClean="0">
                <a:latin typeface="Courier"/>
                <a:cs typeface="Courier"/>
              </a:rPr>
              <a:t>mysql</a:t>
            </a:r>
            <a:r>
              <a:rPr lang="en-US" sz="1600" dirty="0" smtClean="0">
                <a:latin typeface="Courier"/>
                <a:cs typeface="Courier"/>
              </a:rPr>
              <a:t>&gt; </a:t>
            </a:r>
            <a:r>
              <a:rPr lang="en-US" sz="1600" b="1" dirty="0" err="1" smtClean="0">
                <a:latin typeface="Courier"/>
                <a:cs typeface="Courier"/>
              </a:rPr>
              <a:t>desc</a:t>
            </a:r>
            <a:r>
              <a:rPr lang="en-US" sz="1600" b="1" dirty="0" smtClean="0">
                <a:latin typeface="Courier"/>
                <a:cs typeface="Courier"/>
              </a:rPr>
              <a:t> people;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+--------+-------------+------+-----+---------+-------+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Field  | Type        | Null | Key | Default | Extra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+--------+-------------+------+-----+---------+-------+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Name   | </a:t>
            </a:r>
            <a:r>
              <a:rPr lang="en-US" sz="1400" dirty="0" err="1" smtClean="0">
                <a:latin typeface="Courier"/>
                <a:cs typeface="Courier"/>
              </a:rPr>
              <a:t>varchar</a:t>
            </a:r>
            <a:r>
              <a:rPr lang="en-US" sz="1400" dirty="0" smtClean="0">
                <a:latin typeface="Courier"/>
                <a:cs typeface="Courier"/>
              </a:rPr>
              <a:t>(50) | NO   | PRI |         |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Age    | </a:t>
            </a:r>
            <a:r>
              <a:rPr lang="en-US" sz="1400" dirty="0" err="1" smtClean="0">
                <a:latin typeface="Courier"/>
                <a:cs typeface="Courier"/>
              </a:rPr>
              <a:t>int</a:t>
            </a:r>
            <a:r>
              <a:rPr lang="en-US" sz="1400" dirty="0" smtClean="0">
                <a:latin typeface="Courier"/>
                <a:cs typeface="Courier"/>
              </a:rPr>
              <a:t>(11)     | YES  |     | NULL    |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Mobile | </a:t>
            </a:r>
            <a:r>
              <a:rPr lang="en-US" sz="1400" dirty="0" err="1" smtClean="0">
                <a:latin typeface="Courier"/>
                <a:cs typeface="Courier"/>
              </a:rPr>
              <a:t>varchar</a:t>
            </a:r>
            <a:r>
              <a:rPr lang="en-US" sz="1400" dirty="0" smtClean="0">
                <a:latin typeface="Courier"/>
                <a:cs typeface="Courier"/>
              </a:rPr>
              <a:t>(50) | YES  |     | NULL    |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+--------+-------------+------+-----+---------+-------+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err="1" smtClean="0">
                <a:latin typeface="Courier"/>
                <a:cs typeface="Courier"/>
              </a:rPr>
              <a:t>mysql</a:t>
            </a:r>
            <a:r>
              <a:rPr lang="en-US" sz="1600" dirty="0" smtClean="0">
                <a:latin typeface="Courier"/>
                <a:cs typeface="Courier"/>
              </a:rPr>
              <a:t>&gt; </a:t>
            </a:r>
            <a:r>
              <a:rPr lang="en-US" sz="1600" b="1" dirty="0" smtClean="0">
                <a:latin typeface="Courier"/>
                <a:cs typeface="Courier"/>
              </a:rPr>
              <a:t>select * from people;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+---------------+------+--------------+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Name          | Age  | Mobile      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+---------------+------+--------------+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Al Turing     |   32 | 443-253-3863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Don Knuth     |   25 | 410-228-6282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| Chuck Babbage |   38 | 410-499-1282 |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400" dirty="0" smtClean="0">
                <a:latin typeface="Courier"/>
                <a:cs typeface="Courier"/>
              </a:rPr>
              <a:t>+---------------+------+--------------+</a:t>
            </a:r>
          </a:p>
          <a:p>
            <a:pPr marL="0" indent="0">
              <a:buFont typeface="Wingdings" charset="0"/>
              <a:buNone/>
              <a:defRPr/>
            </a:pPr>
            <a:endParaRPr lang="en-US" sz="1400" dirty="0" smtClean="0">
              <a:latin typeface="Courier"/>
              <a:cs typeface="Courier"/>
            </a:endParaRPr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The default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/>
              <a:t>people table </a:t>
            </a:r>
            <a:r>
              <a:rPr lang="en-US" dirty="0" smtClean="0"/>
              <a:t>has info of things of type people</a:t>
            </a:r>
            <a:br>
              <a:rPr lang="en-US" dirty="0" smtClean="0"/>
            </a:br>
            <a:r>
              <a:rPr lang="en-US" i="1" dirty="0" smtClean="0"/>
              <a:t>&lt;http://</a:t>
            </a:r>
            <a:r>
              <a:rPr lang="en-US" i="1" dirty="0" err="1" smtClean="0"/>
              <a:t>ebiq.org</a:t>
            </a:r>
            <a:r>
              <a:rPr lang="en-US" i="1" dirty="0" smtClean="0"/>
              <a:t>/o/</a:t>
            </a:r>
            <a:r>
              <a:rPr lang="en-US" i="1" dirty="0" err="1" smtClean="0"/>
              <a:t>labvocab</a:t>
            </a:r>
            <a:r>
              <a:rPr lang="en-US" i="1" dirty="0" smtClean="0"/>
              <a:t>/resource/people&gt;</a:t>
            </a:r>
          </a:p>
          <a:p>
            <a:pPr>
              <a:defRPr/>
            </a:pPr>
            <a:r>
              <a:rPr lang="en-US" dirty="0" smtClean="0"/>
              <a:t>Each row in the table has information about one instance of a person</a:t>
            </a:r>
          </a:p>
          <a:p>
            <a:pPr>
              <a:defRPr/>
            </a:pPr>
            <a:r>
              <a:rPr lang="en-US" dirty="0" smtClean="0"/>
              <a:t>The first column is the key and is used both</a:t>
            </a:r>
          </a:p>
          <a:p>
            <a:pPr lvl="1">
              <a:defRPr/>
            </a:pPr>
            <a:r>
              <a:rPr lang="en-US" sz="2800" dirty="0" smtClean="0"/>
              <a:t>As the identifier for a person instance</a:t>
            </a:r>
            <a:br>
              <a:rPr lang="en-US" sz="2800" dirty="0" smtClean="0"/>
            </a:br>
            <a:r>
              <a:rPr lang="en-US" sz="2800" i="1" dirty="0" smtClean="0"/>
              <a:t>&lt;http://</a:t>
            </a:r>
            <a:r>
              <a:rPr lang="en-US" sz="2800" i="1" dirty="0" err="1" smtClean="0"/>
              <a:t>localhost</a:t>
            </a:r>
            <a:r>
              <a:rPr lang="en-US" sz="2800" i="1" dirty="0" smtClean="0"/>
              <a:t>/people/</a:t>
            </a:r>
            <a:r>
              <a:rPr lang="en-US" sz="2800" i="1" dirty="0" err="1" smtClean="0"/>
              <a:t>Chuck_Babbage</a:t>
            </a:r>
            <a:r>
              <a:rPr lang="en-US" sz="2800" i="1" dirty="0" smtClean="0"/>
              <a:t>&gt; </a:t>
            </a:r>
          </a:p>
          <a:p>
            <a:pPr lvl="1">
              <a:defRPr/>
            </a:pPr>
            <a:r>
              <a:rPr lang="en-US" sz="2800" dirty="0" smtClean="0"/>
              <a:t>For the </a:t>
            </a:r>
            <a:r>
              <a:rPr lang="en-US" sz="2800" dirty="0" err="1" smtClean="0"/>
              <a:t>rdf:label</a:t>
            </a:r>
            <a:r>
              <a:rPr lang="en-US" sz="2800" dirty="0" smtClean="0"/>
              <a:t> for a person instance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roperties of a person are: name, age &amp; mobile</a:t>
            </a:r>
            <a:br>
              <a:rPr lang="en-US" dirty="0" smtClean="0"/>
            </a:br>
            <a:r>
              <a:rPr lang="en-US" dirty="0" smtClean="0"/>
              <a:t>&lt;http://</a:t>
            </a:r>
            <a:r>
              <a:rPr lang="en-US" dirty="0" err="1" smtClean="0"/>
              <a:t>ebiq.org</a:t>
            </a:r>
            <a:r>
              <a:rPr lang="en-US" dirty="0" smtClean="0"/>
              <a:t>/o/</a:t>
            </a:r>
            <a:r>
              <a:rPr lang="en-US" dirty="0" err="1" smtClean="0"/>
              <a:t>labvocab</a:t>
            </a:r>
            <a:r>
              <a:rPr lang="en-US" dirty="0" smtClean="0"/>
              <a:t>/resource/</a:t>
            </a:r>
            <a:r>
              <a:rPr lang="en-US" dirty="0" err="1" smtClean="0"/>
              <a:t>people_Age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4826</TotalTime>
  <Words>2306</Words>
  <Application>Microsoft Macintosh PowerPoint</Application>
  <PresentationFormat>On-screen Show (4:3)</PresentationFormat>
  <Paragraphs>268</Paragraphs>
  <Slides>29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ＭＳ Ｐゴシック</vt:lpstr>
      <vt:lpstr>Wingdings</vt:lpstr>
      <vt:lpstr>Courier</vt:lpstr>
      <vt:lpstr>Capsules</vt:lpstr>
      <vt:lpstr>RDF and RDB 2 D2RQ</vt:lpstr>
      <vt:lpstr>D2RQ showed the way</vt:lpstr>
      <vt:lpstr>D2RQ</vt:lpstr>
      <vt:lpstr>D2RQ Features</vt:lpstr>
      <vt:lpstr>D2RQ Mapping Language</vt:lpstr>
      <vt:lpstr>Let’s do it</vt:lpstr>
      <vt:lpstr>A simple database </vt:lpstr>
      <vt:lpstr>A simple database </vt:lpstr>
      <vt:lpstr>The default model</vt:lpstr>
      <vt:lpstr>Generating RDF mappings</vt:lpstr>
      <vt:lpstr>The Default D2RQ mapping</vt:lpstr>
      <vt:lpstr>D2r Server</vt:lpstr>
      <vt:lpstr>Access via D2R server</vt:lpstr>
      <vt:lpstr>Access via D2R server</vt:lpstr>
      <vt:lpstr>Access via D2R server</vt:lpstr>
      <vt:lpstr>Access via D2R server</vt:lpstr>
      <vt:lpstr>Access via D2R server</vt:lpstr>
      <vt:lpstr>Access via D2R server</vt:lpstr>
      <vt:lpstr>Generating RDF dumps</vt:lpstr>
      <vt:lpstr>Generating RDF dumps</vt:lpstr>
      <vt:lpstr>Content Negotiation</vt:lpstr>
      <vt:lpstr>Resources and 303 redirects</vt:lpstr>
      <vt:lpstr>Resources and 303 redirects</vt:lpstr>
      <vt:lpstr>URIs should be de-referenceable</vt:lpstr>
      <vt:lpstr>Asking for RDF data</vt:lpstr>
      <vt:lpstr>Asking for HTML</vt:lpstr>
      <vt:lpstr>ISWC database example</vt:lpstr>
      <vt:lpstr>PowerPoint Presentation</vt:lpstr>
      <vt:lpstr>ISWC Database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170</cp:revision>
  <cp:lastPrinted>2014-04-30T18:27:57Z</cp:lastPrinted>
  <dcterms:created xsi:type="dcterms:W3CDTF">2004-05-04T16:01:26Z</dcterms:created>
  <dcterms:modified xsi:type="dcterms:W3CDTF">2016-11-21T20:19:37Z</dcterms:modified>
</cp:coreProperties>
</file>