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56" r:id="rId2"/>
    <p:sldId id="259" r:id="rId3"/>
    <p:sldId id="260" r:id="rId4"/>
    <p:sldId id="261" r:id="rId5"/>
    <p:sldId id="293" r:id="rId6"/>
    <p:sldId id="263" r:id="rId7"/>
    <p:sldId id="332" r:id="rId8"/>
    <p:sldId id="265" r:id="rId9"/>
    <p:sldId id="290" r:id="rId10"/>
    <p:sldId id="333" r:id="rId11"/>
    <p:sldId id="334" r:id="rId12"/>
    <p:sldId id="335" r:id="rId13"/>
    <p:sldId id="336" r:id="rId14"/>
    <p:sldId id="266" r:id="rId15"/>
    <p:sldId id="267" r:id="rId16"/>
    <p:sldId id="268" r:id="rId17"/>
    <p:sldId id="291" r:id="rId18"/>
    <p:sldId id="270" r:id="rId19"/>
    <p:sldId id="271" r:id="rId20"/>
    <p:sldId id="337" r:id="rId21"/>
    <p:sldId id="339" r:id="rId22"/>
    <p:sldId id="338" r:id="rId23"/>
    <p:sldId id="272" r:id="rId24"/>
    <p:sldId id="273" r:id="rId25"/>
    <p:sldId id="275" r:id="rId26"/>
    <p:sldId id="276" r:id="rId27"/>
    <p:sldId id="317" r:id="rId28"/>
    <p:sldId id="277" r:id="rId29"/>
    <p:sldId id="278" r:id="rId30"/>
    <p:sldId id="294" r:id="rId31"/>
    <p:sldId id="279" r:id="rId32"/>
    <p:sldId id="295" r:id="rId33"/>
    <p:sldId id="297" r:id="rId34"/>
    <p:sldId id="280" r:id="rId35"/>
    <p:sldId id="282" r:id="rId36"/>
    <p:sldId id="299" r:id="rId37"/>
    <p:sldId id="298" r:id="rId38"/>
    <p:sldId id="283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29" r:id="rId51"/>
    <p:sldId id="330" r:id="rId52"/>
    <p:sldId id="331" r:id="rId53"/>
    <p:sldId id="284" r:id="rId54"/>
    <p:sldId id="300" r:id="rId55"/>
    <p:sldId id="340" r:id="rId56"/>
    <p:sldId id="301" r:id="rId57"/>
    <p:sldId id="302" r:id="rId58"/>
    <p:sldId id="303" r:id="rId59"/>
    <p:sldId id="304" r:id="rId60"/>
    <p:sldId id="305" r:id="rId61"/>
    <p:sldId id="306" r:id="rId62"/>
    <p:sldId id="307" r:id="rId63"/>
    <p:sldId id="308" r:id="rId64"/>
    <p:sldId id="309" r:id="rId65"/>
    <p:sldId id="310" r:id="rId66"/>
    <p:sldId id="311" r:id="rId67"/>
    <p:sldId id="312" r:id="rId68"/>
    <p:sldId id="313" r:id="rId69"/>
    <p:sldId id="314" r:id="rId70"/>
    <p:sldId id="315" r:id="rId71"/>
    <p:sldId id="285" r:id="rId72"/>
    <p:sldId id="286" r:id="rId73"/>
    <p:sldId id="316" r:id="rId74"/>
    <p:sldId id="292" r:id="rId75"/>
    <p:sldId id="287" r:id="rId7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30" autoAdjust="0"/>
  </p:normalViewPr>
  <p:slideViewPr>
    <p:cSldViewPr snapToGrid="0" snapToObjects="1" showGuides="1">
      <p:cViewPr varScale="1">
        <p:scale>
          <a:sx n="63" d="100"/>
          <a:sy n="63" d="100"/>
        </p:scale>
        <p:origin x="-472" y="-112"/>
      </p:cViewPr>
      <p:guideLst>
        <p:guide orient="horz" pos="2167"/>
        <p:guide pos="25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notesMaster" Target="notesMasters/notesMaster1.xml"/><Relationship Id="rId78" Type="http://schemas.openxmlformats.org/officeDocument/2006/relationships/handoutMaster" Target="handoutMasters/handoutMaster1.xml"/><Relationship Id="rId79" Type="http://schemas.openxmlformats.org/officeDocument/2006/relationships/printerSettings" Target="printerSettings/printerSettings1.bin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A42E5-82D9-774C-8223-3F94FCEB2411}" type="datetimeFigureOut">
              <a:rPr lang="en-US" smtClean="0"/>
              <a:t>4/6/14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FF3F6-4567-5440-8629-B459EC4A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25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935EB-AC6D-6C4B-8F31-710F3B378CA4}" type="datetimeFigureOut">
              <a:rPr lang="en-US" smtClean="0"/>
              <a:t>4/6/14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3BE34-F709-E74A-942C-AEFD1F038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2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no individual we can put here.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3BE34-F709-E74A-942C-AEFD1F038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40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419535-EE0E-6F49-B0F4-46137DAF80E9}" type="slidenum">
              <a:rPr lang="en-US"/>
              <a:pPr/>
              <a:t>45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1AF137-E933-A44B-B03D-F8902D54FB33}" type="slidenum">
              <a:rPr lang="en-US"/>
              <a:pPr/>
              <a:t>46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427170-195C-F747-A3FA-A8D46D9651D3}" type="slidenum">
              <a:rPr lang="en-US"/>
              <a:pPr/>
              <a:t>47</a:t>
            </a:fld>
            <a:endParaRPr lang="en-US"/>
          </a:p>
        </p:txBody>
      </p:sp>
      <p:sp>
        <p:nvSpPr>
          <p:cNvPr id="503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ECACD8-AAFD-784A-A001-D783F622119C}" type="slidenum">
              <a:rPr lang="en-US"/>
              <a:pPr/>
              <a:t>48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721D38-C5F1-E045-9868-DEF56529C989}" type="slidenum">
              <a:rPr lang="en-US"/>
              <a:pPr/>
              <a:t>49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81AE41-882A-EB41-8BA0-E610816984C3}" type="slidenum">
              <a:rPr lang="en-US"/>
              <a:pPr/>
              <a:t>50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F4284-CFBE-6242-B044-A18C9CBEF9B3}" type="slidenum">
              <a:rPr lang="en-US"/>
              <a:pPr/>
              <a:t>51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BC3CD-D7FA-9E4E-B77A-EE5C882C67CF}" type="slidenum">
              <a:rPr lang="en-US"/>
              <a:pPr/>
              <a:t>52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E65FF-7B31-674C-A7B1-48853002BD25}" type="slidenum">
              <a:rPr lang="en-US"/>
              <a:pPr/>
              <a:t>54</a:t>
            </a:fld>
            <a:endParaRPr lang="en-US"/>
          </a:p>
        </p:txBody>
      </p:sp>
      <p:sp>
        <p:nvSpPr>
          <p:cNvPr id="516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31A29D-9523-1949-95FC-BA00A2AB5794}" type="slidenum">
              <a:rPr lang="en-US"/>
              <a:pPr/>
              <a:t>56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no individual we can put here.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3BE34-F709-E74A-942C-AEFD1F038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40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C8AE1-F4FA-0B48-BF2D-394BD300B0CB}" type="slidenum">
              <a:rPr lang="en-US"/>
              <a:pPr/>
              <a:t>57</a:t>
            </a:fld>
            <a:endParaRPr lang="en-US"/>
          </a:p>
        </p:txBody>
      </p:sp>
      <p:sp>
        <p:nvSpPr>
          <p:cNvPr id="520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A2450-812E-264E-9748-A516F9997E18}" type="slidenum">
              <a:rPr lang="en-US"/>
              <a:pPr/>
              <a:t>58</a:t>
            </a:fld>
            <a:endParaRPr lang="en-US"/>
          </a:p>
        </p:txBody>
      </p:sp>
      <p:sp>
        <p:nvSpPr>
          <p:cNvPr id="522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82CA8E-D543-6B46-9E34-00C0A0C13509}" type="slidenum">
              <a:rPr lang="en-US"/>
              <a:pPr/>
              <a:t>59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99E2A-18B4-6B46-89A8-AF8636738714}" type="slidenum">
              <a:rPr lang="en-US"/>
              <a:pPr/>
              <a:t>60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65D59-6D25-2E4A-A202-F79B8033407E}" type="slidenum">
              <a:rPr lang="en-US"/>
              <a:pPr/>
              <a:t>61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69965-CA1A-504B-BCF6-028E6E1A1028}" type="slidenum">
              <a:rPr lang="en-US"/>
              <a:pPr/>
              <a:t>62</a:t>
            </a:fld>
            <a:endParaRPr lang="en-US"/>
          </a:p>
        </p:txBody>
      </p:sp>
      <p:sp>
        <p:nvSpPr>
          <p:cNvPr id="530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96B63-AA52-704B-8BA5-C37295D21ACF}" type="slidenum">
              <a:rPr lang="en-US"/>
              <a:pPr/>
              <a:t>63</a:t>
            </a:fld>
            <a:endParaRPr lang="en-US"/>
          </a:p>
        </p:txBody>
      </p:sp>
      <p:sp>
        <p:nvSpPr>
          <p:cNvPr id="5324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7F6AC-CBC6-7447-90BD-290FADE8283A}" type="slidenum">
              <a:rPr lang="en-US"/>
              <a:pPr/>
              <a:t>64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47EC2-872E-9B47-B1B8-3E5BAAE47617}" type="slidenum">
              <a:rPr lang="en-US"/>
              <a:pPr/>
              <a:t>65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B7C7B-3D00-5344-86CB-BE5FD158CEBE}" type="slidenum">
              <a:rPr lang="en-US"/>
              <a:pPr/>
              <a:t>66</a:t>
            </a:fld>
            <a:endParaRPr lang="en-US"/>
          </a:p>
        </p:txBody>
      </p:sp>
      <p:sp>
        <p:nvSpPr>
          <p:cNvPr id="538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1EBB5-1483-B545-8F33-8DD42F442F9E}" type="slidenum">
              <a:rPr lang="en-US"/>
              <a:pPr/>
              <a:t>36</a:t>
            </a:fld>
            <a:endParaRPr lang="en-US"/>
          </a:p>
        </p:txBody>
      </p:sp>
      <p:sp>
        <p:nvSpPr>
          <p:cNvPr id="483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53510-4F93-044A-8D97-8B5D4AA8C508}" type="slidenum">
              <a:rPr lang="en-US"/>
              <a:pPr/>
              <a:t>67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50197F-CF66-4B4F-A69D-CB5BE86ECB09}" type="slidenum">
              <a:rPr lang="en-US"/>
              <a:pPr/>
              <a:t>68</a:t>
            </a:fld>
            <a:endParaRPr lang="en-US"/>
          </a:p>
        </p:txBody>
      </p:sp>
      <p:sp>
        <p:nvSpPr>
          <p:cNvPr id="542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4E68A-0ABB-884E-9599-54F02966E8CF}" type="slidenum">
              <a:rPr lang="en-US"/>
              <a:pPr/>
              <a:t>69</a:t>
            </a:fld>
            <a:endParaRPr lang="en-US"/>
          </a:p>
        </p:txBody>
      </p:sp>
      <p:sp>
        <p:nvSpPr>
          <p:cNvPr id="544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D8FAA-F0F7-7F47-9DDA-09B382BF3279}" type="slidenum">
              <a:rPr lang="en-US"/>
              <a:pPr/>
              <a:t>70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71AFF6-6776-5E4D-8D03-11D2A504421E}" type="slidenum">
              <a:rPr lang="en-US"/>
              <a:pPr/>
              <a:t>73</a:t>
            </a:fld>
            <a:endParaRPr lang="en-US"/>
          </a:p>
        </p:txBody>
      </p:sp>
      <p:sp>
        <p:nvSpPr>
          <p:cNvPr id="562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531FC-99DC-DF4C-92D2-1CB3E74E9A5B}" type="slidenum">
              <a:rPr lang="en-US"/>
              <a:pPr/>
              <a:t>39</a:t>
            </a:fld>
            <a:endParaRPr lang="en-US"/>
          </a:p>
        </p:txBody>
      </p:sp>
      <p:sp>
        <p:nvSpPr>
          <p:cNvPr id="487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4D0FA0-D5BD-FE4A-8B74-706F888B4EA3}" type="slidenum">
              <a:rPr lang="en-US"/>
              <a:pPr/>
              <a:t>40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0CAFE-F20C-0444-BE1D-76835B79B7F7}" type="slidenum">
              <a:rPr lang="en-US"/>
              <a:pPr/>
              <a:t>41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20D86-E05E-F04B-8534-2BFFF7AF9058}" type="slidenum">
              <a:rPr lang="en-US"/>
              <a:pPr/>
              <a:t>42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EE00C7-16AC-E540-BA78-BC03C0ABA0A6}" type="slidenum">
              <a:rPr lang="en-US"/>
              <a:pPr/>
              <a:t>43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08157-0446-AF46-B036-1B5210B5364F}" type="slidenum">
              <a:rPr lang="en-US"/>
              <a:pPr/>
              <a:t>44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2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9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39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7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4/6/14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77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4/6/14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4/6/14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01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4/6/14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9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4/6/14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4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4/6/14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6539"/>
            <a:ext cx="8229600" cy="4846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41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22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231775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Validate%20via%20http/::owl.cs.manchester.ac.uk:validator: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SNOMED_CT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en.wikipedia.org/wiki/OpenGALEN" TargetMode="External"/><Relationship Id="rId5" Type="http://schemas.openxmlformats.org/officeDocument/2006/relationships/hyperlink" Target="http://en.wikipedia.org/wiki/SNOMED_CT" TargetMode="External"/><Relationship Id="rId6" Type="http://schemas.openxmlformats.org/officeDocument/2006/relationships/hyperlink" Target="http://www.obofoundry.org/cgi-bin/detail.cgi?id=ncithesaurus" TargetMode="External"/><Relationship Id="rId7" Type="http://schemas.openxmlformats.org/officeDocument/2006/relationships/hyperlink" Target="http://www.geneontology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en.wikipedia.org/wiki/Datalog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Datalog" TargetMode="External"/><Relationship Id="rId3" Type="http://schemas.openxmlformats.org/officeDocument/2006/relationships/hyperlink" Target="http://en.wikipedia.org/wiki/Deductive_database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hyperlink" Target="http://www.w3.org/TR/2009/WD-owl2-overview-20090421/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dirty="0" smtClean="0"/>
              <a:t>OWL 2</a:t>
            </a:r>
            <a:endParaRPr lang="en-US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Calibri" charset="0"/>
              </a:rPr>
              <a:t>Web Ontology Language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36674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Some material adapted from presentations by Ian </a:t>
            </a:r>
            <a:r>
              <a:rPr lang="en-US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Horrocks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by </a:t>
            </a:r>
            <a:r>
              <a:rPr lang="en-US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Feroz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Farazi</a:t>
            </a:r>
            <a:endParaRPr lang="en-US" sz="2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07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201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Calibri" charset="0"/>
              </a:rPr>
              <a:t>Syntactic </a:t>
            </a:r>
            <a:r>
              <a:rPr lang="en-US" dirty="0" smtClean="0">
                <a:latin typeface="Calibri" charset="0"/>
              </a:rPr>
              <a:t>sugar: negative assertions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0144" y="1417637"/>
            <a:ext cx="7926562" cy="53287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Note that the negative assertions are about two individuals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Suppose we want to say that :john has no spouse?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Or to define the concept of an unmarried person?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Can we use a negative assertion to do it?</a:t>
            </a:r>
          </a:p>
          <a:p>
            <a:pPr>
              <a:lnSpc>
                <a:spcPct val="90000"/>
              </a:lnSpc>
            </a:pPr>
            <a:endParaRPr lang="en-US" sz="28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351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201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Calibri" charset="0"/>
              </a:rPr>
              <a:t>Syntactic </a:t>
            </a:r>
            <a:r>
              <a:rPr lang="en-US" dirty="0" smtClean="0">
                <a:latin typeface="Calibri" charset="0"/>
              </a:rPr>
              <a:t>sugar: negative assertions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0144" y="1417637"/>
            <a:ext cx="7926562" cy="53287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Suppose we want to say that :john has no spouse?</a:t>
            </a:r>
          </a:p>
          <a:p>
            <a:pPr marL="460375" indent="0">
              <a:lnSpc>
                <a:spcPct val="90000"/>
              </a:lnSpc>
              <a:buNone/>
            </a:pPr>
            <a:r>
              <a:rPr lang="en-US" sz="2800" dirty="0">
                <a:latin typeface="Calibri" charset="0"/>
              </a:rPr>
              <a:t>[a </a:t>
            </a:r>
            <a:r>
              <a:rPr lang="en-US" sz="2800" dirty="0" err="1">
                <a:latin typeface="Calibri" charset="0"/>
              </a:rPr>
              <a:t>owl:NegativeObjectPropertyAssertion</a:t>
            </a:r>
            <a:r>
              <a:rPr lang="en-US" sz="2800" dirty="0">
                <a:latin typeface="Calibri" charset="0"/>
              </a:rPr>
              <a:t>;</a:t>
            </a:r>
          </a:p>
          <a:p>
            <a:pPr marL="460375" indent="0">
              <a:lnSpc>
                <a:spcPct val="90000"/>
              </a:lnSpc>
              <a:buNone/>
            </a:pPr>
            <a:r>
              <a:rPr lang="en-US" sz="2800" dirty="0">
                <a:latin typeface="Calibri" charset="0"/>
              </a:rPr>
              <a:t>      </a:t>
            </a:r>
            <a:r>
              <a:rPr lang="en-US" sz="2800" dirty="0" err="1">
                <a:latin typeface="Calibri" charset="0"/>
              </a:rPr>
              <a:t>owl:sourceIndividual</a:t>
            </a:r>
            <a:r>
              <a:rPr lang="en-US" sz="2800" dirty="0">
                <a:latin typeface="Calibri" charset="0"/>
              </a:rPr>
              <a:t>  </a:t>
            </a:r>
            <a:r>
              <a:rPr lang="en-US" sz="2800" dirty="0" smtClean="0">
                <a:latin typeface="Calibri" charset="0"/>
              </a:rPr>
              <a:t>:john </a:t>
            </a:r>
            <a:r>
              <a:rPr lang="en-US" sz="2800" dirty="0">
                <a:latin typeface="Calibri" charset="0"/>
              </a:rPr>
              <a:t>;</a:t>
            </a:r>
          </a:p>
          <a:p>
            <a:pPr marL="460375" indent="0">
              <a:lnSpc>
                <a:spcPct val="90000"/>
              </a:lnSpc>
              <a:buNone/>
            </a:pPr>
            <a:r>
              <a:rPr lang="en-US" sz="2800" dirty="0">
                <a:latin typeface="Calibri" charset="0"/>
              </a:rPr>
              <a:t>      </a:t>
            </a:r>
            <a:r>
              <a:rPr lang="en-US" sz="2800" dirty="0" err="1">
                <a:latin typeface="Calibri" charset="0"/>
              </a:rPr>
              <a:t>owl:assertionProperty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dbpo:spouse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>
                <a:latin typeface="Calibri" charset="0"/>
              </a:rPr>
              <a:t>;</a:t>
            </a:r>
          </a:p>
          <a:p>
            <a:pPr marL="460375" indent="0">
              <a:lnSpc>
                <a:spcPct val="90000"/>
              </a:lnSpc>
              <a:buNone/>
            </a:pPr>
            <a:r>
              <a:rPr lang="en-US" sz="2800" dirty="0">
                <a:latin typeface="Calibri" charset="0"/>
              </a:rPr>
              <a:t>      </a:t>
            </a:r>
            <a:r>
              <a:rPr lang="en-US" sz="2800" dirty="0" err="1">
                <a:solidFill>
                  <a:srgbClr val="FF0000"/>
                </a:solidFill>
                <a:latin typeface="Calibri" charset="0"/>
              </a:rPr>
              <a:t>owl:targetIndividual</a:t>
            </a:r>
            <a:r>
              <a:rPr lang="en-US" sz="2800" dirty="0">
                <a:solidFill>
                  <a:srgbClr val="FF0000"/>
                </a:solidFill>
                <a:latin typeface="Calibri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</a:rPr>
              <a:t>????????</a:t>
            </a:r>
            <a:r>
              <a:rPr lang="en-US" sz="2800" dirty="0" smtClean="0">
                <a:latin typeface="Calibri" charset="0"/>
              </a:rPr>
              <a:t>] .</a:t>
            </a:r>
            <a:endParaRPr lang="en-US" sz="2800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We can’t do this with a negative assertion </a:t>
            </a:r>
            <a:r>
              <a:rPr lang="en-US" dirty="0" smtClean="0">
                <a:latin typeface="Calibri" charset="0"/>
                <a:sym typeface="Wingdings"/>
              </a:rPr>
              <a:t>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  <a:sym typeface="Wingdings"/>
              </a:rPr>
              <a:t>It requires a variable, e.g., there is no ?X such that (:john, </a:t>
            </a:r>
            <a:r>
              <a:rPr lang="en-US" dirty="0" err="1" smtClean="0">
                <a:latin typeface="Calibri" charset="0"/>
                <a:sym typeface="Wingdings"/>
              </a:rPr>
              <a:t>dbpo:spouse</a:t>
            </a:r>
            <a:r>
              <a:rPr lang="en-US" dirty="0" smtClean="0">
                <a:latin typeface="Calibri" charset="0"/>
                <a:sym typeface="Wingdings"/>
              </a:rPr>
              <a:t>, ?X) is true</a:t>
            </a:r>
            <a:endParaRPr lang="en-US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201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Calibri" charset="0"/>
              </a:rPr>
              <a:t>Syntactic </a:t>
            </a:r>
            <a:r>
              <a:rPr lang="en-US" dirty="0" smtClean="0">
                <a:latin typeface="Calibri" charset="0"/>
              </a:rPr>
              <a:t>sugar: negative assertions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0144" y="1417637"/>
            <a:ext cx="7926562" cy="53287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The negative assertion feature is limited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Can we define a concept :</a:t>
            </a:r>
            <a:r>
              <a:rPr lang="en-US" dirty="0" err="1" smtClean="0">
                <a:latin typeface="Calibri" charset="0"/>
              </a:rPr>
              <a:t>unmarriedPerson</a:t>
            </a:r>
            <a:r>
              <a:rPr lang="en-US" dirty="0" smtClean="0">
                <a:latin typeface="Calibri" charset="0"/>
              </a:rPr>
              <a:t> and assert that :john is an instance of this?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We can do it this way:</a:t>
            </a:r>
            <a:endParaRPr lang="en-US" dirty="0">
              <a:latin typeface="Calibri" charset="0"/>
            </a:endParaRPr>
          </a:p>
          <a:p>
            <a:pPr marL="571500" lvl="1" indent="-339725">
              <a:lnSpc>
                <a:spcPct val="90000"/>
              </a:lnSpc>
            </a:pPr>
            <a:r>
              <a:rPr lang="en-US" sz="3200" dirty="0" smtClean="0">
                <a:latin typeface="Calibri" charset="0"/>
              </a:rPr>
              <a:t>An unmarried person is a </a:t>
            </a:r>
            <a:r>
              <a:rPr lang="en-US" sz="3200" dirty="0">
                <a:latin typeface="Calibri" charset="0"/>
              </a:rPr>
              <a:t>k</a:t>
            </a:r>
            <a:r>
              <a:rPr lang="en-US" sz="3200" dirty="0" smtClean="0">
                <a:latin typeface="Calibri" charset="0"/>
              </a:rPr>
              <a:t>ind of person </a:t>
            </a:r>
          </a:p>
          <a:p>
            <a:pPr marL="571500" lvl="1" indent="-339725">
              <a:lnSpc>
                <a:spcPct val="90000"/>
              </a:lnSpc>
            </a:pPr>
            <a:r>
              <a:rPr lang="en-US" sz="3200" dirty="0" smtClean="0">
                <a:latin typeface="Calibri" charset="0"/>
              </a:rPr>
              <a:t>and a kind of thing with exactly 0 spouses</a:t>
            </a:r>
          </a:p>
        </p:txBody>
      </p:sp>
    </p:spTree>
    <p:extLst>
      <p:ext uri="{BB962C8B-B14F-4D97-AF65-F5344CB8AC3E}">
        <p14:creationId xmlns:p14="http://schemas.microsoft.com/office/powerpoint/2010/main" val="2592527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112"/>
          </a:xfrm>
        </p:spPr>
        <p:txBody>
          <a:bodyPr/>
          <a:lstStyle/>
          <a:p>
            <a:r>
              <a:rPr lang="en-US" dirty="0" smtClean="0"/>
              <a:t>John is not married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9664"/>
            <a:ext cx="8229600" cy="48468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:john a :</a:t>
            </a:r>
            <a:r>
              <a:rPr lang="en-US" dirty="0" err="1" smtClean="0"/>
              <a:t>unmarriedPerson</a:t>
            </a:r>
            <a:r>
              <a:rPr lang="en-US" dirty="0" smtClean="0"/>
              <a:t> .</a:t>
            </a:r>
          </a:p>
          <a:p>
            <a:pPr marL="0" indent="0">
              <a:buNone/>
            </a:pPr>
            <a:r>
              <a:rPr lang="en-US" dirty="0" smtClean="0"/>
              <a:t>:</a:t>
            </a:r>
            <a:r>
              <a:rPr lang="en-US" dirty="0" err="1" smtClean="0"/>
              <a:t>unmarriedPerson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a Person;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 [a </a:t>
            </a:r>
            <a:r>
              <a:rPr lang="en-US" dirty="0" err="1" smtClean="0"/>
              <a:t>owl:Restriction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err="1" smtClean="0"/>
              <a:t>onProperty</a:t>
            </a:r>
            <a:r>
              <a:rPr lang="en-US" dirty="0" smtClean="0"/>
              <a:t> </a:t>
            </a:r>
            <a:r>
              <a:rPr lang="en-US" dirty="0" err="1" smtClean="0"/>
              <a:t>dbpo:spouse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err="1" smtClean="0"/>
              <a:t>owl:cardinality</a:t>
            </a:r>
            <a:r>
              <a:rPr lang="en-US" dirty="0" smtClean="0"/>
              <a:t> “0”]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51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New property Features</a:t>
            </a:r>
            <a:endParaRPr lang="it-IT" dirty="0">
              <a:latin typeface="Calibri" charset="0"/>
            </a:endParaRPr>
          </a:p>
        </p:txBody>
      </p:sp>
      <p:sp>
        <p:nvSpPr>
          <p:cNvPr id="1126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Self restriction</a:t>
            </a:r>
          </a:p>
          <a:p>
            <a:r>
              <a:rPr lang="en-US" dirty="0">
                <a:latin typeface="Calibri" charset="0"/>
              </a:rPr>
              <a:t>Qualified cardinality restriction</a:t>
            </a:r>
          </a:p>
          <a:p>
            <a:r>
              <a:rPr lang="en-US" dirty="0">
                <a:latin typeface="Calibri" charset="0"/>
              </a:rPr>
              <a:t>Object properties</a:t>
            </a:r>
          </a:p>
          <a:p>
            <a:r>
              <a:rPr lang="en-US" dirty="0">
                <a:latin typeface="Calibri" charset="0"/>
              </a:rPr>
              <a:t>Disjoint properties</a:t>
            </a:r>
          </a:p>
          <a:p>
            <a:r>
              <a:rPr lang="en-US" dirty="0">
                <a:latin typeface="Calibri" charset="0"/>
              </a:rPr>
              <a:t>Property chain</a:t>
            </a:r>
          </a:p>
          <a:p>
            <a:r>
              <a:rPr lang="en-US" dirty="0">
                <a:latin typeface="Calibri" charset="0"/>
              </a:rPr>
              <a:t>K</a:t>
            </a:r>
            <a:r>
              <a:rPr lang="en-US" dirty="0" smtClean="0">
                <a:latin typeface="Calibri" charset="0"/>
              </a:rPr>
              <a:t>eys</a:t>
            </a:r>
            <a:endParaRPr lang="it-IT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25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Self restriction</a:t>
            </a:r>
            <a:endParaRPr lang="it-IT" dirty="0">
              <a:latin typeface="Calibri" charset="0"/>
            </a:endParaRPr>
          </a:p>
        </p:txBody>
      </p:sp>
      <p:sp>
        <p:nvSpPr>
          <p:cNvPr id="1229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charset="0"/>
              </a:rPr>
              <a:t>Classes of objects that are related to themselves by a given property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E.g.,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the class of processes that regulate themselves</a:t>
            </a:r>
          </a:p>
          <a:p>
            <a:r>
              <a:rPr lang="en-US" dirty="0">
                <a:solidFill>
                  <a:srgbClr val="000000"/>
                </a:solidFill>
                <a:latin typeface="Calibri" charset="0"/>
              </a:rPr>
              <a:t>It is also called </a:t>
            </a:r>
            <a:r>
              <a:rPr lang="en-US" i="1" dirty="0">
                <a:solidFill>
                  <a:srgbClr val="000000"/>
                </a:solidFill>
                <a:latin typeface="Calibri" charset="0"/>
              </a:rPr>
              <a:t>local reflexivity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E.g.,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Auto-regulating processes regulate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themselves</a:t>
            </a:r>
          </a:p>
          <a:p>
            <a:pPr marL="231775" lvl="2"/>
            <a:r>
              <a:rPr lang="en-US" sz="3200" dirty="0">
                <a:solidFill>
                  <a:srgbClr val="000000"/>
                </a:solidFill>
              </a:rPr>
              <a:t>N</a:t>
            </a:r>
            <a:r>
              <a:rPr lang="en-US" sz="3200" dirty="0" smtClean="0">
                <a:solidFill>
                  <a:srgbClr val="000000"/>
                </a:solidFill>
              </a:rPr>
              <a:t>arcissists are things who love themselves</a:t>
            </a:r>
          </a:p>
          <a:p>
            <a:pPr marL="862012" lvl="3" indent="0">
              <a:buNone/>
            </a:pPr>
            <a:r>
              <a:rPr lang="en-US" dirty="0">
                <a:solidFill>
                  <a:srgbClr val="000000"/>
                </a:solidFill>
              </a:rPr>
              <a:t> :Narcissist </a:t>
            </a:r>
            <a:r>
              <a:rPr lang="en-US" dirty="0" err="1">
                <a:solidFill>
                  <a:srgbClr val="000000"/>
                </a:solidFill>
              </a:rPr>
              <a:t>owl:equivalentClass</a:t>
            </a:r>
            <a:endParaRPr lang="en-US" dirty="0">
              <a:solidFill>
                <a:srgbClr val="000000"/>
              </a:solidFill>
            </a:endParaRPr>
          </a:p>
          <a:p>
            <a:pPr marL="862012" lvl="3" indent="0">
              <a:buNone/>
            </a:pPr>
            <a:r>
              <a:rPr lang="en-US" dirty="0">
                <a:solidFill>
                  <a:srgbClr val="000000"/>
                </a:solidFill>
              </a:rPr>
              <a:t>    [a </a:t>
            </a:r>
            <a:r>
              <a:rPr lang="en-US" dirty="0" err="1">
                <a:solidFill>
                  <a:srgbClr val="000000"/>
                </a:solidFill>
              </a:rPr>
              <a:t>owl:Restriction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  <a:p>
            <a:pPr marL="862012" lvl="3" indent="0">
              <a:buNone/>
            </a:pPr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000000"/>
                </a:solidFill>
              </a:rPr>
              <a:t>owl:onProperty</a:t>
            </a:r>
            <a:r>
              <a:rPr lang="en-US" dirty="0">
                <a:solidFill>
                  <a:srgbClr val="000000"/>
                </a:solidFill>
              </a:rPr>
              <a:t> :loves;</a:t>
            </a:r>
          </a:p>
          <a:p>
            <a:pPr marL="862012" lvl="3" indent="0">
              <a:buNone/>
            </a:pPr>
            <a:r>
              <a:rPr lang="en-US" dirty="0">
                <a:solidFill>
                  <a:srgbClr val="000000"/>
                </a:solidFill>
              </a:rPr>
              <a:t>    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owl:hasSelf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"true"^^</a:t>
            </a:r>
            <a:r>
              <a:rPr lang="en-US" dirty="0" err="1">
                <a:solidFill>
                  <a:srgbClr val="000000"/>
                </a:solidFill>
              </a:rPr>
              <a:t>xsd:boolean</a:t>
            </a:r>
            <a:r>
              <a:rPr lang="en-US" dirty="0">
                <a:solidFill>
                  <a:srgbClr val="000000"/>
                </a:solidFill>
              </a:rPr>
              <a:t>] .</a:t>
            </a:r>
          </a:p>
          <a:p>
            <a:pPr marL="231775" lvl="2"/>
            <a:endParaRPr lang="en-US" sz="3200" dirty="0" smtClean="0">
              <a:solidFill>
                <a:srgbClr val="000000"/>
              </a:solidFill>
            </a:endParaRPr>
          </a:p>
          <a:p>
            <a:endParaRPr lang="it-IT" dirty="0">
              <a:solidFill>
                <a:srgbClr val="FF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140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Qualified cardinality restrictions</a:t>
            </a:r>
            <a:endParaRPr lang="it-IT" dirty="0">
              <a:latin typeface="Calibri" charset="0"/>
            </a:endParaRPr>
          </a:p>
        </p:txBody>
      </p:sp>
      <p:sp>
        <p:nvSpPr>
          <p:cNvPr id="13315" name="Segnaposto contenuto 2"/>
          <p:cNvSpPr>
            <a:spLocks noGrp="1"/>
          </p:cNvSpPr>
          <p:nvPr>
            <p:ph idx="1"/>
          </p:nvPr>
        </p:nvSpPr>
        <p:spPr>
          <a:xfrm>
            <a:off x="457199" y="1447302"/>
            <a:ext cx="8543925" cy="484680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charset="0"/>
              </a:rPr>
              <a:t>Qualifies the instances to be counted</a:t>
            </a:r>
          </a:p>
          <a:p>
            <a:r>
              <a:rPr lang="en-US" sz="3600" dirty="0" smtClean="0">
                <a:latin typeface="Calibri" charset="0"/>
              </a:rPr>
              <a:t>Six varieties: </a:t>
            </a:r>
            <a:r>
              <a:rPr lang="en-US" sz="2800" dirty="0" smtClean="0">
                <a:latin typeface="Calibri" charset="0"/>
              </a:rPr>
              <a:t>{</a:t>
            </a:r>
            <a:r>
              <a:rPr lang="en-US" sz="2800" dirty="0" err="1" smtClean="0">
                <a:latin typeface="Calibri" charset="0"/>
              </a:rPr>
              <a:t>Data|Object</a:t>
            </a:r>
            <a:r>
              <a:rPr lang="en-US" sz="2800" dirty="0" smtClean="0">
                <a:latin typeface="Calibri" charset="0"/>
              </a:rPr>
              <a:t>}{</a:t>
            </a:r>
            <a:r>
              <a:rPr lang="en-US" sz="2800" dirty="0" err="1" smtClean="0">
                <a:latin typeface="Calibri" charset="0"/>
              </a:rPr>
              <a:t>Min|Exact|Max</a:t>
            </a:r>
            <a:r>
              <a:rPr lang="en-US" sz="2800" dirty="0" smtClean="0">
                <a:latin typeface="Calibri" charset="0"/>
              </a:rPr>
              <a:t>} Type</a:t>
            </a:r>
          </a:p>
          <a:p>
            <a:r>
              <a:rPr lang="en-US" sz="3600" dirty="0" smtClean="0">
                <a:latin typeface="Calibri" charset="0"/>
              </a:rPr>
              <a:t>Examples</a:t>
            </a:r>
            <a:endParaRPr lang="en-US" sz="3600" dirty="0">
              <a:latin typeface="Calibri" charset="0"/>
            </a:endParaRPr>
          </a:p>
          <a:p>
            <a:pPr marL="571500" lvl="1" indent="-339725"/>
            <a:r>
              <a:rPr lang="en-US" sz="3200" dirty="0" smtClean="0">
                <a:latin typeface="Calibri" charset="0"/>
              </a:rPr>
              <a:t>People with </a:t>
            </a: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exactly 3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children who are 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girls</a:t>
            </a:r>
          </a:p>
          <a:p>
            <a:pPr marL="571500" lvl="1" indent="-339725"/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People with at least </a:t>
            </a: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3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 names</a:t>
            </a:r>
            <a:endParaRPr lang="en-US" sz="3200" dirty="0">
              <a:solidFill>
                <a:srgbClr val="000000"/>
              </a:solidFill>
              <a:latin typeface="Calibri" charset="0"/>
            </a:endParaRPr>
          </a:p>
          <a:p>
            <a:pPr marL="571500" lvl="1" indent="-339725"/>
            <a:r>
              <a:rPr lang="en-US" sz="3200" dirty="0">
                <a:latin typeface="Calibri" charset="0"/>
              </a:rPr>
              <a:t>Each individual has at most 1</a:t>
            </a:r>
            <a:r>
              <a:rPr lang="en-US" sz="3200" dirty="0" smtClean="0">
                <a:latin typeface="Calibri" charset="0"/>
              </a:rPr>
              <a:t> SSN</a:t>
            </a:r>
          </a:p>
          <a:p>
            <a:pPr marL="571500" lvl="1" indent="-339725"/>
            <a:r>
              <a:rPr lang="en-US" sz="3200" dirty="0" smtClean="0">
                <a:latin typeface="Calibri" charset="0"/>
              </a:rPr>
              <a:t>Pizzas with exactly four toppings all of which are cheeses</a:t>
            </a:r>
          </a:p>
        </p:txBody>
      </p:sp>
    </p:spTree>
    <p:extLst>
      <p:ext uri="{BB962C8B-B14F-4D97-AF65-F5344CB8AC3E}">
        <p14:creationId xmlns:p14="http://schemas.microsoft.com/office/powerpoint/2010/main" val="183983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Qualified cardinality restrictions</a:t>
            </a:r>
            <a:endParaRPr lang="it-IT" dirty="0">
              <a:latin typeface="Calibri" charset="0"/>
            </a:endParaRPr>
          </a:p>
        </p:txBody>
      </p:sp>
      <p:sp>
        <p:nvSpPr>
          <p:cNvPr id="13315" name="Segnaposto contenuto 2"/>
          <p:cNvSpPr>
            <a:spLocks noGrp="1"/>
          </p:cNvSpPr>
          <p:nvPr>
            <p:ph idx="1"/>
          </p:nvPr>
        </p:nvSpPr>
        <p:spPr>
          <a:xfrm>
            <a:off x="457200" y="1447302"/>
            <a:ext cx="8229600" cy="484680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Done via new properties with domain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</a:rPr>
              <a:t>owl:Re-striction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, namely </a:t>
            </a:r>
            <a:r>
              <a:rPr lang="en-US" sz="2800" i="1" dirty="0" smtClean="0">
                <a:solidFill>
                  <a:srgbClr val="000000"/>
                </a:solidFill>
                <a:latin typeface="Calibri" charset="0"/>
              </a:rPr>
              <a:t>{</a:t>
            </a:r>
            <a:r>
              <a:rPr lang="en-US" sz="2800" i="1" dirty="0" err="1" smtClean="0">
                <a:solidFill>
                  <a:srgbClr val="000000"/>
                </a:solidFill>
                <a:latin typeface="Calibri" charset="0"/>
              </a:rPr>
              <a:t>min|max</a:t>
            </a:r>
            <a:r>
              <a:rPr lang="en-US" sz="2800" i="1" dirty="0" smtClean="0">
                <a:solidFill>
                  <a:srgbClr val="000000"/>
                </a:solidFill>
                <a:latin typeface="Calibri" charset="0"/>
              </a:rPr>
              <a:t>|}</a:t>
            </a:r>
            <a:r>
              <a:rPr lang="en-US" sz="2800" i="1" dirty="0" err="1" smtClean="0">
                <a:solidFill>
                  <a:srgbClr val="000000"/>
                </a:solidFill>
                <a:latin typeface="Calibri" charset="0"/>
              </a:rPr>
              <a:t>QualifiedCardinality</a:t>
            </a:r>
            <a:r>
              <a:rPr lang="en-US" sz="2800" i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and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Calibri" charset="0"/>
              </a:rPr>
              <a:t>onClass</a:t>
            </a:r>
            <a:endParaRPr lang="en-US" sz="2800" i="1" dirty="0" smtClean="0">
              <a:solidFill>
                <a:srgbClr val="000000"/>
              </a:solidFill>
              <a:latin typeface="Calibri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Example: people with exactly three children who are girls</a:t>
            </a:r>
          </a:p>
          <a:p>
            <a:pPr marL="519113" lvl="2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[a 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owl:restriction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;</a:t>
            </a:r>
          </a:p>
          <a:p>
            <a:pPr marL="519113" lvl="2" indent="0">
              <a:buNone/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owl:onProperty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: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has_child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;</a:t>
            </a:r>
          </a:p>
          <a:p>
            <a:pPr marL="519113" lvl="2" indent="0">
              <a:buNone/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owl:onClass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[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owl:subClassOf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: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FemalePerson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;</a:t>
            </a:r>
            <a:br>
              <a:rPr lang="en-US" sz="2800" dirty="0" smtClean="0">
                <a:solidFill>
                  <a:srgbClr val="000000"/>
                </a:solidFill>
                <a:latin typeface="Calibri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                         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owl:subClassOf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:Minor].</a:t>
            </a:r>
          </a:p>
          <a:p>
            <a:pPr marL="519113" lvl="2" indent="0">
              <a:buNone/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QualifiedCardinality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“3” .</a:t>
            </a:r>
          </a:p>
        </p:txBody>
      </p:sp>
    </p:spTree>
    <p:extLst>
      <p:ext uri="{BB962C8B-B14F-4D97-AF65-F5344CB8AC3E}">
        <p14:creationId xmlns:p14="http://schemas.microsoft.com/office/powerpoint/2010/main" val="3402452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Object properties</a:t>
            </a:r>
            <a:endParaRPr lang="it-IT" dirty="0">
              <a:latin typeface="Calibri" charset="0"/>
            </a:endParaRPr>
          </a:p>
        </p:txBody>
      </p:sp>
      <p:sp>
        <p:nvSpPr>
          <p:cNvPr id="1536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alibri" charset="0"/>
              </a:rPr>
              <a:t>ReflexiveObjectProperty</a:t>
            </a:r>
            <a:endParaRPr lang="en-US" dirty="0">
              <a:latin typeface="Calibri" charset="0"/>
            </a:endParaRPr>
          </a:p>
          <a:p>
            <a:pPr marL="571500" lvl="1" indent="-339725"/>
            <a:r>
              <a:rPr lang="en-US" dirty="0">
                <a:latin typeface="Calibri" charset="0"/>
              </a:rPr>
              <a:t>Globally reflexive</a:t>
            </a:r>
          </a:p>
          <a:p>
            <a:pPr marL="571500" lvl="1" indent="-339725"/>
            <a:r>
              <a:rPr lang="en-US" dirty="0">
                <a:latin typeface="Calibri" charset="0"/>
              </a:rPr>
              <a:t>Everything is part of itself</a:t>
            </a:r>
          </a:p>
          <a:p>
            <a:r>
              <a:rPr lang="en-US" dirty="0" err="1">
                <a:latin typeface="Calibri" charset="0"/>
              </a:rPr>
              <a:t>IrreflexiveObjectProperty</a:t>
            </a:r>
            <a:endParaRPr lang="en-US" dirty="0">
              <a:latin typeface="Calibri" charset="0"/>
            </a:endParaRPr>
          </a:p>
          <a:p>
            <a:pPr marL="571500" lvl="1" indent="-339725"/>
            <a:r>
              <a:rPr lang="en-US" dirty="0">
                <a:latin typeface="Calibri" charset="0"/>
              </a:rPr>
              <a:t>Nothing can be a proper part of itself</a:t>
            </a:r>
          </a:p>
          <a:p>
            <a:r>
              <a:rPr lang="en-US" dirty="0" err="1">
                <a:latin typeface="Calibri" charset="0"/>
              </a:rPr>
              <a:t>AsymmetricObjectProperty</a:t>
            </a:r>
            <a:endParaRPr lang="en-US" dirty="0">
              <a:latin typeface="Calibri" charset="0"/>
            </a:endParaRPr>
          </a:p>
          <a:p>
            <a:pPr marL="571500" lvl="1" indent="-339725"/>
            <a:r>
              <a:rPr lang="en-US" dirty="0">
                <a:latin typeface="Calibri" charset="0"/>
              </a:rPr>
              <a:t>If x is proper part of y, then the opposite does not hold</a:t>
            </a:r>
          </a:p>
        </p:txBody>
      </p:sp>
    </p:spTree>
    <p:extLst>
      <p:ext uri="{BB962C8B-B14F-4D97-AF65-F5344CB8AC3E}">
        <p14:creationId xmlns:p14="http://schemas.microsoft.com/office/powerpoint/2010/main" val="65794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>
          <a:xfrm>
            <a:off x="457200" y="211138"/>
            <a:ext cx="82296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Disjoint </a:t>
            </a:r>
            <a:r>
              <a:rPr lang="en-US" dirty="0" smtClean="0">
                <a:latin typeface="Calibri" charset="0"/>
              </a:rPr>
              <a:t>properties</a:t>
            </a:r>
            <a:endParaRPr lang="it-IT" dirty="0">
              <a:latin typeface="Calibri" charset="0"/>
            </a:endParaRPr>
          </a:p>
        </p:txBody>
      </p:sp>
      <p:sp>
        <p:nvSpPr>
          <p:cNvPr id="16387" name="Segnaposto contenuto 2"/>
          <p:cNvSpPr>
            <a:spLocks noGrp="1"/>
          </p:cNvSpPr>
          <p:nvPr>
            <p:ph idx="1"/>
          </p:nvPr>
        </p:nvSpPr>
        <p:spPr>
          <a:xfrm>
            <a:off x="457200" y="1354138"/>
            <a:ext cx="8229600" cy="4846806"/>
          </a:xfrm>
        </p:spPr>
        <p:txBody>
          <a:bodyPr>
            <a:noAutofit/>
          </a:bodyPr>
          <a:lstStyle/>
          <a:p>
            <a:pPr marL="231775" lvl="2"/>
            <a:r>
              <a:rPr lang="en-US" sz="3200" dirty="0" smtClean="0">
                <a:solidFill>
                  <a:srgbClr val="000000"/>
                </a:solidFill>
              </a:rPr>
              <a:t>E.g., you can’t be both the </a:t>
            </a:r>
            <a:r>
              <a:rPr lang="en-US" sz="3200" i="1" dirty="0" smtClean="0">
                <a:solidFill>
                  <a:srgbClr val="000000"/>
                </a:solidFill>
              </a:rPr>
              <a:t>parent of </a:t>
            </a:r>
            <a:r>
              <a:rPr lang="en-US" sz="3200" dirty="0" smtClean="0">
                <a:solidFill>
                  <a:srgbClr val="000000"/>
                </a:solidFill>
              </a:rPr>
              <a:t>and </a:t>
            </a:r>
            <a:r>
              <a:rPr lang="en-US" sz="3200" i="1" dirty="0" smtClean="0">
                <a:solidFill>
                  <a:srgbClr val="000000"/>
                </a:solidFill>
              </a:rPr>
              <a:t>child of </a:t>
            </a:r>
            <a:r>
              <a:rPr lang="en-US" sz="3200" dirty="0" smtClean="0">
                <a:solidFill>
                  <a:srgbClr val="000000"/>
                </a:solidFill>
              </a:rPr>
              <a:t>the same person</a:t>
            </a:r>
          </a:p>
          <a:p>
            <a:r>
              <a:rPr lang="en-US" dirty="0" err="1" smtClean="0">
                <a:latin typeface="Calibri" charset="0"/>
              </a:rPr>
              <a:t>DisjointObjectProperties</a:t>
            </a:r>
            <a:r>
              <a:rPr lang="en-US" dirty="0" smtClean="0">
                <a:latin typeface="Calibri" charset="0"/>
              </a:rPr>
              <a:t> (for object properties)</a:t>
            </a:r>
            <a:endParaRPr lang="en-US" dirty="0">
              <a:latin typeface="Calibri" charset="0"/>
            </a:endParaRPr>
          </a:p>
          <a:p>
            <a:pPr marL="231775" lvl="1" indent="0">
              <a:buNone/>
            </a:pPr>
            <a:r>
              <a:rPr lang="en-US" dirty="0" smtClean="0">
                <a:latin typeface="Calibri" charset="0"/>
              </a:rPr>
              <a:t>E.g</a:t>
            </a:r>
            <a:r>
              <a:rPr lang="en-US" dirty="0">
                <a:latin typeface="Calibri" charset="0"/>
              </a:rPr>
              <a:t>., :</a:t>
            </a:r>
            <a:r>
              <a:rPr lang="en-US" dirty="0" err="1">
                <a:latin typeface="Calibri" charset="0"/>
              </a:rPr>
              <a:t>hasParent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owl:propertyDisjointWith</a:t>
            </a:r>
            <a:r>
              <a:rPr lang="en-US" dirty="0">
                <a:latin typeface="Calibri" charset="0"/>
              </a:rPr>
              <a:t> :</a:t>
            </a:r>
            <a:r>
              <a:rPr lang="en-US" dirty="0" err="1" smtClean="0">
                <a:latin typeface="Calibri" charset="0"/>
              </a:rPr>
              <a:t>hasChild</a:t>
            </a:r>
            <a:endParaRPr lang="en-US" dirty="0">
              <a:latin typeface="Calibri" charset="0"/>
            </a:endParaRPr>
          </a:p>
          <a:p>
            <a:r>
              <a:rPr lang="en-US" dirty="0" err="1" smtClean="0">
                <a:latin typeface="Calibri" charset="0"/>
              </a:rPr>
              <a:t>DisjointDataProperties</a:t>
            </a:r>
            <a:r>
              <a:rPr lang="en-US" dirty="0" smtClean="0">
                <a:latin typeface="Calibri" charset="0"/>
              </a:rPr>
              <a:t> (for data properties)</a:t>
            </a:r>
            <a:endParaRPr lang="en-US" dirty="0">
              <a:latin typeface="Calibri" charset="0"/>
            </a:endParaRPr>
          </a:p>
          <a:p>
            <a:pPr marL="231775" lvl="1" indent="0">
              <a:buNone/>
            </a:pPr>
            <a:r>
              <a:rPr lang="en-US" dirty="0" smtClean="0">
                <a:latin typeface="Calibri" charset="0"/>
              </a:rPr>
              <a:t>E.g</a:t>
            </a:r>
            <a:r>
              <a:rPr lang="en-US" dirty="0">
                <a:latin typeface="Calibri" charset="0"/>
              </a:rPr>
              <a:t>., </a:t>
            </a:r>
            <a:r>
              <a:rPr lang="en-US" dirty="0" smtClean="0">
                <a:latin typeface="Calibri" charset="0"/>
              </a:rPr>
              <a:t>:</a:t>
            </a:r>
            <a:r>
              <a:rPr lang="en-US" dirty="0" err="1" smtClean="0">
                <a:latin typeface="Calibri" charset="0"/>
              </a:rPr>
              <a:t>startTime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owl:disjointWith</a:t>
            </a:r>
            <a:r>
              <a:rPr lang="en-US" dirty="0" smtClean="0">
                <a:latin typeface="Calibri" charset="0"/>
              </a:rPr>
              <a:t> :</a:t>
            </a:r>
            <a:r>
              <a:rPr lang="en-US" dirty="0" err="1" smtClean="0">
                <a:latin typeface="Calibri" charset="0"/>
              </a:rPr>
              <a:t>endTime</a:t>
            </a:r>
            <a:endParaRPr lang="en-US" dirty="0">
              <a:latin typeface="Calibri" charset="0"/>
            </a:endParaRPr>
          </a:p>
          <a:p>
            <a:pPr marL="228600" indent="-219075"/>
            <a:r>
              <a:rPr lang="it-IT" dirty="0" err="1" smtClean="0">
                <a:latin typeface="Calibri" charset="0"/>
              </a:rPr>
              <a:t>AllDisjointProperties</a:t>
            </a:r>
            <a:r>
              <a:rPr lang="it-IT" dirty="0" smtClean="0">
                <a:latin typeface="Calibri" charset="0"/>
              </a:rPr>
              <a:t> for </a:t>
            </a:r>
            <a:r>
              <a:rPr lang="it-IT" dirty="0" err="1" smtClean="0">
                <a:latin typeface="Calibri" charset="0"/>
              </a:rPr>
              <a:t>pairwise</a:t>
            </a:r>
            <a:r>
              <a:rPr lang="it-IT" dirty="0" smtClean="0">
                <a:latin typeface="Calibri" charset="0"/>
              </a:rPr>
              <a:t> </a:t>
            </a:r>
            <a:r>
              <a:rPr lang="it-IT" dirty="0" err="1" smtClean="0">
                <a:latin typeface="Calibri" charset="0"/>
              </a:rPr>
              <a:t>disjointness</a:t>
            </a:r>
            <a:endParaRPr lang="it-IT" dirty="0" smtClean="0">
              <a:latin typeface="Calibri" charset="0"/>
            </a:endParaRPr>
          </a:p>
          <a:p>
            <a:pPr marL="231775" lvl="1" indent="0">
              <a:buNone/>
            </a:pPr>
            <a:r>
              <a:rPr lang="it-IT" sz="2400" dirty="0">
                <a:latin typeface="Calibri" charset="0"/>
              </a:rPr>
              <a:t>[a </a:t>
            </a:r>
            <a:r>
              <a:rPr lang="it-IT" sz="2400" dirty="0" err="1">
                <a:latin typeface="Calibri" charset="0"/>
              </a:rPr>
              <a:t>owl:AlldisjointProperties</a:t>
            </a:r>
            <a:r>
              <a:rPr lang="it-IT" sz="2400" dirty="0">
                <a:latin typeface="Calibri" charset="0"/>
              </a:rPr>
              <a:t> ;</a:t>
            </a:r>
          </a:p>
          <a:p>
            <a:pPr marL="231775" lvl="1" indent="0">
              <a:buNone/>
            </a:pPr>
            <a:r>
              <a:rPr lang="it-IT" sz="2400" dirty="0">
                <a:latin typeface="Calibri" charset="0"/>
              </a:rPr>
              <a:t>   </a:t>
            </a:r>
            <a:r>
              <a:rPr lang="it-IT" sz="2400" dirty="0" err="1">
                <a:latin typeface="Calibri" charset="0"/>
              </a:rPr>
              <a:t>owl:members</a:t>
            </a:r>
            <a:r>
              <a:rPr lang="it-IT" sz="2400" dirty="0">
                <a:latin typeface="Calibri" charset="0"/>
              </a:rPr>
              <a:t> ( :</a:t>
            </a:r>
            <a:r>
              <a:rPr lang="it-IT" sz="2400" dirty="0" err="1">
                <a:latin typeface="Calibri" charset="0"/>
              </a:rPr>
              <a:t>hasSon</a:t>
            </a:r>
            <a:r>
              <a:rPr lang="it-IT" sz="2400" dirty="0">
                <a:latin typeface="Calibri" charset="0"/>
              </a:rPr>
              <a:t> :</a:t>
            </a:r>
            <a:r>
              <a:rPr lang="it-IT" sz="2400" dirty="0" err="1">
                <a:latin typeface="Calibri" charset="0"/>
              </a:rPr>
              <a:t>hasDaughter</a:t>
            </a:r>
            <a:r>
              <a:rPr lang="it-IT" sz="2400" dirty="0">
                <a:latin typeface="Calibri" charset="0"/>
              </a:rPr>
              <a:t> :</a:t>
            </a:r>
            <a:r>
              <a:rPr lang="it-IT" sz="2400" dirty="0" err="1">
                <a:latin typeface="Calibri" charset="0"/>
              </a:rPr>
              <a:t>hasParent</a:t>
            </a:r>
            <a:r>
              <a:rPr lang="it-IT" sz="2400" dirty="0">
                <a:latin typeface="Calibri" charset="0"/>
              </a:rPr>
              <a:t> ) ] .</a:t>
            </a:r>
          </a:p>
        </p:txBody>
      </p:sp>
    </p:spTree>
    <p:extLst>
      <p:ext uri="{BB962C8B-B14F-4D97-AF65-F5344CB8AC3E}">
        <p14:creationId xmlns:p14="http://schemas.microsoft.com/office/powerpoint/2010/main" val="822597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Introduction</a:t>
            </a:r>
            <a:endParaRPr lang="it-IT" dirty="0">
              <a:latin typeface="Calibri" charset="0"/>
            </a:endParaRPr>
          </a:p>
        </p:txBody>
      </p:sp>
      <p:sp>
        <p:nvSpPr>
          <p:cNvPr id="4099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97487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OWL </a:t>
            </a:r>
            <a:r>
              <a:rPr lang="en-US" dirty="0" smtClean="0">
                <a:latin typeface="Calibri" charset="0"/>
              </a:rPr>
              <a:t>2 extends </a:t>
            </a:r>
            <a:r>
              <a:rPr lang="en-US" dirty="0">
                <a:latin typeface="Calibri" charset="0"/>
              </a:rPr>
              <a:t>OWL </a:t>
            </a:r>
            <a:r>
              <a:rPr lang="en-US" dirty="0" smtClean="0">
                <a:latin typeface="Calibri" charset="0"/>
              </a:rPr>
              <a:t>1.1 and is backward compatible with it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The new features of OWL 2 based </a:t>
            </a:r>
            <a:r>
              <a:rPr lang="en-US" dirty="0" smtClean="0">
                <a:latin typeface="Calibri" charset="0"/>
              </a:rPr>
              <a:t>on real applications, use cases and user experience</a:t>
            </a:r>
          </a:p>
          <a:p>
            <a:r>
              <a:rPr lang="en-US" dirty="0" smtClean="0">
                <a:latin typeface="Calibri" charset="0"/>
              </a:rPr>
              <a:t>Adopted as a W3C recommendation in December 2009</a:t>
            </a:r>
          </a:p>
          <a:p>
            <a:r>
              <a:rPr lang="en-US" dirty="0" smtClean="0">
                <a:latin typeface="Calibri" charset="0"/>
              </a:rPr>
              <a:t>All new features were justified by use cases and examples</a:t>
            </a:r>
          </a:p>
          <a:p>
            <a:r>
              <a:rPr lang="en-US" dirty="0" smtClean="0">
                <a:latin typeface="Calibri" charset="0"/>
              </a:rPr>
              <a:t>Most OWL software supports OWL now</a:t>
            </a:r>
          </a:p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01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Dissertation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is a relevant real-world example.</a:t>
            </a:r>
          </a:p>
          <a:p>
            <a:pPr marL="222250" lvl="1" indent="0">
              <a:buNone/>
            </a:pPr>
            <a:endParaRPr lang="en-US" dirty="0" smtClean="0"/>
          </a:p>
          <a:p>
            <a:pPr marL="222250" lvl="1" indent="0">
              <a:buNone/>
            </a:pPr>
            <a:r>
              <a:rPr lang="en-US" dirty="0" smtClean="0"/>
              <a:t>A dissertation committee has a candidate who must be a student and five members all of whom must be faculty.  One member must be the advisor, another can be a co-advisor and two must be readers.  The readers can not serve as advisor or co-advisor.</a:t>
            </a:r>
          </a:p>
          <a:p>
            <a:pPr marL="222250" lvl="1" indent="0">
              <a:buNone/>
            </a:pPr>
            <a:endParaRPr lang="en-US" dirty="0" smtClean="0"/>
          </a:p>
          <a:p>
            <a:pPr marL="228600" indent="-228600"/>
            <a:r>
              <a:rPr lang="en-US" dirty="0" smtClean="0"/>
              <a:t>How can we model it in OWL?</a:t>
            </a:r>
          </a:p>
        </p:txBody>
      </p:sp>
    </p:spTree>
    <p:extLst>
      <p:ext uri="{BB962C8B-B14F-4D97-AF65-F5344CB8AC3E}">
        <p14:creationId xmlns:p14="http://schemas.microsoft.com/office/powerpoint/2010/main" val="3117197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Dissertation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 </a:t>
            </a:r>
            <a:r>
              <a:rPr lang="en-US" sz="2400" b="1" dirty="0" smtClean="0"/>
              <a:t>dissertation committee</a:t>
            </a:r>
            <a:r>
              <a:rPr lang="en-US" sz="2400" dirty="0" smtClean="0"/>
              <a:t> has a candidate who must be a student and five members all of whom must be faculty.  One member must be the advisor, another can be a co-advisor and two must be readers.  The readers can not serve as advisor or co-advisor.</a:t>
            </a:r>
          </a:p>
          <a:p>
            <a:r>
              <a:rPr lang="en-US" dirty="0" smtClean="0"/>
              <a:t>Define a </a:t>
            </a:r>
            <a:r>
              <a:rPr lang="en-US" dirty="0" err="1" smtClean="0"/>
              <a:t>DissertationCommittee</a:t>
            </a:r>
            <a:r>
              <a:rPr lang="en-US" dirty="0" smtClean="0"/>
              <a:t> class</a:t>
            </a:r>
          </a:p>
          <a:p>
            <a:r>
              <a:rPr lang="en-US" dirty="0" smtClean="0"/>
              <a:t>Define properties it can have along with appropriate constraints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864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Dissertation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:DC a </a:t>
            </a:r>
            <a:r>
              <a:rPr lang="en-US" sz="2800" dirty="0" err="1" smtClean="0"/>
              <a:t>owl:class</a:t>
            </a:r>
            <a:r>
              <a:rPr lang="en-US" sz="2800" dirty="0" smtClean="0"/>
              <a:t>; [a </a:t>
            </a:r>
            <a:r>
              <a:rPr lang="en-US" sz="2800" dirty="0" err="1" smtClean="0"/>
              <a:t>owl:Restriction</a:t>
            </a:r>
            <a:r>
              <a:rPr lang="en-US" sz="2800" dirty="0" smtClean="0"/>
              <a:t>; </a:t>
            </a:r>
            <a:br>
              <a:rPr lang="en-US" sz="2800" dirty="0" smtClean="0"/>
            </a:br>
            <a:r>
              <a:rPr lang="en-US" sz="2800" dirty="0" smtClean="0"/>
              <a:t>    </a:t>
            </a:r>
            <a:r>
              <a:rPr lang="en-US" sz="2800" dirty="0" err="1" smtClean="0"/>
              <a:t>owl:onProperty</a:t>
            </a:r>
            <a:r>
              <a:rPr lang="en-US" sz="2800" dirty="0" smtClean="0"/>
              <a:t> :co-advisor; </a:t>
            </a:r>
            <a:r>
              <a:rPr lang="en-US" sz="2800" dirty="0" err="1" smtClean="0"/>
              <a:t>owl:maxCardinality</a:t>
            </a:r>
            <a:r>
              <a:rPr lang="en-US" sz="2800" dirty="0" smtClean="0"/>
              <a:t> “1”] .</a:t>
            </a:r>
          </a:p>
          <a:p>
            <a:pPr marL="0" indent="0">
              <a:buNone/>
            </a:pPr>
            <a:r>
              <a:rPr lang="en-US" sz="2800" dirty="0" smtClean="0"/>
              <a:t>:candidate a </a:t>
            </a:r>
            <a:r>
              <a:rPr lang="en-US" sz="2800" dirty="0" err="1" smtClean="0"/>
              <a:t>owl:FunctionalProperty</a:t>
            </a:r>
            <a:r>
              <a:rPr lang="en-US" sz="2800" dirty="0"/>
              <a:t>;</a:t>
            </a:r>
            <a:r>
              <a:rPr lang="en-US" sz="2800" dirty="0" smtClean="0"/>
              <a:t>  </a:t>
            </a:r>
            <a:br>
              <a:rPr lang="en-US" sz="2800" dirty="0" smtClean="0"/>
            </a:br>
            <a:r>
              <a:rPr lang="en-US" sz="2800" dirty="0" smtClean="0"/>
              <a:t>    </a:t>
            </a:r>
            <a:r>
              <a:rPr lang="en-US" sz="2800" dirty="0" err="1" smtClean="0"/>
              <a:t>rdfs:domain</a:t>
            </a:r>
            <a:r>
              <a:rPr lang="en-US" sz="2800" dirty="0" smtClean="0"/>
              <a:t> :DC;  </a:t>
            </a:r>
            <a:r>
              <a:rPr lang="en-US" sz="2800" dirty="0" err="1" smtClean="0"/>
              <a:t>rdfs:range</a:t>
            </a:r>
            <a:r>
              <a:rPr lang="en-US" sz="2800" dirty="0" smtClean="0"/>
              <a:t> student.</a:t>
            </a:r>
          </a:p>
          <a:p>
            <a:pPr marL="0" indent="0">
              <a:buNone/>
            </a:pPr>
            <a:r>
              <a:rPr lang="en-US" sz="2800" dirty="0" smtClean="0"/>
              <a:t>:advisor </a:t>
            </a:r>
            <a:r>
              <a:rPr lang="en-US" sz="2800" dirty="0"/>
              <a:t>a </a:t>
            </a:r>
            <a:r>
              <a:rPr lang="en-US" sz="2800" dirty="0" err="1"/>
              <a:t>owl:FunctionalProperty</a:t>
            </a:r>
            <a:r>
              <a:rPr lang="en-US" sz="2800" dirty="0" smtClean="0"/>
              <a:t>;</a:t>
            </a:r>
            <a:br>
              <a:rPr lang="en-US" sz="2800" dirty="0" smtClean="0"/>
            </a:br>
            <a:r>
              <a:rPr lang="en-US" sz="2800" dirty="0" smtClean="0"/>
              <a:t>    </a:t>
            </a:r>
            <a:r>
              <a:rPr lang="en-US" sz="2800" dirty="0" err="1" smtClean="0"/>
              <a:t>rdfs:domain</a:t>
            </a:r>
            <a:r>
              <a:rPr lang="en-US" sz="2800" dirty="0" smtClean="0"/>
              <a:t> </a:t>
            </a:r>
            <a:r>
              <a:rPr lang="en-US" sz="2800" dirty="0"/>
              <a:t>:</a:t>
            </a:r>
            <a:r>
              <a:rPr lang="en-US" sz="2800" dirty="0" smtClean="0"/>
              <a:t>DC;  </a:t>
            </a:r>
            <a:r>
              <a:rPr lang="en-US" sz="2800" dirty="0" err="1" smtClean="0"/>
              <a:t>rdfs:range</a:t>
            </a:r>
            <a:r>
              <a:rPr lang="en-US" sz="2800" dirty="0" smtClean="0"/>
              <a:t> faculty.</a:t>
            </a:r>
          </a:p>
          <a:p>
            <a:pPr marL="0" indent="0">
              <a:buNone/>
            </a:pPr>
            <a:r>
              <a:rPr lang="en-US" sz="2800" dirty="0" smtClean="0"/>
              <a:t>:co-advisor </a:t>
            </a:r>
            <a:r>
              <a:rPr lang="en-US" sz="2800" dirty="0" err="1" smtClean="0"/>
              <a:t>owl:ObjectProperty</a:t>
            </a:r>
            <a:r>
              <a:rPr lang="en-US" sz="2800" dirty="0" smtClean="0"/>
              <a:t>;</a:t>
            </a:r>
            <a:br>
              <a:rPr lang="en-US" sz="2800" dirty="0" smtClean="0"/>
            </a:br>
            <a:r>
              <a:rPr lang="en-US" sz="2800" dirty="0" smtClean="0"/>
              <a:t>    </a:t>
            </a:r>
            <a:r>
              <a:rPr lang="en-US" sz="2800" dirty="0" err="1" smtClean="0"/>
              <a:t>rdfs:domain</a:t>
            </a:r>
            <a:r>
              <a:rPr lang="en-US" sz="2800" dirty="0" smtClean="0"/>
              <a:t> </a:t>
            </a:r>
            <a:r>
              <a:rPr lang="en-US" sz="2800" dirty="0"/>
              <a:t>:DC;  </a:t>
            </a:r>
            <a:r>
              <a:rPr lang="en-US" sz="2800" dirty="0" err="1"/>
              <a:t>rdfs:range</a:t>
            </a:r>
            <a:r>
              <a:rPr lang="en-US" sz="2800" dirty="0"/>
              <a:t> faculty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dirty="0" smtClean="0"/>
              <a:t>    </a:t>
            </a:r>
            <a:r>
              <a:rPr lang="en-US" sz="2800" dirty="0" err="1" smtClean="0"/>
              <a:t>owl:propertyDisjointWith</a:t>
            </a:r>
            <a:r>
              <a:rPr lang="en-US" sz="2800" dirty="0" smtClean="0"/>
              <a:t> :advisor .</a:t>
            </a:r>
          </a:p>
          <a:p>
            <a:pPr marL="0" indent="0">
              <a:buNone/>
            </a:pPr>
            <a:r>
              <a:rPr lang="en-US" sz="2800" dirty="0" smtClean="0"/>
              <a:t>…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7389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latin typeface="Calibri" charset="0"/>
              </a:rPr>
              <a:t>Property chain inclusion</a:t>
            </a:r>
            <a:endParaRPr lang="it-IT">
              <a:latin typeface="Calibri" charset="0"/>
            </a:endParaRPr>
          </a:p>
        </p:txBody>
      </p:sp>
      <p:sp>
        <p:nvSpPr>
          <p:cNvPr id="17411" name="Segnaposto contenuto 2"/>
          <p:cNvSpPr>
            <a:spLocks noGrp="1"/>
          </p:cNvSpPr>
          <p:nvPr>
            <p:ph idx="1"/>
          </p:nvPr>
        </p:nvSpPr>
        <p:spPr>
          <a:xfrm>
            <a:off x="457199" y="1696539"/>
            <a:ext cx="8433043" cy="4846806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Properties can be defined as a composition of other properties</a:t>
            </a:r>
          </a:p>
          <a:p>
            <a:r>
              <a:rPr lang="en-US" dirty="0">
                <a:latin typeface="Calibri" charset="0"/>
              </a:rPr>
              <a:t>T</a:t>
            </a:r>
            <a:r>
              <a:rPr lang="en-US" dirty="0" smtClean="0">
                <a:latin typeface="Calibri" charset="0"/>
              </a:rPr>
              <a:t>he brother of your parent is your uncle</a:t>
            </a:r>
          </a:p>
          <a:p>
            <a:pPr marL="339725" lvl="1" indent="0">
              <a:buNone/>
            </a:pPr>
            <a:r>
              <a:rPr lang="en-US" sz="2600" dirty="0" smtClean="0">
                <a:latin typeface="Calibri" charset="0"/>
              </a:rPr>
              <a:t>:uncle </a:t>
            </a:r>
            <a:r>
              <a:rPr lang="en-US" sz="2600" dirty="0" err="1" smtClean="0">
                <a:latin typeface="Calibri" charset="0"/>
              </a:rPr>
              <a:t>owl:propertyChainAxion</a:t>
            </a:r>
            <a:r>
              <a:rPr lang="en-US" sz="2600" dirty="0" smtClean="0">
                <a:latin typeface="Calibri" charset="0"/>
              </a:rPr>
              <a:t> (:parent :brother) .</a:t>
            </a:r>
          </a:p>
          <a:p>
            <a:pPr marL="230188" indent="-230188"/>
            <a:r>
              <a:rPr lang="en-US" dirty="0">
                <a:latin typeface="Calibri" charset="0"/>
              </a:rPr>
              <a:t>Y</a:t>
            </a:r>
            <a:r>
              <a:rPr lang="en-US" dirty="0" smtClean="0">
                <a:latin typeface="Calibri" charset="0"/>
              </a:rPr>
              <a:t>our parent’s sister’s spouse is your uncle </a:t>
            </a:r>
          </a:p>
          <a:p>
            <a:pPr marL="339725" lvl="1" indent="0">
              <a:buNone/>
            </a:pPr>
            <a:r>
              <a:rPr lang="en-US" sz="2600" dirty="0">
                <a:latin typeface="Calibri" charset="0"/>
              </a:rPr>
              <a:t>:uncle </a:t>
            </a:r>
            <a:r>
              <a:rPr lang="en-US" sz="2600" dirty="0" err="1">
                <a:latin typeface="Calibri" charset="0"/>
              </a:rPr>
              <a:t>owl:propertyChainAxion</a:t>
            </a:r>
            <a:r>
              <a:rPr lang="en-US" sz="2600" dirty="0">
                <a:latin typeface="Calibri" charset="0"/>
              </a:rPr>
              <a:t> (:parent :sister :spouse) .</a:t>
            </a:r>
            <a:endParaRPr lang="en-US" sz="2600" dirty="0" smtClean="0">
              <a:latin typeface="Calibri" charset="0"/>
            </a:endParaRPr>
          </a:p>
          <a:p>
            <a:endParaRPr lang="it-IT" sz="1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156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Keys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10802"/>
            <a:ext cx="8229600" cy="484680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Individuals can be identified uniquely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Identification can be done using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A data or object property (equivalent to inverse functional)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A set of properties</a:t>
            </a:r>
            <a:endParaRPr lang="en-US" dirty="0"/>
          </a:p>
          <a:p>
            <a:pPr>
              <a:defRPr/>
            </a:pPr>
            <a:r>
              <a:rPr lang="en-US" dirty="0" smtClean="0"/>
              <a:t>Examples</a:t>
            </a:r>
          </a:p>
          <a:p>
            <a:pPr marL="509588" lvl="2" indent="0">
              <a:buNone/>
              <a:defRPr/>
            </a:pPr>
            <a:r>
              <a:rPr lang="en-US" sz="2800" dirty="0" err="1"/>
              <a:t>f</a:t>
            </a:r>
            <a:r>
              <a:rPr lang="en-US" sz="2800" dirty="0" err="1" smtClean="0"/>
              <a:t>oaf:Person</a:t>
            </a:r>
            <a:r>
              <a:rPr lang="en-US" sz="2800" dirty="0" smtClean="0"/>
              <a:t> </a:t>
            </a:r>
          </a:p>
          <a:p>
            <a:pPr marL="509588" lvl="2" indent="0"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dirty="0" err="1" smtClean="0"/>
              <a:t>owl:hasKey</a:t>
            </a:r>
            <a:r>
              <a:rPr lang="en-US" sz="2800" dirty="0" smtClean="0"/>
              <a:t> (</a:t>
            </a:r>
            <a:r>
              <a:rPr lang="en-US" sz="2800" dirty="0" err="1" smtClean="0"/>
              <a:t>foaf:mbox</a:t>
            </a:r>
            <a:r>
              <a:rPr lang="en-US" sz="2800" dirty="0" smtClean="0"/>
              <a:t>),</a:t>
            </a:r>
          </a:p>
          <a:p>
            <a:pPr marL="509588" lvl="2" indent="0"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dirty="0"/>
              <a:t> </a:t>
            </a:r>
            <a:r>
              <a:rPr lang="en-US" sz="2800" dirty="0" smtClean="0"/>
              <a:t>                    (:</a:t>
            </a:r>
            <a:r>
              <a:rPr lang="en-US" sz="2800" dirty="0" err="1" smtClean="0"/>
              <a:t>homePhone</a:t>
            </a:r>
            <a:r>
              <a:rPr lang="en-US" sz="2800" dirty="0" smtClean="0"/>
              <a:t> :</a:t>
            </a:r>
            <a:r>
              <a:rPr lang="en-US" sz="2800" dirty="0" err="1" smtClean="0"/>
              <a:t>foaf:name</a:t>
            </a:r>
            <a:r>
              <a:rPr lang="en-US" sz="2800" dirty="0" smtClean="0"/>
              <a:t>).</a:t>
            </a:r>
          </a:p>
          <a:p>
            <a:pPr marL="509588" lvl="2" indent="0">
              <a:buNone/>
              <a:defRPr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099555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Extended </a:t>
            </a:r>
            <a:r>
              <a:rPr lang="en-US" dirty="0" err="1">
                <a:latin typeface="Calibri" charset="0"/>
              </a:rPr>
              <a:t>datatypes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Extra </a:t>
            </a:r>
            <a:r>
              <a:rPr lang="en-US" dirty="0" err="1" smtClean="0">
                <a:ea typeface="+mn-ea"/>
              </a:rPr>
              <a:t>datatypes</a:t>
            </a: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E</a:t>
            </a:r>
            <a:r>
              <a:rPr lang="en-US" dirty="0" smtClean="0"/>
              <a:t>xamples: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owl:real</a:t>
            </a:r>
            <a:r>
              <a:rPr lang="en-US" dirty="0"/>
              <a:t>,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owl:rational</a:t>
            </a:r>
            <a:r>
              <a:rPr lang="en-US" dirty="0" smtClean="0">
                <a:ea typeface="+mn-ea"/>
              </a:rPr>
              <a:t>, </a:t>
            </a:r>
            <a:r>
              <a:rPr lang="en-US" dirty="0" err="1" smtClean="0">
                <a:ea typeface="+mn-ea"/>
              </a:rPr>
              <a:t>xsd:pattern</a:t>
            </a: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</a:rPr>
              <a:t>Datatype</a:t>
            </a:r>
            <a:r>
              <a:rPr lang="en-US" dirty="0" smtClean="0">
                <a:ea typeface="+mn-ea"/>
              </a:rPr>
              <a:t> restrictions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Range of </a:t>
            </a:r>
            <a:r>
              <a:rPr lang="en-US" dirty="0" err="1" smtClean="0">
                <a:ea typeface="+mn-ea"/>
              </a:rPr>
              <a:t>datatypes</a:t>
            </a: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For example, </a:t>
            </a:r>
            <a:r>
              <a:rPr lang="en-US" dirty="0" smtClean="0"/>
              <a:t>a teenager</a:t>
            </a:r>
            <a:r>
              <a:rPr lang="en-US" dirty="0" smtClean="0">
                <a:ea typeface="+mn-ea"/>
              </a:rPr>
              <a:t> has age </a:t>
            </a:r>
            <a:r>
              <a:rPr lang="en-US" dirty="0" smtClean="0"/>
              <a:t>between 13 and </a:t>
            </a:r>
            <a:r>
              <a:rPr lang="en-US" dirty="0" smtClean="0">
                <a:ea typeface="+mn-ea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174006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Extended </a:t>
            </a:r>
            <a:r>
              <a:rPr lang="en-US" dirty="0" err="1">
                <a:latin typeface="Calibri" charset="0"/>
              </a:rPr>
              <a:t>datatypes</a:t>
            </a:r>
            <a:endParaRPr lang="it-IT" dirty="0">
              <a:latin typeface="Calibri" charset="0"/>
            </a:endParaRPr>
          </a:p>
        </p:txBody>
      </p:sp>
      <p:sp>
        <p:nvSpPr>
          <p:cNvPr id="2150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Data range combinations</a:t>
            </a:r>
          </a:p>
          <a:p>
            <a:pPr lvl="1"/>
            <a:r>
              <a:rPr lang="en-US" dirty="0">
                <a:latin typeface="Calibri" charset="0"/>
              </a:rPr>
              <a:t>Intersection of</a:t>
            </a:r>
          </a:p>
          <a:p>
            <a:pPr lvl="2"/>
            <a:r>
              <a:rPr lang="it-IT" dirty="0" err="1">
                <a:latin typeface="Calibri" charset="0"/>
              </a:rPr>
              <a:t>DataIntersectionOf</a:t>
            </a:r>
            <a:r>
              <a:rPr lang="it-IT" dirty="0">
                <a:latin typeface="Calibri" charset="0"/>
              </a:rPr>
              <a:t>( </a:t>
            </a:r>
            <a:r>
              <a:rPr lang="it-IT" i="1" dirty="0" err="1">
                <a:latin typeface="Calibri" charset="0"/>
              </a:rPr>
              <a:t>xsd:nonNegativeInteger</a:t>
            </a:r>
            <a:r>
              <a:rPr lang="it-IT" dirty="0">
                <a:latin typeface="Calibri" charset="0"/>
              </a:rPr>
              <a:t> </a:t>
            </a:r>
            <a:r>
              <a:rPr lang="it-IT" i="1" dirty="0" err="1">
                <a:latin typeface="Calibri" charset="0"/>
              </a:rPr>
              <a:t>xsd:nonPositiveInteger</a:t>
            </a:r>
            <a:r>
              <a:rPr lang="it-IT" dirty="0">
                <a:latin typeface="Calibri" charset="0"/>
              </a:rPr>
              <a:t> )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Union of</a:t>
            </a:r>
          </a:p>
          <a:p>
            <a:pPr lvl="2"/>
            <a:r>
              <a:rPr lang="it-IT" dirty="0" err="1">
                <a:latin typeface="Calibri" charset="0"/>
              </a:rPr>
              <a:t>DataUnionOf</a:t>
            </a:r>
            <a:r>
              <a:rPr lang="it-IT" dirty="0">
                <a:latin typeface="Calibri" charset="0"/>
              </a:rPr>
              <a:t>( </a:t>
            </a:r>
            <a:r>
              <a:rPr lang="it-IT" i="1" dirty="0" err="1">
                <a:latin typeface="Calibri" charset="0"/>
              </a:rPr>
              <a:t>xsd:string</a:t>
            </a:r>
            <a:r>
              <a:rPr lang="it-IT" dirty="0">
                <a:latin typeface="Calibri" charset="0"/>
              </a:rPr>
              <a:t> </a:t>
            </a:r>
            <a:r>
              <a:rPr lang="it-IT" i="1" dirty="0" err="1">
                <a:latin typeface="Calibri" charset="0"/>
              </a:rPr>
              <a:t>xsd:integer</a:t>
            </a:r>
            <a:r>
              <a:rPr lang="it-IT" dirty="0">
                <a:latin typeface="Calibri" charset="0"/>
              </a:rPr>
              <a:t> )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Complement of data range</a:t>
            </a:r>
            <a:endParaRPr lang="it-IT" dirty="0">
              <a:latin typeface="Calibri" charset="0"/>
            </a:endParaRPr>
          </a:p>
          <a:p>
            <a:pPr lvl="2"/>
            <a:r>
              <a:rPr lang="it-IT" dirty="0" err="1">
                <a:latin typeface="Calibri" charset="0"/>
              </a:rPr>
              <a:t>DataComplementOf</a:t>
            </a:r>
            <a:r>
              <a:rPr lang="it-IT" dirty="0">
                <a:latin typeface="Calibri" charset="0"/>
              </a:rPr>
              <a:t>( </a:t>
            </a:r>
            <a:r>
              <a:rPr lang="it-IT" i="1" dirty="0" err="1">
                <a:latin typeface="Calibri" charset="0"/>
              </a:rPr>
              <a:t>xsd:positiveInteger</a:t>
            </a:r>
            <a:r>
              <a:rPr lang="it-IT" dirty="0">
                <a:latin typeface="Calibri" charset="0"/>
              </a:rPr>
              <a:t> )</a:t>
            </a:r>
            <a:endParaRPr lang="en-US" dirty="0">
              <a:latin typeface="Calibri" charset="0"/>
            </a:endParaRPr>
          </a:p>
          <a:p>
            <a:pPr lvl="1"/>
            <a:endParaRPr lang="it-IT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0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An example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63177"/>
            <a:ext cx="8229600" cy="4846806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dirty="0"/>
              <a:t> :Teenager a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    [</a:t>
            </a:r>
            <a:r>
              <a:rPr lang="en-US" sz="2800" dirty="0" err="1" smtClean="0"/>
              <a:t>owl:Restriction</a:t>
            </a:r>
            <a:r>
              <a:rPr lang="en-US" sz="2800" dirty="0" smtClean="0"/>
              <a:t> ;</a:t>
            </a:r>
            <a:br>
              <a:rPr lang="en-US" sz="2800" dirty="0" smtClean="0"/>
            </a:br>
            <a:r>
              <a:rPr lang="en-US" sz="2800" dirty="0" smtClean="0"/>
              <a:t>        </a:t>
            </a:r>
            <a:r>
              <a:rPr lang="en-US" sz="2800" dirty="0" err="1" smtClean="0"/>
              <a:t>owl:onProperty</a:t>
            </a:r>
            <a:r>
              <a:rPr lang="en-US" sz="2800" dirty="0"/>
              <a:t> </a:t>
            </a:r>
            <a:r>
              <a:rPr lang="en-US" sz="2800" dirty="0" smtClean="0"/>
              <a:t>:</a:t>
            </a:r>
            <a:r>
              <a:rPr lang="en-US" sz="2800" dirty="0" err="1" smtClean="0"/>
              <a:t>hasAge</a:t>
            </a:r>
            <a:r>
              <a:rPr lang="en-US" sz="2800" dirty="0" smtClean="0"/>
              <a:t> ;</a:t>
            </a:r>
            <a:br>
              <a:rPr lang="en-US" sz="2800" dirty="0" smtClean="0"/>
            </a:br>
            <a:r>
              <a:rPr lang="en-US" sz="2800" dirty="0" smtClean="0"/>
              <a:t>        </a:t>
            </a:r>
            <a:r>
              <a:rPr lang="en-US" sz="2800" dirty="0" err="1" smtClean="0"/>
              <a:t>owl:someValuesFrom</a:t>
            </a:r>
            <a:r>
              <a:rPr lang="en-US" sz="2800" dirty="0" smtClean="0"/>
              <a:t> _</a:t>
            </a:r>
            <a:r>
              <a:rPr lang="en-US" sz="2800" dirty="0"/>
              <a:t>:y </a:t>
            </a:r>
            <a:r>
              <a:rPr lang="en-US" sz="2800" dirty="0" smtClean="0"/>
              <a:t>.]</a:t>
            </a:r>
            <a:endParaRPr lang="en-US" sz="28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dirty="0"/>
              <a:t> _:</a:t>
            </a:r>
            <a:r>
              <a:rPr lang="en-US" sz="2800" dirty="0" smtClean="0"/>
              <a:t>y a </a:t>
            </a:r>
            <a:r>
              <a:rPr lang="en-US" sz="2800" dirty="0" err="1" smtClean="0"/>
              <a:t>rdfs:Datatype</a:t>
            </a:r>
            <a:r>
              <a:rPr lang="en-US" sz="2800" dirty="0" smtClean="0"/>
              <a:t> ;</a:t>
            </a:r>
            <a:br>
              <a:rPr lang="en-US" sz="2800" dirty="0" smtClean="0"/>
            </a:br>
            <a:r>
              <a:rPr lang="en-US" sz="2800" dirty="0" smtClean="0"/>
              <a:t>        </a:t>
            </a:r>
            <a:r>
              <a:rPr lang="en-US" sz="2800" dirty="0" err="1" smtClean="0"/>
              <a:t>owl:onDatatype</a:t>
            </a:r>
            <a:r>
              <a:rPr lang="en-US" sz="2800" dirty="0" smtClean="0"/>
              <a:t>  </a:t>
            </a:r>
            <a:r>
              <a:rPr lang="en-US" sz="2800" dirty="0" err="1"/>
              <a:t>xsd:integer</a:t>
            </a:r>
            <a:r>
              <a:rPr lang="en-US" sz="2800" dirty="0"/>
              <a:t> </a:t>
            </a:r>
            <a:r>
              <a:rPr lang="en-US" sz="2800" dirty="0" smtClean="0"/>
              <a:t>;</a:t>
            </a:r>
            <a:br>
              <a:rPr lang="en-US" sz="2800" dirty="0" smtClean="0"/>
            </a:br>
            <a:r>
              <a:rPr lang="en-US" sz="2800" dirty="0" smtClean="0"/>
              <a:t>        </a:t>
            </a:r>
            <a:r>
              <a:rPr lang="en-US" sz="2800" dirty="0" err="1" smtClean="0"/>
              <a:t>owl:withRestrictions</a:t>
            </a:r>
            <a:r>
              <a:rPr lang="en-US" sz="2800" dirty="0" smtClean="0"/>
              <a:t> </a:t>
            </a:r>
            <a:r>
              <a:rPr lang="en-US" sz="2800" dirty="0"/>
              <a:t>( _:z1 _:z2 ) </a:t>
            </a:r>
            <a:r>
              <a:rPr lang="en-US" sz="2800" dirty="0" smtClean="0"/>
              <a:t>.</a:t>
            </a:r>
            <a:endParaRPr lang="en-US" sz="28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dirty="0"/>
              <a:t> _:z1 </a:t>
            </a:r>
            <a:r>
              <a:rPr lang="en-US" sz="2800" dirty="0" err="1" smtClean="0"/>
              <a:t>xsd:minInclusive</a:t>
            </a:r>
            <a:r>
              <a:rPr lang="en-US" sz="2800" dirty="0" smtClean="0"/>
              <a:t>     </a:t>
            </a:r>
            <a:r>
              <a:rPr lang="en-US" sz="2800" dirty="0"/>
              <a:t>"13"^^</a:t>
            </a:r>
            <a:r>
              <a:rPr lang="en-US" sz="2800" dirty="0" err="1"/>
              <a:t>xsd:integer</a:t>
            </a:r>
            <a:r>
              <a:rPr lang="en-US" sz="2800" dirty="0"/>
              <a:t> </a:t>
            </a:r>
            <a:r>
              <a:rPr lang="en-US" sz="2800" dirty="0" smtClean="0"/>
              <a:t>.</a:t>
            </a:r>
            <a:endParaRPr lang="en-US" sz="28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dirty="0"/>
              <a:t> _:</a:t>
            </a:r>
            <a:r>
              <a:rPr lang="en-US" sz="2800" dirty="0" smtClean="0"/>
              <a:t>z2 </a:t>
            </a:r>
            <a:r>
              <a:rPr lang="en-US" sz="2800" dirty="0" err="1"/>
              <a:t>xsd:maxInclusive</a:t>
            </a:r>
            <a:r>
              <a:rPr lang="en-US" sz="2800" dirty="0"/>
              <a:t>     "19"^^</a:t>
            </a:r>
            <a:r>
              <a:rPr lang="en-US" sz="2800" dirty="0" err="1"/>
              <a:t>xsd:integer</a:t>
            </a:r>
            <a:r>
              <a:rPr lang="en-US" sz="2800" dirty="0"/>
              <a:t> 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185165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Punning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9908"/>
            <a:ext cx="8229600" cy="5516164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Calibri" charset="0"/>
              </a:rPr>
              <a:t>OWL 1 DL</a:t>
            </a:r>
            <a:r>
              <a:rPr lang="en-US" dirty="0" smtClean="0">
                <a:latin typeface="Calibri" charset="0"/>
              </a:rPr>
              <a:t> things can’t be both a class and instance</a:t>
            </a:r>
          </a:p>
          <a:p>
            <a:pPr lvl="1"/>
            <a:r>
              <a:rPr lang="en-US" dirty="0" smtClean="0">
                <a:latin typeface="Calibri" charset="0"/>
              </a:rPr>
              <a:t>E.g., :</a:t>
            </a:r>
            <a:r>
              <a:rPr lang="en-US" dirty="0" err="1" smtClean="0">
                <a:latin typeface="Calibri" charset="0"/>
              </a:rPr>
              <a:t>SnowLeopard</a:t>
            </a:r>
            <a:r>
              <a:rPr lang="en-US" dirty="0" smtClean="0">
                <a:latin typeface="Calibri" charset="0"/>
              </a:rPr>
              <a:t> can’t be both a subclass of :Feline and an instance of :</a:t>
            </a:r>
            <a:r>
              <a:rPr lang="en-US" dirty="0" err="1" smtClean="0">
                <a:latin typeface="Calibri" charset="0"/>
              </a:rPr>
              <a:t>EndangeredSpecies</a:t>
            </a:r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OWL 2 DL offers better support for meta-modeling via </a:t>
            </a:r>
            <a:r>
              <a:rPr lang="en-US" i="1" dirty="0" smtClean="0">
                <a:latin typeface="Calibri" charset="0"/>
              </a:rPr>
              <a:t>punning</a:t>
            </a:r>
          </a:p>
          <a:p>
            <a:pPr lvl="1"/>
            <a:r>
              <a:rPr lang="en-US" dirty="0" smtClean="0">
                <a:latin typeface="Calibri" charset="0"/>
              </a:rPr>
              <a:t>A URI denoting an owl thing can have two distinct views, e.g., as a class and as an instance</a:t>
            </a:r>
          </a:p>
          <a:p>
            <a:pPr lvl="1"/>
            <a:r>
              <a:rPr lang="en-US" dirty="0" smtClean="0">
                <a:latin typeface="Calibri" charset="0"/>
              </a:rPr>
              <a:t>The one intended is determined by its use</a:t>
            </a:r>
          </a:p>
          <a:p>
            <a:pPr lvl="1"/>
            <a:r>
              <a:rPr lang="en-US" dirty="0" smtClean="0">
                <a:latin typeface="Calibri" charset="0"/>
              </a:rPr>
              <a:t>A </a:t>
            </a:r>
            <a:r>
              <a:rPr lang="en-US" i="1" dirty="0" smtClean="0">
                <a:latin typeface="Calibri" charset="0"/>
              </a:rPr>
              <a:t>pun</a:t>
            </a:r>
            <a:r>
              <a:rPr lang="en-US" dirty="0" smtClean="0">
                <a:latin typeface="Calibri" charset="0"/>
              </a:rPr>
              <a:t> is often defined as a joke that exploits the fact that a word has two different senses or meanings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342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Punning Restrictions</a:t>
            </a:r>
            <a:endParaRPr lang="it-IT" dirty="0">
              <a:latin typeface="Calibri" charset="0"/>
            </a:endParaRPr>
          </a:p>
        </p:txBody>
      </p:sp>
      <p:sp>
        <p:nvSpPr>
          <p:cNvPr id="2355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Classes and object properties also can have the same </a:t>
            </a:r>
            <a:r>
              <a:rPr lang="en-US" dirty="0" smtClean="0">
                <a:latin typeface="Calibri" charset="0"/>
              </a:rPr>
              <a:t>name</a:t>
            </a:r>
          </a:p>
          <a:p>
            <a:pPr lvl="1"/>
            <a:r>
              <a:rPr lang="en-US" dirty="0" smtClean="0">
                <a:latin typeface="Calibri" charset="0"/>
              </a:rPr>
              <a:t>For example, :mother can be both a property and a class of people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But classes and </a:t>
            </a:r>
            <a:r>
              <a:rPr lang="en-US" dirty="0" err="1">
                <a:latin typeface="Calibri" charset="0"/>
              </a:rPr>
              <a:t>datatype</a:t>
            </a:r>
            <a:r>
              <a:rPr lang="en-US" dirty="0">
                <a:latin typeface="Calibri" charset="0"/>
              </a:rPr>
              <a:t> properties can not have the same name</a:t>
            </a:r>
          </a:p>
          <a:p>
            <a:r>
              <a:rPr lang="en-US" dirty="0">
                <a:latin typeface="Calibri" charset="0"/>
              </a:rPr>
              <a:t>Also </a:t>
            </a:r>
            <a:r>
              <a:rPr lang="en-US" dirty="0" err="1">
                <a:latin typeface="Calibri" charset="0"/>
              </a:rPr>
              <a:t>datatype</a:t>
            </a:r>
            <a:r>
              <a:rPr lang="en-US" dirty="0">
                <a:latin typeface="Calibri" charset="0"/>
              </a:rPr>
              <a:t> properties and object properties can not have the same name</a:t>
            </a:r>
            <a:endParaRPr lang="it-IT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7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Features and Rationale</a:t>
            </a:r>
            <a:endParaRPr lang="it-IT" dirty="0">
              <a:latin typeface="Calibri" charset="0"/>
            </a:endParaRPr>
          </a:p>
        </p:txBody>
      </p:sp>
      <p:sp>
        <p:nvSpPr>
          <p:cNvPr id="5123" name="Segnaposto contenuto 2"/>
          <p:cNvSpPr>
            <a:spLocks noGrp="1"/>
          </p:cNvSpPr>
          <p:nvPr>
            <p:ph idx="1"/>
          </p:nvPr>
        </p:nvSpPr>
        <p:spPr>
          <a:xfrm>
            <a:off x="1219200" y="1463177"/>
            <a:ext cx="6956425" cy="4846806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Syntactic sugar</a:t>
            </a:r>
          </a:p>
          <a:p>
            <a:r>
              <a:rPr lang="en-US" dirty="0">
                <a:latin typeface="Calibri" charset="0"/>
              </a:rPr>
              <a:t>New constructs for properties</a:t>
            </a:r>
          </a:p>
          <a:p>
            <a:r>
              <a:rPr lang="en-US" dirty="0">
                <a:latin typeface="Calibri" charset="0"/>
              </a:rPr>
              <a:t>Extended </a:t>
            </a:r>
            <a:r>
              <a:rPr lang="en-US" dirty="0" err="1">
                <a:latin typeface="Calibri" charset="0"/>
              </a:rPr>
              <a:t>datatypes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Punning</a:t>
            </a:r>
          </a:p>
          <a:p>
            <a:r>
              <a:rPr lang="en-US" dirty="0">
                <a:latin typeface="Calibri" charset="0"/>
              </a:rPr>
              <a:t>Extended annotations</a:t>
            </a:r>
          </a:p>
          <a:p>
            <a:r>
              <a:rPr lang="en-US" dirty="0">
                <a:latin typeface="Calibri" charset="0"/>
              </a:rPr>
              <a:t>Some innovations</a:t>
            </a:r>
          </a:p>
          <a:p>
            <a:r>
              <a:rPr lang="en-US" dirty="0">
                <a:latin typeface="Calibri" charset="0"/>
              </a:rPr>
              <a:t>Minor features</a:t>
            </a:r>
          </a:p>
        </p:txBody>
      </p:sp>
    </p:spTree>
    <p:extLst>
      <p:ext uri="{BB962C8B-B14F-4D97-AF65-F5344CB8AC3E}">
        <p14:creationId xmlns:p14="http://schemas.microsoft.com/office/powerpoint/2010/main" val="287406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613"/>
            <a:ext cx="8229600" cy="1143000"/>
          </a:xfrm>
        </p:spPr>
        <p:txBody>
          <a:bodyPr/>
          <a:lstStyle/>
          <a:p>
            <a:r>
              <a:rPr lang="en-US" dirty="0" smtClean="0"/>
              <a:t>Punning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13"/>
            <a:ext cx="8229600" cy="48811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@prefix foaf: &lt;http://</a:t>
            </a:r>
            <a:r>
              <a:rPr lang="en-US" sz="2600" dirty="0" err="1" smtClean="0"/>
              <a:t>xmlns.com</a:t>
            </a:r>
            <a:r>
              <a:rPr lang="en-US" sz="2600" dirty="0" smtClean="0"/>
              <a:t>/foaf/0.1/&gt; .</a:t>
            </a:r>
          </a:p>
          <a:p>
            <a:pPr marL="0" indent="0">
              <a:buNone/>
            </a:pPr>
            <a:r>
              <a:rPr lang="en-US" sz="2600" dirty="0" smtClean="0"/>
              <a:t>@prefix owl: &lt;http://www.w3.org/2002/07/owl#&gt; .</a:t>
            </a:r>
          </a:p>
          <a:p>
            <a:pPr marL="0" indent="0">
              <a:buNone/>
            </a:pPr>
            <a:r>
              <a:rPr lang="en-US" sz="2600" dirty="0" smtClean="0"/>
              <a:t>@prefix </a:t>
            </a:r>
            <a:r>
              <a:rPr lang="en-US" sz="2600" dirty="0" err="1" smtClean="0"/>
              <a:t>rdfs</a:t>
            </a:r>
            <a:r>
              <a:rPr lang="en-US" sz="2600" dirty="0" smtClean="0"/>
              <a:t>: &lt;http://www.w3.org/2000/01/</a:t>
            </a:r>
            <a:r>
              <a:rPr lang="en-US" sz="2600" dirty="0" err="1" smtClean="0"/>
              <a:t>rdf</a:t>
            </a:r>
            <a:r>
              <a:rPr lang="en-US" sz="2600" dirty="0" smtClean="0"/>
              <a:t>-schema#&gt;.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dirty="0" err="1" smtClean="0"/>
              <a:t>foaf:Person</a:t>
            </a:r>
            <a:r>
              <a:rPr lang="en-US" dirty="0" smtClean="0"/>
              <a:t> a </a:t>
            </a:r>
            <a:r>
              <a:rPr lang="en-US" dirty="0" err="1" smtClean="0"/>
              <a:t>owl:Class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:Woman a </a:t>
            </a:r>
            <a:r>
              <a:rPr lang="en-US" dirty="0" err="1" smtClean="0"/>
              <a:t>owl:Class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:Parent a </a:t>
            </a:r>
            <a:r>
              <a:rPr lang="en-US" dirty="0" err="1" smtClean="0"/>
              <a:t>owl:Class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dirty="0" smtClean="0"/>
              <a:t>:mother a </a:t>
            </a:r>
            <a:r>
              <a:rPr lang="en-US" dirty="0" err="1" smtClean="0"/>
              <a:t>owl:ObjectProperty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rdfs:domain</a:t>
            </a:r>
            <a:r>
              <a:rPr lang="en-US" dirty="0" smtClean="0"/>
              <a:t> </a:t>
            </a:r>
            <a:r>
              <a:rPr lang="en-US" dirty="0" err="1" smtClean="0"/>
              <a:t>foaf:Person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rdfs:range</a:t>
            </a:r>
            <a:r>
              <a:rPr lang="en-US" dirty="0" smtClean="0"/>
              <a:t> </a:t>
            </a:r>
            <a:r>
              <a:rPr lang="en-US" dirty="0" err="1" smtClean="0"/>
              <a:t>foaf:Person</a:t>
            </a:r>
            <a:r>
              <a:rPr lang="en-US" dirty="0" smtClean="0"/>
              <a:t> .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dirty="0" smtClean="0"/>
              <a:t>:mother a </a:t>
            </a:r>
            <a:r>
              <a:rPr lang="en-US" dirty="0" err="1" smtClean="0"/>
              <a:t>owl:Class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owl:intersectionOf</a:t>
            </a:r>
            <a:r>
              <a:rPr lang="en-US" dirty="0" smtClean="0"/>
              <a:t> (:Woman :Parent).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442" y="6091590"/>
            <a:ext cx="8109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2" action="ppaction://hlinkfile"/>
              </a:rPr>
              <a:t>v</a:t>
            </a:r>
            <a:r>
              <a:rPr lang="en-US" sz="2800" dirty="0" smtClean="0">
                <a:hlinkClick r:id="rId2" action="ppaction://hlinkfile"/>
              </a:rPr>
              <a:t>alidate via http://owl.cs.manchester.ac.uk/validator/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83591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Annotations</a:t>
            </a:r>
            <a:endParaRPr lang="it-IT" dirty="0">
              <a:latin typeface="Calibri" charset="0"/>
            </a:endParaRPr>
          </a:p>
        </p:txBody>
      </p:sp>
      <p:sp>
        <p:nvSpPr>
          <p:cNvPr id="24579" name="Segnaposto contenuto 2"/>
          <p:cNvSpPr>
            <a:spLocks noGrp="1"/>
          </p:cNvSpPr>
          <p:nvPr>
            <p:ph idx="1"/>
          </p:nvPr>
        </p:nvSpPr>
        <p:spPr>
          <a:xfrm>
            <a:off x="457200" y="1437500"/>
            <a:ext cx="8229600" cy="529896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latin typeface="Calibri" charset="0"/>
              </a:rPr>
              <a:t>In OWL </a:t>
            </a:r>
            <a:r>
              <a:rPr lang="en-US" sz="2800" i="1" dirty="0" smtClean="0">
                <a:latin typeface="Calibri" charset="0"/>
              </a:rPr>
              <a:t>annotations</a:t>
            </a:r>
            <a:r>
              <a:rPr lang="en-US" sz="2800" dirty="0" smtClean="0">
                <a:latin typeface="Calibri" charset="0"/>
              </a:rPr>
              <a:t> comprise information that carries no official meaning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latin typeface="Calibri" charset="0"/>
              </a:rPr>
              <a:t>Some properties in OWL 1 are annotation properties, e.g., </a:t>
            </a:r>
            <a:r>
              <a:rPr lang="en-US" sz="2800" dirty="0" err="1" smtClean="0">
                <a:latin typeface="Calibri" charset="0"/>
              </a:rPr>
              <a:t>owl:comment</a:t>
            </a:r>
            <a:r>
              <a:rPr lang="en-US" sz="2800" dirty="0" smtClean="0">
                <a:latin typeface="Calibri" charset="0"/>
              </a:rPr>
              <a:t>, </a:t>
            </a:r>
            <a:r>
              <a:rPr lang="en-US" sz="2800" dirty="0" err="1" smtClean="0">
                <a:latin typeface="Calibri" charset="0"/>
              </a:rPr>
              <a:t>rdf:label</a:t>
            </a:r>
            <a:r>
              <a:rPr lang="en-US" sz="2800" dirty="0" smtClean="0">
                <a:latin typeface="Calibri" charset="0"/>
              </a:rPr>
              <a:t> and rdf:seeAlso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latin typeface="Calibri" charset="0"/>
              </a:rPr>
              <a:t>OWL 1 allowed RDF reification as a way to say things about triples, again w/o official meaning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400" dirty="0" smtClean="0">
                <a:latin typeface="Calibri" charset="0"/>
              </a:rPr>
              <a:t>[a </a:t>
            </a:r>
            <a:r>
              <a:rPr lang="en-US" sz="2400" dirty="0" err="1" smtClean="0">
                <a:latin typeface="Calibri" charset="0"/>
              </a:rPr>
              <a:t>rdf:Statement</a:t>
            </a:r>
            <a:r>
              <a:rPr lang="en-US" sz="2400" dirty="0" smtClean="0">
                <a:latin typeface="Calibri" charset="0"/>
              </a:rPr>
              <a:t>; </a:t>
            </a:r>
            <a:br>
              <a:rPr lang="en-US" sz="2400" dirty="0" smtClean="0">
                <a:latin typeface="Calibri" charset="0"/>
              </a:rPr>
            </a:br>
            <a:r>
              <a:rPr lang="en-US" sz="2400" dirty="0" smtClean="0">
                <a:latin typeface="Calibri" charset="0"/>
              </a:rPr>
              <a:t>   </a:t>
            </a:r>
            <a:r>
              <a:rPr lang="en-US" sz="2400" dirty="0" err="1" smtClean="0">
                <a:latin typeface="Calibri" charset="0"/>
              </a:rPr>
              <a:t>rdf:subject</a:t>
            </a:r>
            <a:r>
              <a:rPr lang="en-US" sz="2400" dirty="0" smtClean="0">
                <a:latin typeface="Calibri" charset="0"/>
              </a:rPr>
              <a:t> :</a:t>
            </a:r>
            <a:r>
              <a:rPr lang="en-US" sz="2400" dirty="0" err="1" smtClean="0">
                <a:latin typeface="Calibri" charset="0"/>
              </a:rPr>
              <a:t>Barack_Obama</a:t>
            </a:r>
            <a:r>
              <a:rPr lang="en-US" sz="2400" dirty="0" smtClean="0">
                <a:latin typeface="Calibri" charset="0"/>
              </a:rPr>
              <a:t>; </a:t>
            </a:r>
            <a:br>
              <a:rPr lang="en-US" sz="2400" dirty="0" smtClean="0">
                <a:latin typeface="Calibri" charset="0"/>
              </a:rPr>
            </a:br>
            <a:r>
              <a:rPr lang="en-US" sz="2400" dirty="0" smtClean="0">
                <a:latin typeface="Calibri" charset="0"/>
              </a:rPr>
              <a:t>   </a:t>
            </a:r>
            <a:r>
              <a:rPr lang="en-US" sz="2400" dirty="0" err="1" smtClean="0">
                <a:latin typeface="Calibri" charset="0"/>
              </a:rPr>
              <a:t>rdf:predicate</a:t>
            </a:r>
            <a:r>
              <a:rPr lang="en-US" sz="2400" dirty="0" smtClean="0">
                <a:latin typeface="Calibri" charset="0"/>
              </a:rPr>
              <a:t> </a:t>
            </a:r>
            <a:r>
              <a:rPr lang="en-US" sz="2400" dirty="0" err="1" smtClean="0">
                <a:latin typeface="Calibri" charset="0"/>
              </a:rPr>
              <a:t>dbpo:born_in</a:t>
            </a:r>
            <a:r>
              <a:rPr lang="en-US" sz="2400" dirty="0" smtClean="0">
                <a:latin typeface="Calibri" charset="0"/>
              </a:rPr>
              <a:t>;</a:t>
            </a:r>
            <a:br>
              <a:rPr lang="en-US" sz="2400" dirty="0" smtClean="0">
                <a:latin typeface="Calibri" charset="0"/>
              </a:rPr>
            </a:br>
            <a:r>
              <a:rPr lang="en-US" sz="2400" dirty="0" smtClean="0">
                <a:latin typeface="Calibri" charset="0"/>
              </a:rPr>
              <a:t>   </a:t>
            </a:r>
            <a:r>
              <a:rPr lang="en-US" sz="2400" dirty="0" err="1" smtClean="0">
                <a:latin typeface="Calibri" charset="0"/>
              </a:rPr>
              <a:t>rdf:object</a:t>
            </a:r>
            <a:r>
              <a:rPr lang="en-US" sz="2400" dirty="0" smtClean="0">
                <a:latin typeface="Calibri" charset="0"/>
              </a:rPr>
              <a:t> :Kenya;</a:t>
            </a:r>
            <a:br>
              <a:rPr lang="en-US" sz="2400" dirty="0" smtClean="0">
                <a:latin typeface="Calibri" charset="0"/>
              </a:rPr>
            </a:br>
            <a:r>
              <a:rPr lang="en-US" sz="2400" dirty="0" smtClean="0">
                <a:latin typeface="Calibri" charset="0"/>
              </a:rPr>
              <a:t>   :certainty “0.01” ].</a:t>
            </a:r>
            <a:endParaRPr lang="it-IT" sz="2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9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Annotations</a:t>
            </a:r>
            <a:endParaRPr lang="it-IT" dirty="0">
              <a:latin typeface="Calibri" charset="0"/>
            </a:endParaRPr>
          </a:p>
        </p:txBody>
      </p:sp>
      <p:sp>
        <p:nvSpPr>
          <p:cNvPr id="2457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OWL 2 has native support for annotations, including </a:t>
            </a:r>
          </a:p>
          <a:p>
            <a:pPr lvl="1"/>
            <a:r>
              <a:rPr lang="en-US" dirty="0" smtClean="0">
                <a:latin typeface="Calibri" charset="0"/>
              </a:rPr>
              <a:t>Annotations on owl axioms (i.e., triples)</a:t>
            </a:r>
          </a:p>
          <a:p>
            <a:pPr lvl="1"/>
            <a:r>
              <a:rPr lang="en-US" dirty="0" smtClean="0">
                <a:latin typeface="Calibri" charset="0"/>
              </a:rPr>
              <a:t>Annotations on entities (e.g., a Class)</a:t>
            </a:r>
          </a:p>
          <a:p>
            <a:pPr lvl="1"/>
            <a:r>
              <a:rPr lang="en-US" dirty="0" smtClean="0">
                <a:latin typeface="Calibri" charset="0"/>
              </a:rPr>
              <a:t>Annotations on annotations</a:t>
            </a:r>
          </a:p>
          <a:p>
            <a:r>
              <a:rPr lang="en-US" dirty="0" smtClean="0">
                <a:latin typeface="Calibri" charset="0"/>
              </a:rPr>
              <a:t>The mechanism is again reification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80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Annotations</a:t>
            </a:r>
            <a:endParaRPr lang="it-IT" dirty="0">
              <a:latin typeface="Calibri" charset="0"/>
            </a:endParaRPr>
          </a:p>
        </p:txBody>
      </p:sp>
      <p:sp>
        <p:nvSpPr>
          <p:cNvPr id="24579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alibri" charset="0"/>
              </a:rPr>
              <a:t> :Man </a:t>
            </a:r>
            <a:r>
              <a:rPr lang="en-US" sz="2800" dirty="0" err="1" smtClean="0">
                <a:latin typeface="Calibri" charset="0"/>
              </a:rPr>
              <a:t>rdfs:subClassOf</a:t>
            </a:r>
            <a:r>
              <a:rPr lang="en-US" sz="2800" dirty="0" smtClean="0">
                <a:latin typeface="Calibri" charset="0"/>
              </a:rPr>
              <a:t> :Person .</a:t>
            </a:r>
          </a:p>
          <a:p>
            <a:pPr marL="0" indent="0">
              <a:buNone/>
            </a:pPr>
            <a:r>
              <a:rPr lang="en-US" sz="2800" dirty="0" smtClean="0">
                <a:latin typeface="Calibri" charset="0"/>
              </a:rPr>
              <a:t> _:x  </a:t>
            </a:r>
            <a:r>
              <a:rPr lang="en-US" sz="2800" dirty="0" err="1" smtClean="0">
                <a:latin typeface="Calibri" charset="0"/>
              </a:rPr>
              <a:t>rdf:type</a:t>
            </a:r>
            <a:r>
              <a:rPr lang="en-US" sz="2800" dirty="0" smtClean="0">
                <a:latin typeface="Calibri" charset="0"/>
              </a:rPr>
              <a:t>       </a:t>
            </a:r>
            <a:r>
              <a:rPr lang="en-US" sz="2800" dirty="0" err="1" smtClean="0">
                <a:latin typeface="Calibri" charset="0"/>
              </a:rPr>
              <a:t>owl:Axiom</a:t>
            </a:r>
            <a:r>
              <a:rPr lang="en-US" sz="2800" dirty="0" smtClean="0">
                <a:latin typeface="Calibri" charset="0"/>
              </a:rPr>
              <a:t> ;</a:t>
            </a:r>
          </a:p>
          <a:p>
            <a:pPr marL="0" indent="0"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owl:subject</a:t>
            </a:r>
            <a:r>
              <a:rPr lang="en-US" sz="2800" dirty="0" smtClean="0">
                <a:latin typeface="Calibri" charset="0"/>
              </a:rPr>
              <a:t>    :Man ;</a:t>
            </a:r>
          </a:p>
          <a:p>
            <a:pPr marL="0" indent="0"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owl:predicate</a:t>
            </a:r>
            <a:r>
              <a:rPr lang="en-US" sz="2800" dirty="0" smtClean="0">
                <a:latin typeface="Calibri" charset="0"/>
              </a:rPr>
              <a:t>  </a:t>
            </a:r>
            <a:r>
              <a:rPr lang="en-US" sz="2800" dirty="0" err="1" smtClean="0">
                <a:latin typeface="Calibri" charset="0"/>
              </a:rPr>
              <a:t>rdfs:subClassOf</a:t>
            </a:r>
            <a:r>
              <a:rPr lang="en-US" sz="2800" dirty="0" smtClean="0">
                <a:latin typeface="Calibri" charset="0"/>
              </a:rPr>
              <a:t> ;</a:t>
            </a:r>
          </a:p>
          <a:p>
            <a:pPr marL="0" indent="0"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owl:object</a:t>
            </a:r>
            <a:r>
              <a:rPr lang="en-US" sz="2800" dirty="0" smtClean="0">
                <a:latin typeface="Calibri" charset="0"/>
              </a:rPr>
              <a:t>     :Person ;</a:t>
            </a:r>
          </a:p>
          <a:p>
            <a:pPr marL="0" indent="0">
              <a:buNone/>
            </a:pPr>
            <a:r>
              <a:rPr lang="en-US" sz="2800" dirty="0">
                <a:latin typeface="Calibri" charset="0"/>
              </a:rPr>
              <a:t> </a:t>
            </a:r>
            <a:r>
              <a:rPr lang="en-US" sz="2800" dirty="0" smtClean="0">
                <a:latin typeface="Calibri" charset="0"/>
              </a:rPr>
              <a:t>     :probability “0.99"^^</a:t>
            </a:r>
            <a:r>
              <a:rPr lang="en-US" sz="2800" dirty="0" err="1" smtClean="0">
                <a:latin typeface="Calibri" charset="0"/>
              </a:rPr>
              <a:t>xsd:integer</a:t>
            </a:r>
            <a:r>
              <a:rPr lang="en-US" sz="2800" dirty="0" smtClean="0">
                <a:latin typeface="Calibri" charset="0"/>
              </a:rPr>
              <a:t>;</a:t>
            </a:r>
          </a:p>
          <a:p>
            <a:pPr marL="0" indent="0"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rdfs:label</a:t>
            </a:r>
            <a:r>
              <a:rPr lang="en-US" sz="2800" dirty="0" smtClean="0">
                <a:latin typeface="Calibri" charset="0"/>
              </a:rPr>
              <a:t>     ”</a:t>
            </a:r>
            <a:r>
              <a:rPr lang="en-US" sz="2800" dirty="0">
                <a:latin typeface="Calibri" charset="0"/>
              </a:rPr>
              <a:t>E</a:t>
            </a:r>
            <a:r>
              <a:rPr lang="en-US" sz="2800" dirty="0" smtClean="0">
                <a:latin typeface="Calibri" charset="0"/>
              </a:rPr>
              <a:t>very man is a person.” .</a:t>
            </a:r>
            <a:endParaRPr lang="en-US" sz="2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42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Inverse object properties</a:t>
            </a:r>
            <a:endParaRPr lang="it-IT" dirty="0">
              <a:latin typeface="Calibri" charset="0"/>
            </a:endParaRPr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</a:t>
            </a:r>
            <a:r>
              <a:rPr lang="en-US" dirty="0" smtClean="0">
                <a:latin typeface="Calibri" charset="0"/>
              </a:rPr>
              <a:t>ome </a:t>
            </a:r>
            <a:r>
              <a:rPr lang="en-US" dirty="0">
                <a:latin typeface="Calibri" charset="0"/>
              </a:rPr>
              <a:t>object property can be inverse of another property</a:t>
            </a:r>
          </a:p>
          <a:p>
            <a:r>
              <a:rPr lang="en-US" dirty="0">
                <a:latin typeface="Calibri" charset="0"/>
              </a:rPr>
              <a:t>For example, </a:t>
            </a:r>
            <a:r>
              <a:rPr lang="en-US" dirty="0" err="1">
                <a:latin typeface="Calibri" charset="0"/>
              </a:rPr>
              <a:t>partOf</a:t>
            </a:r>
            <a:r>
              <a:rPr lang="en-US" dirty="0">
                <a:latin typeface="Calibri" charset="0"/>
              </a:rPr>
              <a:t> and </a:t>
            </a:r>
            <a:r>
              <a:rPr lang="en-US" dirty="0" err="1">
                <a:latin typeface="Calibri" charset="0"/>
              </a:rPr>
              <a:t>hasPart</a:t>
            </a:r>
            <a:endParaRPr lang="en-US" dirty="0">
              <a:latin typeface="Calibri" charset="0"/>
            </a:endParaRPr>
          </a:p>
          <a:p>
            <a:r>
              <a:rPr lang="it-IT" dirty="0" smtClean="0">
                <a:latin typeface="Calibri" charset="0"/>
              </a:rPr>
              <a:t>The </a:t>
            </a:r>
            <a:r>
              <a:rPr lang="it-IT" dirty="0" err="1" smtClean="0">
                <a:latin typeface="Calibri" charset="0"/>
              </a:rPr>
              <a:t>ObjectInverseOf</a:t>
            </a:r>
            <a:r>
              <a:rPr lang="it-IT" dirty="0">
                <a:latin typeface="Calibri" charset="0"/>
              </a:rPr>
              <a:t>( </a:t>
            </a:r>
            <a:r>
              <a:rPr lang="it-IT" i="1" dirty="0">
                <a:latin typeface="Calibri" charset="0"/>
              </a:rPr>
              <a:t>:</a:t>
            </a:r>
            <a:r>
              <a:rPr lang="it-IT" i="1" dirty="0" err="1">
                <a:latin typeface="Calibri" charset="0"/>
              </a:rPr>
              <a:t>partOf</a:t>
            </a:r>
            <a:r>
              <a:rPr lang="it-IT" dirty="0">
                <a:latin typeface="Calibri" charset="0"/>
              </a:rPr>
              <a:t> </a:t>
            </a:r>
            <a:r>
              <a:rPr lang="it-IT" dirty="0" smtClean="0">
                <a:latin typeface="Calibri" charset="0"/>
              </a:rPr>
              <a:t>)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expression represents the inverse property of </a:t>
            </a:r>
            <a:r>
              <a:rPr lang="en-US" i="1" dirty="0">
                <a:latin typeface="Calibri" charset="0"/>
              </a:rPr>
              <a:t>:part of</a:t>
            </a:r>
          </a:p>
          <a:p>
            <a:r>
              <a:rPr lang="en-US" dirty="0">
                <a:latin typeface="Calibri" charset="0"/>
              </a:rPr>
              <a:t>This makes writing ontologies easier by avoiding the need to name an inverse</a:t>
            </a:r>
          </a:p>
        </p:txBody>
      </p:sp>
    </p:spTree>
    <p:extLst>
      <p:ext uri="{BB962C8B-B14F-4D97-AF65-F5344CB8AC3E}">
        <p14:creationId xmlns:p14="http://schemas.microsoft.com/office/powerpoint/2010/main" val="374442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OWL Sub-languages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9691" y="1417638"/>
            <a:ext cx="7488418" cy="499143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OWL 1 had sub-languages: OWL FULL, OWL DL and OWL Lite</a:t>
            </a:r>
            <a:endParaRPr lang="it-IT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OWL FULL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undecidable</a:t>
            </a:r>
            <a:endParaRPr lang="it-IT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it-IT" dirty="0" smtClean="0"/>
              <a:t>OWL DL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en-US" dirty="0"/>
              <a:t>worst case highly </a:t>
            </a:r>
            <a:r>
              <a:rPr lang="en-US" dirty="0" smtClean="0"/>
              <a:t>intractable</a:t>
            </a:r>
          </a:p>
          <a:p>
            <a:pPr marL="231775" lvl="1" indent="-231775">
              <a:buFont typeface="Arial" pitchFamily="34" charset="0"/>
              <a:buChar char="•"/>
              <a:defRPr/>
            </a:pPr>
            <a:r>
              <a:rPr lang="en-US" sz="3200" dirty="0" smtClean="0"/>
              <a:t>Even OWL Lite turned out to be not very tractable </a:t>
            </a:r>
            <a:r>
              <a:rPr lang="en-US" sz="3200" dirty="0"/>
              <a:t>(EXPTIME-complete</a:t>
            </a:r>
            <a:r>
              <a:rPr lang="en-US" sz="3200" dirty="0" smtClean="0"/>
              <a:t>)</a:t>
            </a:r>
          </a:p>
          <a:p>
            <a:pPr marL="231775" lvl="1" indent="-231775">
              <a:buFont typeface="Arial" pitchFamily="34" charset="0"/>
              <a:buChar char="•"/>
              <a:defRPr/>
            </a:pPr>
            <a:r>
              <a:rPr lang="en-US" sz="3200" dirty="0" smtClean="0"/>
              <a:t>OWL 2 introduced three sub-languages, called </a:t>
            </a:r>
            <a:r>
              <a:rPr lang="en-US" sz="3200" i="1" dirty="0" smtClean="0"/>
              <a:t>profiles</a:t>
            </a:r>
            <a:r>
              <a:rPr lang="en-US" sz="3200" dirty="0" smtClean="0"/>
              <a:t>, designed for different use cases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17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OWL 2 Profiles</a:t>
            </a:r>
            <a:endParaRPr lang="en-US" dirty="0"/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396" y="1417638"/>
            <a:ext cx="8031716" cy="5219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OWL 2 defines three different tractable profiles:</a:t>
            </a:r>
          </a:p>
          <a:p>
            <a:pPr lvl="1"/>
            <a:r>
              <a:rPr lang="en-US" b="1" dirty="0">
                <a:solidFill>
                  <a:srgbClr val="313796"/>
                </a:solidFill>
              </a:rPr>
              <a:t>EL</a:t>
            </a:r>
            <a:r>
              <a:rPr lang="en-US" dirty="0"/>
              <a:t>: polynomial time reasoning for schema and data</a:t>
            </a:r>
          </a:p>
          <a:p>
            <a:pPr lvl="2"/>
            <a:r>
              <a:rPr lang="en-US" dirty="0"/>
              <a:t>Useful for ontologies with large conceptual part</a:t>
            </a:r>
          </a:p>
          <a:p>
            <a:pPr lvl="1"/>
            <a:r>
              <a:rPr lang="en-US" b="1" dirty="0">
                <a:solidFill>
                  <a:srgbClr val="313796"/>
                </a:solidFill>
              </a:rPr>
              <a:t>QL</a:t>
            </a:r>
            <a:r>
              <a:rPr lang="en-US" dirty="0"/>
              <a:t>: fast (</a:t>
            </a:r>
            <a:r>
              <a:rPr lang="en-US" dirty="0" err="1"/>
              <a:t>logspace</a:t>
            </a:r>
            <a:r>
              <a:rPr lang="en-US" dirty="0"/>
              <a:t>) query answering using RDBMs via SQL</a:t>
            </a:r>
          </a:p>
          <a:p>
            <a:pPr lvl="2"/>
            <a:r>
              <a:rPr lang="en-US" dirty="0"/>
              <a:t>Useful for large datasets already stored in RDBs</a:t>
            </a:r>
          </a:p>
          <a:p>
            <a:pPr lvl="1"/>
            <a:r>
              <a:rPr lang="en-US" b="1" dirty="0">
                <a:solidFill>
                  <a:srgbClr val="313796"/>
                </a:solidFill>
              </a:rPr>
              <a:t>RL</a:t>
            </a:r>
            <a:r>
              <a:rPr lang="en-US" dirty="0"/>
              <a:t>: fast (polynomial) query answering using rule-extended DBs</a:t>
            </a:r>
          </a:p>
          <a:p>
            <a:pPr lvl="2"/>
            <a:r>
              <a:rPr lang="en-US" dirty="0"/>
              <a:t>Useful for large datasets stored as RDF triples</a:t>
            </a:r>
          </a:p>
        </p:txBody>
      </p:sp>
    </p:spTree>
    <p:extLst>
      <p:ext uri="{BB962C8B-B14F-4D97-AF65-F5344CB8AC3E}">
        <p14:creationId xmlns:p14="http://schemas.microsoft.com/office/powerpoint/2010/main" val="13201022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OWL Profiles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8788" y="1508036"/>
            <a:ext cx="8229600" cy="524827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Profiles considered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Useful computational properties, e.g., reasoning complexity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Implementation possibilities, e.g., using RDBs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There are three profiles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OWL 2 EL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OWL 2 QL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OWL 2 RL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it-IT" dirty="0"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401" y="3882571"/>
            <a:ext cx="4262766" cy="273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1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OWL 2 EL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402794" cy="5298986"/>
          </a:xfrm>
        </p:spPr>
        <p:txBody>
          <a:bodyPr>
            <a:normAutofit/>
          </a:bodyPr>
          <a:lstStyle/>
          <a:p>
            <a:r>
              <a:rPr lang="en-US" dirty="0" smtClean="0"/>
              <a:t>A (near maximal) fragment of OWL 2 such that</a:t>
            </a:r>
          </a:p>
          <a:p>
            <a:pPr lvl="1"/>
            <a:r>
              <a:rPr lang="en-US" sz="2600" dirty="0" err="1" smtClean="0"/>
              <a:t>Satisfiability</a:t>
            </a:r>
            <a:r>
              <a:rPr lang="en-US" sz="2600" dirty="0" smtClean="0"/>
              <a:t> checking is in </a:t>
            </a:r>
            <a:r>
              <a:rPr lang="en-US" sz="2600" dirty="0" err="1" smtClean="0"/>
              <a:t>PTime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(</a:t>
            </a:r>
            <a:r>
              <a:rPr lang="en-US" sz="2600" b="1" dirty="0" err="1" smtClean="0">
                <a:solidFill>
                  <a:srgbClr val="000000"/>
                </a:solidFill>
              </a:rPr>
              <a:t>PTime</a:t>
            </a:r>
            <a:r>
              <a:rPr lang="en-US" sz="2600" b="1" dirty="0" smtClean="0">
                <a:solidFill>
                  <a:srgbClr val="000000"/>
                </a:solidFill>
              </a:rPr>
              <a:t>-Complete</a:t>
            </a:r>
            <a:r>
              <a:rPr lang="en-US" sz="2600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sz="2600" dirty="0" smtClean="0"/>
              <a:t>Data complexity of query answering is </a:t>
            </a:r>
            <a:r>
              <a:rPr lang="en-US" sz="2600" dirty="0" err="1" smtClean="0"/>
              <a:t>PTime</a:t>
            </a:r>
            <a:r>
              <a:rPr lang="en-US" sz="2600" dirty="0" smtClean="0"/>
              <a:t>-Complete</a:t>
            </a:r>
          </a:p>
          <a:p>
            <a:r>
              <a:rPr lang="en-US" dirty="0" smtClean="0"/>
              <a:t>Based on </a:t>
            </a:r>
            <a:r>
              <a:rPr lang="en-GB" b="1" dirty="0" smtClean="0">
                <a:solidFill>
                  <a:srgbClr val="000000"/>
                </a:solidFill>
                <a:latin typeface="cmsy10" charset="0"/>
              </a:rPr>
              <a:t>EL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family of description logics</a:t>
            </a:r>
          </a:p>
          <a:p>
            <a:pPr lvl="1"/>
            <a:r>
              <a:rPr lang="en-US" dirty="0" smtClean="0"/>
              <a:t>Existential (</a:t>
            </a:r>
            <a:r>
              <a:rPr lang="en-US" dirty="0" err="1" smtClean="0"/>
              <a:t>someValuesFrom</a:t>
            </a:r>
            <a:r>
              <a:rPr lang="en-US" dirty="0" smtClean="0"/>
              <a:t>) + conjunction</a:t>
            </a:r>
          </a:p>
          <a:p>
            <a:r>
              <a:rPr lang="en-US" sz="3000" dirty="0" smtClean="0">
                <a:latin typeface="Calibri" charset="0"/>
              </a:rPr>
              <a:t>It </a:t>
            </a:r>
            <a:r>
              <a:rPr lang="en-US" sz="3000" dirty="0">
                <a:latin typeface="Calibri" charset="0"/>
              </a:rPr>
              <a:t>does not allow disjunction and </a:t>
            </a:r>
            <a:r>
              <a:rPr lang="en-US" sz="3000" i="1" dirty="0">
                <a:latin typeface="Calibri" charset="0"/>
              </a:rPr>
              <a:t>universal </a:t>
            </a:r>
            <a:r>
              <a:rPr lang="en-US" sz="3000" i="1" dirty="0" smtClean="0">
                <a:latin typeface="Calibri" charset="0"/>
              </a:rPr>
              <a:t>restrictions</a:t>
            </a:r>
          </a:p>
          <a:p>
            <a:r>
              <a:rPr lang="en-US" sz="3000" i="1" dirty="0" smtClean="0">
                <a:latin typeface="Calibri" charset="0"/>
              </a:rPr>
              <a:t>Saturation </a:t>
            </a:r>
            <a:r>
              <a:rPr lang="en-US" sz="3000" dirty="0" smtClean="0">
                <a:latin typeface="Calibri" charset="0"/>
              </a:rPr>
              <a:t>is</a:t>
            </a:r>
            <a:r>
              <a:rPr lang="en-US" sz="3000" i="1" dirty="0" smtClean="0">
                <a:latin typeface="Calibri" charset="0"/>
              </a:rPr>
              <a:t> </a:t>
            </a:r>
            <a:r>
              <a:rPr lang="en-US" sz="3000" dirty="0" smtClean="0">
                <a:latin typeface="Calibri" charset="0"/>
              </a:rPr>
              <a:t>an efficient reasoning technique </a:t>
            </a:r>
            <a:endParaRPr lang="en-US" sz="3000" dirty="0">
              <a:latin typeface="Calibri" charset="0"/>
            </a:endParaRPr>
          </a:p>
          <a:p>
            <a:r>
              <a:rPr lang="en-US" sz="3000" dirty="0">
                <a:latin typeface="Calibri" charset="0"/>
              </a:rPr>
              <a:t>It can capture the expressive power used by many large-scale ontologies, e.g., </a:t>
            </a:r>
            <a:r>
              <a:rPr lang="en-US" sz="3000" dirty="0">
                <a:latin typeface="Calibri" charset="0"/>
                <a:hlinkClick r:id="rId2"/>
              </a:rPr>
              <a:t>SNOMED CT</a:t>
            </a:r>
            <a:endParaRPr lang="it-IT" sz="3000" i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14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03179" y="337343"/>
            <a:ext cx="8351837" cy="792163"/>
          </a:xfrm>
        </p:spPr>
        <p:txBody>
          <a:bodyPr>
            <a:normAutofit/>
          </a:bodyPr>
          <a:lstStyle/>
          <a:p>
            <a:r>
              <a:rPr lang="en-US" dirty="0" smtClean="0"/>
              <a:t>Basic Saturation</a:t>
            </a:r>
            <a:r>
              <a:rPr lang="en-US" dirty="0"/>
              <a:t>-based </a:t>
            </a:r>
            <a:r>
              <a:rPr lang="en-US" dirty="0" smtClean="0"/>
              <a:t>Technique</a:t>
            </a:r>
            <a:endParaRPr lang="en-US" dirty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581150"/>
            <a:ext cx="8164512" cy="45831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Normalise</a:t>
            </a:r>
            <a:r>
              <a:rPr lang="en-US" dirty="0" smtClean="0"/>
              <a:t> </a:t>
            </a:r>
            <a:r>
              <a:rPr lang="en-US" dirty="0"/>
              <a:t>ontology axioms to standard form:</a:t>
            </a:r>
          </a:p>
          <a:p>
            <a:pPr lvl="1"/>
            <a:endParaRPr lang="en-US" dirty="0"/>
          </a:p>
          <a:p>
            <a:r>
              <a:rPr lang="en-US" dirty="0"/>
              <a:t>Saturate using inference rules: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31775" lvl="1" indent="0">
              <a:buNone/>
            </a:pPr>
            <a:endParaRPr lang="en-US" dirty="0"/>
          </a:p>
          <a:p>
            <a:r>
              <a:rPr lang="en-US" dirty="0"/>
              <a:t>Extension to Horn fragment requires (many) more rules</a:t>
            </a:r>
          </a:p>
        </p:txBody>
      </p:sp>
      <p:pic>
        <p:nvPicPr>
          <p:cNvPr id="486404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2119313"/>
            <a:ext cx="5981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6405" name="Picture 5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3136900"/>
            <a:ext cx="66294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179" y="6176593"/>
            <a:ext cx="853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Saturation is a general reasoning technique in which you first compute the deductive closure of a given set of rules and add the results to the KB.  Then run your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prover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955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Syntactic Sugar</a:t>
            </a:r>
            <a:endParaRPr lang="it-IT" dirty="0">
              <a:latin typeface="Calibri" charset="0"/>
            </a:endParaRPr>
          </a:p>
        </p:txBody>
      </p:sp>
      <p:sp>
        <p:nvSpPr>
          <p:cNvPr id="6147" name="Segnaposto contenuto 2"/>
          <p:cNvSpPr>
            <a:spLocks noGrp="1"/>
          </p:cNvSpPr>
          <p:nvPr>
            <p:ph idx="1"/>
          </p:nvPr>
        </p:nvSpPr>
        <p:spPr>
          <a:xfrm>
            <a:off x="457200" y="1458435"/>
            <a:ext cx="8313500" cy="484680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</a:rPr>
              <a:t>OWL 2 adds features that</a:t>
            </a:r>
          </a:p>
          <a:p>
            <a:pPr lvl="1"/>
            <a:r>
              <a:rPr lang="en-US" dirty="0" smtClean="0">
                <a:latin typeface="Calibri" charset="0"/>
              </a:rPr>
              <a:t>Don’t change expressiveness, semantics, complexity</a:t>
            </a:r>
          </a:p>
          <a:p>
            <a:pPr lvl="1"/>
            <a:r>
              <a:rPr lang="en-US" dirty="0" smtClean="0">
                <a:latin typeface="Calibri" charset="0"/>
              </a:rPr>
              <a:t>Makes some patterns easier to write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A</a:t>
            </a:r>
            <a:r>
              <a:rPr lang="en-US" dirty="0" smtClean="0">
                <a:latin typeface="Calibri" charset="0"/>
              </a:rPr>
              <a:t>llowing more efficient processing in </a:t>
            </a:r>
            <a:r>
              <a:rPr lang="en-US" dirty="0" err="1" smtClean="0">
                <a:latin typeface="Calibri" charset="0"/>
              </a:rPr>
              <a:t>reasoners</a:t>
            </a:r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New features include:</a:t>
            </a:r>
          </a:p>
          <a:p>
            <a:pPr lvl="1"/>
            <a:r>
              <a:rPr lang="en-US" dirty="0" err="1">
                <a:latin typeface="Calibri" charset="0"/>
              </a:rPr>
              <a:t>DisjointClasses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 err="1" smtClean="0">
                <a:latin typeface="Calibri" charset="0"/>
              </a:rPr>
              <a:t>DisjointUnion</a:t>
            </a:r>
            <a:endParaRPr lang="en-US" dirty="0" smtClean="0">
              <a:latin typeface="Calibri" charset="0"/>
            </a:endParaRPr>
          </a:p>
          <a:p>
            <a:pPr lvl="1"/>
            <a:r>
              <a:rPr lang="en-US" dirty="0" err="1" smtClean="0">
                <a:latin typeface="Calibri" charset="0"/>
              </a:rPr>
              <a:t>NegativeObjectPropertyAssertion</a:t>
            </a:r>
            <a:endParaRPr lang="en-US" dirty="0" smtClean="0">
              <a:latin typeface="Calibri" charset="0"/>
            </a:endParaRPr>
          </a:p>
          <a:p>
            <a:pPr lvl="1"/>
            <a:r>
              <a:rPr lang="en-US" dirty="0" err="1" smtClean="0">
                <a:latin typeface="Calibri" charset="0"/>
              </a:rPr>
              <a:t>NegativeDataPropertyAssertion</a:t>
            </a:r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pPr lvl="1"/>
            <a:endParaRPr lang="it-IT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337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7343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9506"/>
            <a:ext cx="8229600" cy="4846806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Example</a:t>
            </a:r>
            <a:r>
              <a:rPr lang="en-US" dirty="0" smtClean="0"/>
              <a:t>: </a:t>
            </a:r>
            <a:r>
              <a:rPr lang="en-US" sz="2000" dirty="0" smtClean="0"/>
              <a:t>infer that a heart transplant is a kind of organ transplant</a:t>
            </a:r>
            <a:endParaRPr lang="en-US" sz="2000" dirty="0"/>
          </a:p>
        </p:txBody>
      </p:sp>
      <p:pic>
        <p:nvPicPr>
          <p:cNvPr id="488452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95"/>
          <a:stretch>
            <a:fillRect/>
          </a:stretch>
        </p:blipFill>
        <p:spPr bwMode="auto">
          <a:xfrm>
            <a:off x="993775" y="2211388"/>
            <a:ext cx="4043363" cy="105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8178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14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490500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0501" name="Rectangle 5"/>
          <p:cNvSpPr>
            <a:spLocks noChangeArrowheads="1"/>
          </p:cNvSpPr>
          <p:nvPr/>
        </p:nvSpPr>
        <p:spPr bwMode="auto">
          <a:xfrm>
            <a:off x="869950" y="2481263"/>
            <a:ext cx="4259263" cy="75882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0502" name="Rectangle 6"/>
          <p:cNvSpPr>
            <a:spLocks noChangeArrowheads="1"/>
          </p:cNvSpPr>
          <p:nvPr/>
        </p:nvSpPr>
        <p:spPr bwMode="auto">
          <a:xfrm>
            <a:off x="908050" y="3425825"/>
            <a:ext cx="4259263" cy="2955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272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4587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492548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2549" name="Rectangle 5"/>
          <p:cNvSpPr>
            <a:spLocks noChangeArrowheads="1"/>
          </p:cNvSpPr>
          <p:nvPr/>
        </p:nvSpPr>
        <p:spPr bwMode="auto">
          <a:xfrm>
            <a:off x="869950" y="2481263"/>
            <a:ext cx="4259263" cy="75882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550" name="Rectangle 6"/>
          <p:cNvSpPr>
            <a:spLocks noChangeArrowheads="1"/>
          </p:cNvSpPr>
          <p:nvPr/>
        </p:nvSpPr>
        <p:spPr bwMode="auto">
          <a:xfrm>
            <a:off x="896938" y="4092575"/>
            <a:ext cx="4259262" cy="2289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2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0261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494596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4597" name="Rectangle 5"/>
          <p:cNvSpPr>
            <a:spLocks noChangeArrowheads="1"/>
          </p:cNvSpPr>
          <p:nvPr/>
        </p:nvSpPr>
        <p:spPr bwMode="auto">
          <a:xfrm>
            <a:off x="869950" y="2481263"/>
            <a:ext cx="4259263" cy="75882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4598" name="Rectangle 6"/>
          <p:cNvSpPr>
            <a:spLocks noChangeArrowheads="1"/>
          </p:cNvSpPr>
          <p:nvPr/>
        </p:nvSpPr>
        <p:spPr bwMode="auto">
          <a:xfrm>
            <a:off x="896938" y="4770438"/>
            <a:ext cx="4259262" cy="1611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743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7343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496644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6645" name="Rectangle 5"/>
          <p:cNvSpPr>
            <a:spLocks noChangeArrowheads="1"/>
          </p:cNvSpPr>
          <p:nvPr/>
        </p:nvSpPr>
        <p:spPr bwMode="auto">
          <a:xfrm>
            <a:off x="869950" y="2814638"/>
            <a:ext cx="4259263" cy="425450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6646" name="Rectangle 6"/>
          <p:cNvSpPr>
            <a:spLocks noChangeArrowheads="1"/>
          </p:cNvSpPr>
          <p:nvPr/>
        </p:nvSpPr>
        <p:spPr bwMode="auto">
          <a:xfrm>
            <a:off x="896938" y="4768850"/>
            <a:ext cx="4259262" cy="161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6647" name="Rectangle 7"/>
          <p:cNvSpPr>
            <a:spLocks noChangeArrowheads="1"/>
          </p:cNvSpPr>
          <p:nvPr/>
        </p:nvSpPr>
        <p:spPr bwMode="auto">
          <a:xfrm>
            <a:off x="928688" y="2112963"/>
            <a:ext cx="4352925" cy="36512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144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7343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498692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8693" name="Rectangle 5"/>
          <p:cNvSpPr>
            <a:spLocks noChangeArrowheads="1"/>
          </p:cNvSpPr>
          <p:nvPr/>
        </p:nvSpPr>
        <p:spPr bwMode="auto">
          <a:xfrm>
            <a:off x="869950" y="2814638"/>
            <a:ext cx="4259263" cy="425450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8694" name="Rectangle 6"/>
          <p:cNvSpPr>
            <a:spLocks noChangeArrowheads="1"/>
          </p:cNvSpPr>
          <p:nvPr/>
        </p:nvSpPr>
        <p:spPr bwMode="auto">
          <a:xfrm>
            <a:off x="896938" y="6061075"/>
            <a:ext cx="4259262" cy="320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8695" name="Rectangle 7"/>
          <p:cNvSpPr>
            <a:spLocks noChangeArrowheads="1"/>
          </p:cNvSpPr>
          <p:nvPr/>
        </p:nvSpPr>
        <p:spPr bwMode="auto">
          <a:xfrm>
            <a:off x="928688" y="2112963"/>
            <a:ext cx="4352925" cy="36512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364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7343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500740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0741" name="Rectangle 5"/>
          <p:cNvSpPr>
            <a:spLocks noChangeArrowheads="1"/>
          </p:cNvSpPr>
          <p:nvPr/>
        </p:nvSpPr>
        <p:spPr bwMode="auto">
          <a:xfrm>
            <a:off x="896938" y="6061075"/>
            <a:ext cx="4259262" cy="320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0742" name="Rectangle 6"/>
          <p:cNvSpPr>
            <a:spLocks noChangeArrowheads="1"/>
          </p:cNvSpPr>
          <p:nvPr/>
        </p:nvSpPr>
        <p:spPr bwMode="auto">
          <a:xfrm>
            <a:off x="928688" y="2112963"/>
            <a:ext cx="4352925" cy="687387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643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4587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502788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2789" name="Rectangle 5"/>
          <p:cNvSpPr>
            <a:spLocks noChangeArrowheads="1"/>
          </p:cNvSpPr>
          <p:nvPr/>
        </p:nvSpPr>
        <p:spPr bwMode="auto">
          <a:xfrm>
            <a:off x="928688" y="2112963"/>
            <a:ext cx="4352925" cy="687387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901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458819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504836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869950" y="2085975"/>
            <a:ext cx="4259263" cy="1154113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4838" name="Rectangle 6"/>
          <p:cNvSpPr>
            <a:spLocks noChangeArrowheads="1"/>
          </p:cNvSpPr>
          <p:nvPr/>
        </p:nvSpPr>
        <p:spPr bwMode="auto">
          <a:xfrm>
            <a:off x="771525" y="5402263"/>
            <a:ext cx="3771900" cy="655637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4839" name="Picture 7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48694" r="13405"/>
          <a:stretch>
            <a:fillRect/>
          </a:stretch>
        </p:blipFill>
        <p:spPr bwMode="auto">
          <a:xfrm>
            <a:off x="5597525" y="2300288"/>
            <a:ext cx="3211513" cy="5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4840" name="Rectangle 8"/>
          <p:cNvSpPr>
            <a:spLocks noChangeArrowheads="1"/>
          </p:cNvSpPr>
          <p:nvPr/>
        </p:nvSpPr>
        <p:spPr bwMode="auto">
          <a:xfrm>
            <a:off x="809625" y="4430713"/>
            <a:ext cx="3771900" cy="623887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4841" name="Rectangle 9"/>
          <p:cNvSpPr>
            <a:spLocks noChangeArrowheads="1"/>
          </p:cNvSpPr>
          <p:nvPr/>
        </p:nvSpPr>
        <p:spPr bwMode="auto">
          <a:xfrm>
            <a:off x="774700" y="3438525"/>
            <a:ext cx="3771900" cy="674688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603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470261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506884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6885" name="Rectangle 5"/>
          <p:cNvSpPr>
            <a:spLocks noChangeArrowheads="1"/>
          </p:cNvSpPr>
          <p:nvPr/>
        </p:nvSpPr>
        <p:spPr bwMode="auto">
          <a:xfrm>
            <a:off x="869950" y="2085975"/>
            <a:ext cx="4259263" cy="1154113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6886" name="Rectangle 6"/>
          <p:cNvSpPr>
            <a:spLocks noChangeArrowheads="1"/>
          </p:cNvSpPr>
          <p:nvPr/>
        </p:nvSpPr>
        <p:spPr bwMode="auto">
          <a:xfrm>
            <a:off x="771525" y="5402263"/>
            <a:ext cx="3771900" cy="655637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6887" name="Picture 7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48694" r="13405"/>
          <a:stretch>
            <a:fillRect/>
          </a:stretch>
        </p:blipFill>
        <p:spPr bwMode="auto">
          <a:xfrm>
            <a:off x="5597525" y="2300288"/>
            <a:ext cx="3211513" cy="5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6888" name="Rectangle 8"/>
          <p:cNvSpPr>
            <a:spLocks noChangeArrowheads="1"/>
          </p:cNvSpPr>
          <p:nvPr/>
        </p:nvSpPr>
        <p:spPr bwMode="auto">
          <a:xfrm>
            <a:off x="809625" y="4430713"/>
            <a:ext cx="3771900" cy="623887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6889" name="Rectangle 9"/>
          <p:cNvSpPr>
            <a:spLocks noChangeArrowheads="1"/>
          </p:cNvSpPr>
          <p:nvPr/>
        </p:nvSpPr>
        <p:spPr bwMode="auto">
          <a:xfrm>
            <a:off x="774700" y="3438525"/>
            <a:ext cx="3771900" cy="674688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6890" name="Picture 10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13"/>
          <a:stretch>
            <a:fillRect/>
          </a:stretch>
        </p:blipFill>
        <p:spPr bwMode="auto">
          <a:xfrm>
            <a:off x="5245100" y="3514725"/>
            <a:ext cx="3271838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172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457200" y="141593"/>
            <a:ext cx="82296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Syntactic </a:t>
            </a:r>
            <a:r>
              <a:rPr lang="en-US" dirty="0" smtClean="0">
                <a:latin typeface="Calibri" charset="0"/>
              </a:rPr>
              <a:t>sugar: </a:t>
            </a:r>
            <a:r>
              <a:rPr lang="en-US" dirty="0" err="1" smtClean="0">
                <a:latin typeface="Calibri" charset="0"/>
              </a:rPr>
              <a:t>disJointClasses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9770" y="1127355"/>
            <a:ext cx="8367030" cy="562179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It’s common to want to assert that a set of classes are pairwise disjoint</a:t>
            </a:r>
          </a:p>
          <a:p>
            <a:pPr lvl="1">
              <a:buFont typeface="Lucida Grande"/>
              <a:buChar char="-"/>
              <a:defRPr/>
            </a:pPr>
            <a:r>
              <a:rPr lang="en-US" sz="2400" dirty="0" smtClean="0"/>
              <a:t>No individual can be an instance of </a:t>
            </a:r>
            <a:r>
              <a:rPr lang="en-US" sz="2400" dirty="0"/>
              <a:t>2</a:t>
            </a:r>
            <a:r>
              <a:rPr lang="en-US" sz="2400" dirty="0" smtClean="0"/>
              <a:t> of the classes in the set</a:t>
            </a:r>
          </a:p>
          <a:p>
            <a:pPr>
              <a:defRPr/>
            </a:pPr>
            <a:r>
              <a:rPr lang="en-US" dirty="0" smtClean="0"/>
              <a:t>Faculty, staff and students are all disjoint</a:t>
            </a:r>
          </a:p>
          <a:p>
            <a:pPr marL="457200" lvl="1" indent="0">
              <a:buNone/>
              <a:defRPr/>
            </a:pPr>
            <a:r>
              <a:rPr lang="en-US" sz="2400" dirty="0" smtClean="0"/>
              <a:t>[a </a:t>
            </a:r>
            <a:r>
              <a:rPr lang="en-US" sz="2400" dirty="0" err="1" smtClean="0"/>
              <a:t>owl:allDisjointClasses</a:t>
            </a:r>
            <a:r>
              <a:rPr lang="en-US" sz="2400" dirty="0" smtClean="0"/>
              <a:t>;</a:t>
            </a:r>
          </a:p>
          <a:p>
            <a:pPr marL="457200" lvl="1" indent="0"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owlmembers</a:t>
            </a:r>
            <a:r>
              <a:rPr lang="en-US" sz="2400" dirty="0" smtClean="0"/>
              <a:t> (:faculty :staff :students)]</a:t>
            </a:r>
          </a:p>
          <a:p>
            <a:pPr marL="230188" indent="-230188">
              <a:defRPr/>
            </a:pPr>
            <a:r>
              <a:rPr lang="en-US" dirty="0" smtClean="0"/>
              <a:t>In OWL 1.1 we’d have to make three assertions</a:t>
            </a:r>
          </a:p>
          <a:p>
            <a:pPr marL="452438" lvl="1" indent="-230188">
              <a:defRPr/>
            </a:pPr>
            <a:r>
              <a:rPr lang="en-US" dirty="0"/>
              <a:t>:</a:t>
            </a:r>
            <a:r>
              <a:rPr lang="en-US" sz="2400" dirty="0"/>
              <a:t>faculty </a:t>
            </a:r>
            <a:r>
              <a:rPr lang="en-US" sz="2400" dirty="0" err="1" smtClean="0"/>
              <a:t>owl:disjointWith</a:t>
            </a:r>
            <a:r>
              <a:rPr lang="en-US" sz="2400" dirty="0" smtClean="0"/>
              <a:t> :staff</a:t>
            </a:r>
          </a:p>
          <a:p>
            <a:pPr marL="452438" lvl="1" indent="-230188">
              <a:defRPr/>
            </a:pPr>
            <a:r>
              <a:rPr lang="en-US" sz="2400" dirty="0"/>
              <a:t>:faculty </a:t>
            </a:r>
            <a:r>
              <a:rPr lang="en-US" sz="2400" dirty="0" err="1"/>
              <a:t>owl:disjointWith</a:t>
            </a:r>
            <a:r>
              <a:rPr lang="en-US" sz="2400" dirty="0"/>
              <a:t> :</a:t>
            </a:r>
            <a:r>
              <a:rPr lang="en-US" sz="2400" dirty="0" smtClean="0"/>
              <a:t>student</a:t>
            </a:r>
          </a:p>
          <a:p>
            <a:pPr lvl="1">
              <a:defRPr/>
            </a:pPr>
            <a:r>
              <a:rPr lang="en-US" sz="2400" dirty="0" smtClean="0"/>
              <a:t>:staff </a:t>
            </a:r>
            <a:r>
              <a:rPr lang="en-US" sz="2400" dirty="0" err="1"/>
              <a:t>owl:disjointWith</a:t>
            </a:r>
            <a:r>
              <a:rPr lang="en-US" sz="2400" dirty="0"/>
              <a:t> :</a:t>
            </a:r>
            <a:r>
              <a:rPr lang="en-US" sz="2400" dirty="0" smtClean="0"/>
              <a:t>staff</a:t>
            </a:r>
          </a:p>
          <a:p>
            <a:pPr>
              <a:defRPr/>
            </a:pPr>
            <a:r>
              <a:rPr lang="en-US" dirty="0" smtClean="0"/>
              <a:t>Will be cumbersome for large sets</a:t>
            </a:r>
            <a:endParaRPr lang="en-US" dirty="0"/>
          </a:p>
          <a:p>
            <a:pPr marL="452438" lvl="1" indent="-230188">
              <a:defRPr/>
            </a:pPr>
            <a:endParaRPr lang="en-US" dirty="0"/>
          </a:p>
          <a:p>
            <a:pPr marL="452438" lvl="1" indent="-230188">
              <a:defRPr/>
            </a:pPr>
            <a:endParaRPr lang="en-US" dirty="0" smtClean="0"/>
          </a:p>
          <a:p>
            <a:pPr marL="457200" lvl="1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071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593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508932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8933" name="Rectangle 5"/>
          <p:cNvSpPr>
            <a:spLocks noChangeArrowheads="1"/>
          </p:cNvSpPr>
          <p:nvPr/>
        </p:nvSpPr>
        <p:spPr bwMode="auto">
          <a:xfrm>
            <a:off x="869950" y="2085975"/>
            <a:ext cx="4259263" cy="1154113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8934" name="Rectangle 6"/>
          <p:cNvSpPr>
            <a:spLocks noChangeArrowheads="1"/>
          </p:cNvSpPr>
          <p:nvPr/>
        </p:nvSpPr>
        <p:spPr bwMode="auto">
          <a:xfrm>
            <a:off x="771525" y="5078413"/>
            <a:ext cx="3771900" cy="1301750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8935" name="Rectangle 7"/>
          <p:cNvSpPr>
            <a:spLocks noChangeArrowheads="1"/>
          </p:cNvSpPr>
          <p:nvPr/>
        </p:nvSpPr>
        <p:spPr bwMode="auto">
          <a:xfrm>
            <a:off x="809625" y="3421063"/>
            <a:ext cx="3771900" cy="1009650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8936" name="Picture 8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5" b="53125"/>
          <a:stretch>
            <a:fillRect/>
          </a:stretch>
        </p:blipFill>
        <p:spPr bwMode="auto">
          <a:xfrm>
            <a:off x="5710238" y="2425700"/>
            <a:ext cx="2819400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8937" name="Picture 9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73"/>
          <a:stretch>
            <a:fillRect/>
          </a:stretch>
        </p:blipFill>
        <p:spPr bwMode="auto">
          <a:xfrm>
            <a:off x="5245100" y="3514725"/>
            <a:ext cx="3271838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2066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8819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508905"/>
            <a:ext cx="8229600" cy="4846806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Example:</a:t>
            </a:r>
          </a:p>
        </p:txBody>
      </p:sp>
      <p:pic>
        <p:nvPicPr>
          <p:cNvPr id="510980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869950" y="2085975"/>
            <a:ext cx="4259263" cy="1154113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0982" name="Rectangle 6"/>
          <p:cNvSpPr>
            <a:spLocks noChangeArrowheads="1"/>
          </p:cNvSpPr>
          <p:nvPr/>
        </p:nvSpPr>
        <p:spPr bwMode="auto">
          <a:xfrm>
            <a:off x="771525" y="5078413"/>
            <a:ext cx="3771900" cy="1301750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0983" name="Rectangle 7"/>
          <p:cNvSpPr>
            <a:spLocks noChangeArrowheads="1"/>
          </p:cNvSpPr>
          <p:nvPr/>
        </p:nvSpPr>
        <p:spPr bwMode="auto">
          <a:xfrm>
            <a:off x="809625" y="3421063"/>
            <a:ext cx="3771900" cy="1009650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0984" name="Picture 8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5" b="53125"/>
          <a:stretch>
            <a:fillRect/>
          </a:stretch>
        </p:blipFill>
        <p:spPr bwMode="auto">
          <a:xfrm>
            <a:off x="5710238" y="2425700"/>
            <a:ext cx="2819400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0985" name="Picture 9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3514725"/>
            <a:ext cx="3271838" cy="5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4659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02026"/>
            <a:ext cx="8229600" cy="4846806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Performance with large bio-medical </a:t>
            </a:r>
            <a:r>
              <a:rPr lang="en-US" dirty="0" smtClean="0"/>
              <a:t>ontologies</a:t>
            </a:r>
            <a:endParaRPr lang="en-US" dirty="0"/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73238"/>
            <a:ext cx="8351837" cy="792163"/>
          </a:xfrm>
          <a:noFill/>
          <a:ln/>
        </p:spPr>
        <p:txBody>
          <a:bodyPr/>
          <a:lstStyle/>
          <a:p>
            <a:r>
              <a:rPr lang="en-US" dirty="0"/>
              <a:t>Saturation-based Technique</a:t>
            </a:r>
          </a:p>
        </p:txBody>
      </p:sp>
      <p:pic>
        <p:nvPicPr>
          <p:cNvPr id="513028" name="Picture 4" descr="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60" y="2608351"/>
            <a:ext cx="7735888" cy="326135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025666"/>
            <a:ext cx="8568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Galen</a:t>
            </a:r>
            <a:r>
              <a:rPr lang="en-US" dirty="0" smtClean="0"/>
              <a:t> and </a:t>
            </a:r>
            <a:r>
              <a:rPr lang="en-US" dirty="0" smtClean="0">
                <a:hlinkClick r:id="rId5"/>
              </a:rPr>
              <a:t>Snomed</a:t>
            </a:r>
            <a:r>
              <a:rPr lang="en-US" dirty="0" smtClean="0"/>
              <a:t> are large ontologies of medical terms; both have OWL versions. </a:t>
            </a:r>
            <a:r>
              <a:rPr lang="en-US" dirty="0" smtClean="0">
                <a:hlinkClick r:id="rId6"/>
              </a:rPr>
              <a:t>NCI</a:t>
            </a:r>
            <a:r>
              <a:rPr lang="en-US" dirty="0" smtClean="0"/>
              <a:t> is a vocabulary of cancer-related terms. </a:t>
            </a:r>
            <a:r>
              <a:rPr lang="en-US" dirty="0" smtClean="0">
                <a:hlinkClick r:id="rId7"/>
              </a:rPr>
              <a:t>GO</a:t>
            </a:r>
            <a:r>
              <a:rPr lang="en-US" dirty="0" smtClean="0"/>
              <a:t> is the gene ontology.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32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OWL 2 QL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67265"/>
            <a:ext cx="8412151" cy="51104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The QL acronym reflects its relation to the standard relational Query Language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It does not allow </a:t>
            </a:r>
            <a:r>
              <a:rPr lang="en-US" i="1" dirty="0" smtClean="0">
                <a:ea typeface="+mn-ea"/>
              </a:rPr>
              <a:t>existential</a:t>
            </a:r>
            <a:r>
              <a:rPr lang="en-US" dirty="0" smtClean="0">
                <a:ea typeface="+mn-ea"/>
              </a:rPr>
              <a:t> and </a:t>
            </a:r>
            <a:r>
              <a:rPr lang="en-US" i="1" dirty="0" smtClean="0">
                <a:ea typeface="+mn-ea"/>
              </a:rPr>
              <a:t>universal restrictions</a:t>
            </a:r>
            <a:r>
              <a:rPr lang="en-US" dirty="0" smtClean="0">
                <a:ea typeface="+mn-ea"/>
              </a:rPr>
              <a:t> to a class expression or a data range</a:t>
            </a:r>
          </a:p>
          <a:p>
            <a:pPr marL="625475" lvl="1" indent="-282575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enable </a:t>
            </a:r>
            <a:r>
              <a:rPr lang="en-US" dirty="0" smtClean="0">
                <a:ea typeface="+mn-ea"/>
              </a:rPr>
              <a:t>a tight integration with </a:t>
            </a:r>
            <a:r>
              <a:rPr lang="en-US" dirty="0" smtClean="0">
                <a:ea typeface="+mn-ea"/>
              </a:rPr>
              <a:t>RDBMSs</a:t>
            </a:r>
            <a:endParaRPr lang="en-US" dirty="0">
              <a:ea typeface="+mn-ea"/>
            </a:endParaRPr>
          </a:p>
          <a:p>
            <a:pPr marL="625475" lvl="1" indent="-282575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>
                <a:ea typeface="+mn-ea"/>
              </a:rPr>
              <a:t>reasoners</a:t>
            </a:r>
            <a:r>
              <a:rPr lang="en-US" dirty="0" smtClean="0">
                <a:ea typeface="+mn-ea"/>
              </a:rPr>
              <a:t> can be implemented on top of standard relational databases</a:t>
            </a:r>
            <a:endParaRPr lang="it-IT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Can answer complex queries (in particular, unions of conjunctive queries) over the instance level (</a:t>
            </a:r>
            <a:r>
              <a:rPr lang="en-US" dirty="0" err="1" smtClean="0">
                <a:ea typeface="+mn-ea"/>
              </a:rPr>
              <a:t>ABox</a:t>
            </a:r>
            <a:r>
              <a:rPr lang="en-US" dirty="0" smtClean="0">
                <a:ea typeface="+mn-ea"/>
              </a:rPr>
              <a:t>) of </a:t>
            </a:r>
            <a:r>
              <a:rPr lang="en-US" dirty="0"/>
              <a:t>a</a:t>
            </a:r>
            <a:r>
              <a:rPr lang="en-US" dirty="0" smtClean="0">
                <a:ea typeface="+mn-ea"/>
              </a:rPr>
              <a:t> </a:t>
            </a:r>
            <a:r>
              <a:rPr lang="en-US" dirty="0" smtClean="0">
                <a:ea typeface="+mn-ea"/>
              </a:rPr>
              <a:t>DL knowledge base</a:t>
            </a:r>
            <a:endParaRPr lang="it-IT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1941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6475" y="774700"/>
            <a:ext cx="7556500" cy="685800"/>
          </a:xfrm>
        </p:spPr>
        <p:txBody>
          <a:bodyPr>
            <a:normAutofit fontScale="90000"/>
          </a:bodyPr>
          <a:lstStyle/>
          <a:p>
            <a:r>
              <a:rPr lang="en-US"/>
              <a:t>OWL 2 QL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4" y="1581150"/>
            <a:ext cx="7634852" cy="4738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We can </a:t>
            </a:r>
            <a:r>
              <a:rPr lang="en-US" sz="3600" dirty="0"/>
              <a:t>exploit </a:t>
            </a:r>
            <a:r>
              <a:rPr lang="en-US" sz="3600" b="1" dirty="0">
                <a:solidFill>
                  <a:srgbClr val="000000"/>
                </a:solidFill>
              </a:rPr>
              <a:t>query rewriting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/>
              <a:t>based reasoning technique</a:t>
            </a:r>
          </a:p>
          <a:p>
            <a:pPr marL="565150" lvl="1" indent="-333375"/>
            <a:r>
              <a:rPr lang="en-US" sz="3200" dirty="0"/>
              <a:t>Computationally optimal</a:t>
            </a:r>
          </a:p>
          <a:p>
            <a:pPr marL="565150" lvl="1" indent="-333375"/>
            <a:r>
              <a:rPr lang="en-US" sz="3200" dirty="0"/>
              <a:t>Data storage and query evaluation can be delegated to </a:t>
            </a:r>
            <a:r>
              <a:rPr lang="en-US" sz="3200" dirty="0" smtClean="0"/>
              <a:t>standard </a:t>
            </a:r>
            <a:r>
              <a:rPr lang="en-US" sz="3200" dirty="0"/>
              <a:t>RDBMS</a:t>
            </a:r>
          </a:p>
          <a:p>
            <a:pPr marL="565150" lvl="1" indent="-333375"/>
            <a:r>
              <a:rPr lang="en-US" sz="3200" dirty="0"/>
              <a:t>Can be extended to more expressive languages (beyond AC</a:t>
            </a:r>
            <a:r>
              <a:rPr lang="en-US" sz="3200" baseline="30000" dirty="0"/>
              <a:t>0</a:t>
            </a:r>
            <a:r>
              <a:rPr lang="en-US" sz="3200" dirty="0"/>
              <a:t>) </a:t>
            </a:r>
            <a:r>
              <a:rPr lang="en-US" sz="3200" dirty="0" smtClean="0"/>
              <a:t> by </a:t>
            </a:r>
            <a:r>
              <a:rPr lang="en-US" sz="3200" dirty="0"/>
              <a:t>delegating query answering to a </a:t>
            </a:r>
            <a:r>
              <a:rPr lang="en-US" sz="3200" dirty="0">
                <a:hlinkClick r:id="rId3"/>
              </a:rPr>
              <a:t>Datalog</a:t>
            </a:r>
            <a:r>
              <a:rPr lang="en-US" sz="3200" dirty="0"/>
              <a:t> engine</a:t>
            </a:r>
          </a:p>
        </p:txBody>
      </p:sp>
    </p:spTree>
    <p:extLst>
      <p:ext uri="{BB962C8B-B14F-4D97-AF65-F5344CB8AC3E}">
        <p14:creationId xmlns:p14="http://schemas.microsoft.com/office/powerpoint/2010/main" val="30679406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5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hlinkClick r:id="rId2"/>
              </a:rPr>
              <a:t>Datalog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282"/>
            <a:ext cx="8229600" cy="4846806"/>
          </a:xfrm>
        </p:spPr>
        <p:txBody>
          <a:bodyPr>
            <a:normAutofit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ruly </a:t>
            </a:r>
            <a:r>
              <a:rPr lang="en-US" sz="2800" dirty="0"/>
              <a:t>declarative logic programming </a:t>
            </a:r>
            <a:r>
              <a:rPr lang="en-US" sz="2800" dirty="0" smtClean="0"/>
              <a:t>language that’s a </a:t>
            </a:r>
            <a:r>
              <a:rPr lang="en-US" sz="2800" dirty="0"/>
              <a:t>subset of </a:t>
            </a:r>
            <a:r>
              <a:rPr lang="en-US" sz="2800" dirty="0" smtClean="0"/>
              <a:t>Prolog</a:t>
            </a:r>
          </a:p>
          <a:p>
            <a:pPr lvl="1"/>
            <a:r>
              <a:rPr lang="en-US" sz="2400" dirty="0" smtClean="0"/>
              <a:t>Just rules and facts</a:t>
            </a:r>
          </a:p>
          <a:p>
            <a:pPr lvl="1"/>
            <a:r>
              <a:rPr lang="en-US" sz="2400" dirty="0" smtClean="0"/>
              <a:t>No data structures, cut</a:t>
            </a:r>
          </a:p>
          <a:p>
            <a:pPr lvl="1"/>
            <a:r>
              <a:rPr lang="en-US" sz="2400" dirty="0" smtClean="0"/>
              <a:t>Rule ordering unimportant</a:t>
            </a:r>
          </a:p>
          <a:p>
            <a:r>
              <a:rPr lang="en-US" sz="2800" dirty="0"/>
              <a:t>U</a:t>
            </a:r>
            <a:r>
              <a:rPr lang="en-US" sz="2800" dirty="0" smtClean="0"/>
              <a:t>sed </a:t>
            </a:r>
            <a:r>
              <a:rPr lang="en-US" sz="2800" dirty="0"/>
              <a:t>as a query </a:t>
            </a:r>
            <a:r>
              <a:rPr lang="en-US" sz="2800" dirty="0" smtClean="0"/>
              <a:t>language for </a:t>
            </a:r>
            <a:r>
              <a:rPr lang="en-US" sz="2800" dirty="0">
                <a:hlinkClick r:id="rId3"/>
              </a:rPr>
              <a:t>deductive </a:t>
            </a:r>
            <a:r>
              <a:rPr lang="en-US" sz="2800" dirty="0" smtClean="0">
                <a:hlinkClick r:id="rId3"/>
              </a:rPr>
              <a:t>databases</a:t>
            </a:r>
            <a:endParaRPr lang="en-US" sz="2800" dirty="0" smtClean="0"/>
          </a:p>
          <a:p>
            <a:r>
              <a:rPr lang="en-US" sz="2800" dirty="0"/>
              <a:t>Q</a:t>
            </a:r>
            <a:r>
              <a:rPr lang="en-US" sz="2800" dirty="0" smtClean="0"/>
              <a:t>ueries </a:t>
            </a:r>
            <a:r>
              <a:rPr lang="en-US" sz="2800" dirty="0"/>
              <a:t>on </a:t>
            </a:r>
            <a:r>
              <a:rPr lang="en-US" sz="2800" dirty="0" smtClean="0"/>
              <a:t>finite sets sets guaranteed to terminate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12609" y="4919008"/>
            <a:ext cx="5358258" cy="175432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/>
              <a:t>parent(</a:t>
            </a:r>
            <a:r>
              <a:rPr lang="en-US" sz="2400" dirty="0" err="1"/>
              <a:t>bill,mary</a:t>
            </a:r>
            <a:r>
              <a:rPr lang="en-US" sz="2400" dirty="0"/>
              <a:t>).</a:t>
            </a:r>
          </a:p>
          <a:p>
            <a:r>
              <a:rPr lang="en-US" sz="2400" dirty="0"/>
              <a:t>parent(</a:t>
            </a:r>
            <a:r>
              <a:rPr lang="en-US" sz="2400" dirty="0" err="1"/>
              <a:t>mary,john</a:t>
            </a:r>
            <a:r>
              <a:rPr lang="en-US" sz="2400" dirty="0"/>
              <a:t>).</a:t>
            </a:r>
          </a:p>
          <a:p>
            <a:endParaRPr lang="en-US" sz="1050" dirty="0"/>
          </a:p>
          <a:p>
            <a:r>
              <a:rPr lang="en-US" sz="2400" dirty="0"/>
              <a:t>ancestor(X,Y) :- parent(X,Y).</a:t>
            </a:r>
          </a:p>
          <a:p>
            <a:r>
              <a:rPr lang="en-US" sz="2400" dirty="0"/>
              <a:t>ancestor(X,Y) :- parent(X,Z),ancestor(Z,Y).</a:t>
            </a:r>
          </a:p>
        </p:txBody>
      </p:sp>
    </p:spTree>
    <p:extLst>
      <p:ext uri="{BB962C8B-B14F-4D97-AF65-F5344CB8AC3E}">
        <p14:creationId xmlns:p14="http://schemas.microsoft.com/office/powerpoint/2010/main" val="3246782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4331" y="584680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Query Rewriting Technique (basics)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6568" y="1420609"/>
            <a:ext cx="8229600" cy="4846806"/>
          </a:xfrm>
        </p:spPr>
        <p:txBody>
          <a:bodyPr/>
          <a:lstStyle/>
          <a:p>
            <a:r>
              <a:rPr lang="en-US" dirty="0"/>
              <a:t>Given ontology </a:t>
            </a:r>
            <a:r>
              <a:rPr lang="en-GB" dirty="0">
                <a:latin typeface="cmsy10" charset="0"/>
              </a:rPr>
              <a:t>O</a:t>
            </a:r>
            <a:r>
              <a:rPr lang="en-US" dirty="0"/>
              <a:t> and query </a:t>
            </a:r>
            <a:r>
              <a:rPr lang="en-GB" dirty="0">
                <a:latin typeface="cmsy10" charset="0"/>
              </a:rPr>
              <a:t>Q</a:t>
            </a:r>
            <a:r>
              <a:rPr lang="en-US" dirty="0"/>
              <a:t>, use </a:t>
            </a:r>
            <a:r>
              <a:rPr lang="en-GB" dirty="0">
                <a:latin typeface="cmsy10" charset="0"/>
              </a:rPr>
              <a:t>O</a:t>
            </a:r>
            <a:r>
              <a:rPr lang="en-US" dirty="0"/>
              <a:t> to rewrite </a:t>
            </a:r>
            <a:r>
              <a:rPr lang="en-GB" dirty="0">
                <a:latin typeface="cmsy10" charset="0"/>
              </a:rPr>
              <a:t>Q</a:t>
            </a:r>
            <a:r>
              <a:rPr lang="en-US" dirty="0"/>
              <a:t> </a:t>
            </a:r>
            <a:r>
              <a:rPr lang="en-US" dirty="0" smtClean="0"/>
              <a:t>as </a:t>
            </a:r>
            <a:r>
              <a:rPr lang="en-GB" dirty="0">
                <a:latin typeface="cmsy10" charset="0"/>
              </a:rPr>
              <a:t>Q</a:t>
            </a:r>
            <a:r>
              <a:rPr lang="en-US" b="1" baseline="30000" dirty="0">
                <a:latin typeface="cmsy10" charset="0"/>
              </a:rPr>
              <a:t>0 </a:t>
            </a:r>
            <a:r>
              <a:rPr lang="en-US" dirty="0" smtClean="0"/>
              <a:t>such that, </a:t>
            </a:r>
            <a:r>
              <a:rPr lang="en-US" dirty="0"/>
              <a:t>for any set of ground facts </a:t>
            </a:r>
            <a:r>
              <a:rPr lang="en-GB" dirty="0">
                <a:latin typeface="cmsy10" charset="0"/>
              </a:rPr>
              <a:t>A</a:t>
            </a:r>
            <a:r>
              <a:rPr lang="en-US" dirty="0"/>
              <a:t>:</a:t>
            </a:r>
          </a:p>
          <a:p>
            <a:pPr marL="574675" lvl="1" indent="0">
              <a:buNone/>
            </a:pPr>
            <a:r>
              <a:rPr lang="en-US" dirty="0" err="1"/>
              <a:t>ans</a:t>
            </a:r>
            <a:r>
              <a:rPr lang="en-US" dirty="0"/>
              <a:t>(</a:t>
            </a:r>
            <a:r>
              <a:rPr lang="en-GB" dirty="0">
                <a:latin typeface="cmsy10" charset="0"/>
              </a:rPr>
              <a:t>Q</a:t>
            </a:r>
            <a:r>
              <a:rPr lang="en-US" dirty="0"/>
              <a:t>, </a:t>
            </a:r>
            <a:r>
              <a:rPr lang="en-GB" dirty="0">
                <a:latin typeface="cmsy10" charset="0"/>
              </a:rPr>
              <a:t>O</a:t>
            </a:r>
            <a:r>
              <a:rPr lang="en-US" dirty="0"/>
              <a:t>, </a:t>
            </a:r>
            <a:r>
              <a:rPr lang="en-GB" dirty="0">
                <a:latin typeface="cmsy10" charset="0"/>
              </a:rPr>
              <a:t>A</a:t>
            </a:r>
            <a:r>
              <a:rPr lang="en-US" dirty="0"/>
              <a:t>)  =  </a:t>
            </a:r>
            <a:r>
              <a:rPr lang="en-US" dirty="0" err="1"/>
              <a:t>ans</a:t>
            </a:r>
            <a:r>
              <a:rPr lang="en-US" dirty="0"/>
              <a:t>(</a:t>
            </a:r>
            <a:r>
              <a:rPr lang="en-GB" dirty="0">
                <a:latin typeface="cmsy10" charset="0"/>
              </a:rPr>
              <a:t>Q</a:t>
            </a:r>
            <a:r>
              <a:rPr lang="en-US" b="1" baseline="30000" dirty="0">
                <a:latin typeface="cmsy10" charset="0"/>
              </a:rPr>
              <a:t>0</a:t>
            </a:r>
            <a:r>
              <a:rPr lang="en-US" dirty="0"/>
              <a:t>, </a:t>
            </a:r>
            <a:r>
              <a:rPr lang="en-US" b="1" dirty="0">
                <a:latin typeface="cmsy10" charset="0"/>
              </a:rPr>
              <a:t>;</a:t>
            </a:r>
            <a:r>
              <a:rPr lang="en-US" dirty="0"/>
              <a:t>, </a:t>
            </a:r>
            <a:r>
              <a:rPr lang="en-GB" dirty="0">
                <a:latin typeface="cmsy10" charset="0"/>
              </a:rPr>
              <a:t>A</a:t>
            </a:r>
            <a:r>
              <a:rPr lang="en-US" dirty="0"/>
              <a:t>)</a:t>
            </a:r>
          </a:p>
          <a:p>
            <a:r>
              <a:rPr lang="en-US" dirty="0"/>
              <a:t>Resolution based query rewriting </a:t>
            </a:r>
          </a:p>
          <a:p>
            <a:pPr lvl="1"/>
            <a:r>
              <a:rPr lang="en-US" b="1" dirty="0" err="1">
                <a:solidFill>
                  <a:srgbClr val="333399"/>
                </a:solidFill>
              </a:rPr>
              <a:t>Clausify</a:t>
            </a:r>
            <a:r>
              <a:rPr lang="en-US" dirty="0"/>
              <a:t> ontology axioms</a:t>
            </a:r>
          </a:p>
          <a:p>
            <a:pPr lvl="1"/>
            <a:r>
              <a:rPr lang="en-US" b="1" dirty="0">
                <a:solidFill>
                  <a:srgbClr val="333399"/>
                </a:solidFill>
              </a:rPr>
              <a:t>Saturate</a:t>
            </a:r>
            <a:r>
              <a:rPr lang="en-US" dirty="0"/>
              <a:t> (</a:t>
            </a:r>
            <a:r>
              <a:rPr lang="en-US" dirty="0" err="1"/>
              <a:t>clausified</a:t>
            </a:r>
            <a:r>
              <a:rPr lang="en-US" dirty="0"/>
              <a:t>) ontology and query using resolution</a:t>
            </a:r>
          </a:p>
          <a:p>
            <a:pPr lvl="1"/>
            <a:r>
              <a:rPr lang="en-US" b="1" dirty="0">
                <a:solidFill>
                  <a:srgbClr val="333399"/>
                </a:solidFill>
              </a:rPr>
              <a:t>Prune</a:t>
            </a:r>
            <a:r>
              <a:rPr lang="en-US" dirty="0"/>
              <a:t> redundant query clauses</a:t>
            </a:r>
          </a:p>
        </p:txBody>
      </p:sp>
    </p:spTree>
    <p:extLst>
      <p:ext uri="{BB962C8B-B14F-4D97-AF65-F5344CB8AC3E}">
        <p14:creationId xmlns:p14="http://schemas.microsoft.com/office/powerpoint/2010/main" val="10207398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19172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9173" name="Rectangle 5"/>
          <p:cNvSpPr>
            <a:spLocks noChangeArrowheads="1"/>
          </p:cNvSpPr>
          <p:nvPr/>
        </p:nvSpPr>
        <p:spPr bwMode="auto">
          <a:xfrm>
            <a:off x="4913313" y="3821113"/>
            <a:ext cx="4070350" cy="1884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9174" name="Rectangle 6"/>
          <p:cNvSpPr>
            <a:spLocks noChangeArrowheads="1"/>
          </p:cNvSpPr>
          <p:nvPr/>
        </p:nvSpPr>
        <p:spPr bwMode="auto">
          <a:xfrm>
            <a:off x="949325" y="3398838"/>
            <a:ext cx="4070350" cy="1884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4725" y="5637402"/>
            <a:ext cx="786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F7F7F"/>
                </a:solidFill>
              </a:rPr>
              <a:t>Q(x) is our query: Who treats people who are patients?</a:t>
            </a:r>
            <a:endParaRPr lang="en-US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611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21220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82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1221" name="Rectangle 5"/>
          <p:cNvSpPr>
            <a:spLocks noChangeArrowheads="1"/>
          </p:cNvSpPr>
          <p:nvPr/>
        </p:nvSpPr>
        <p:spPr bwMode="auto">
          <a:xfrm>
            <a:off x="4913313" y="3821113"/>
            <a:ext cx="4070350" cy="1884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4725" y="4920645"/>
            <a:ext cx="78693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2250" indent="-222250">
              <a:buFont typeface="Arial"/>
              <a:buChar char="•"/>
            </a:pPr>
            <a:r>
              <a:rPr lang="en-US" sz="2800" dirty="0" smtClean="0">
                <a:solidFill>
                  <a:srgbClr val="7F7F7F"/>
                </a:solidFill>
              </a:rPr>
              <a:t>Translate the DL expressions into </a:t>
            </a:r>
            <a:r>
              <a:rPr lang="en-US" sz="2800" dirty="0" smtClean="0">
                <a:solidFill>
                  <a:srgbClr val="7F7F7F"/>
                </a:solidFill>
              </a:rPr>
              <a:t>rules</a:t>
            </a:r>
          </a:p>
          <a:p>
            <a:pPr marL="222250" indent="-222250">
              <a:buFont typeface="Arial"/>
              <a:buChar char="•"/>
            </a:pPr>
            <a:r>
              <a:rPr lang="en-US" sz="2800" dirty="0" smtClean="0">
                <a:solidFill>
                  <a:srgbClr val="7F7F7F"/>
                </a:solidFill>
              </a:rPr>
              <a:t>f</a:t>
            </a:r>
            <a:r>
              <a:rPr lang="en-US" sz="2800" dirty="0" smtClean="0">
                <a:solidFill>
                  <a:srgbClr val="7F7F7F"/>
                </a:solidFill>
              </a:rPr>
              <a:t>(x) </a:t>
            </a:r>
            <a:r>
              <a:rPr lang="en-US" sz="2800" dirty="0" smtClean="0">
                <a:solidFill>
                  <a:srgbClr val="7F7F7F"/>
                </a:solidFill>
              </a:rPr>
              <a:t>is</a:t>
            </a:r>
            <a:r>
              <a:rPr lang="en-US" sz="2800" dirty="0" smtClean="0">
                <a:solidFill>
                  <a:srgbClr val="7F7F7F"/>
                </a:solidFill>
              </a:rPr>
              <a:t> </a:t>
            </a:r>
            <a:r>
              <a:rPr lang="en-US" sz="2800" dirty="0" smtClean="0">
                <a:solidFill>
                  <a:srgbClr val="7F7F7F"/>
                </a:solidFill>
              </a:rPr>
              <a:t>a Skolem </a:t>
            </a:r>
            <a:r>
              <a:rPr lang="en-US" sz="2800" dirty="0" smtClean="0">
                <a:solidFill>
                  <a:srgbClr val="7F7F7F"/>
                </a:solidFill>
              </a:rPr>
              <a:t>individual</a:t>
            </a:r>
          </a:p>
          <a:p>
            <a:pPr marL="222250" indent="-222250">
              <a:buFont typeface="Arial"/>
              <a:buChar char="•"/>
            </a:pPr>
            <a:r>
              <a:rPr lang="en-US" sz="2800" dirty="0" smtClean="0">
                <a:solidFill>
                  <a:srgbClr val="7F7F7F"/>
                </a:solidFill>
              </a:rPr>
              <a:t>If </a:t>
            </a:r>
            <a:r>
              <a:rPr lang="en-US" sz="2800" dirty="0" smtClean="0">
                <a:solidFill>
                  <a:srgbClr val="7F7F7F"/>
                </a:solidFill>
              </a:rPr>
              <a:t>you are a doctor then you treat someone and that someone is a patient</a:t>
            </a:r>
            <a:endParaRPr lang="en-US" sz="28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836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Example:</a:t>
            </a:r>
          </a:p>
        </p:txBody>
      </p:sp>
      <p:pic>
        <p:nvPicPr>
          <p:cNvPr id="523268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3269" name="Rectangle 5"/>
          <p:cNvSpPr>
            <a:spLocks noChangeArrowheads="1"/>
          </p:cNvSpPr>
          <p:nvPr/>
        </p:nvSpPr>
        <p:spPr bwMode="auto">
          <a:xfrm>
            <a:off x="4913313" y="3821113"/>
            <a:ext cx="4070350" cy="1884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270" name="Rectangle 6"/>
          <p:cNvSpPr>
            <a:spLocks noChangeArrowheads="1"/>
          </p:cNvSpPr>
          <p:nvPr/>
        </p:nvSpPr>
        <p:spPr bwMode="auto">
          <a:xfrm>
            <a:off x="860425" y="3783013"/>
            <a:ext cx="3560763" cy="1300162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4725" y="4944904"/>
            <a:ext cx="78693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7F7F7F"/>
                </a:solidFill>
              </a:rPr>
              <a:t>For each rule in the rules version of the KB we want to enhance the query, so that we need not use the rule in the KB.</a:t>
            </a:r>
            <a:endParaRPr lang="en-US" sz="2800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19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Calibri" charset="0"/>
              </a:rPr>
              <a:t>Syntactic </a:t>
            </a:r>
            <a:r>
              <a:rPr lang="en-US" dirty="0" smtClean="0">
                <a:latin typeface="Calibri" charset="0"/>
              </a:rPr>
              <a:t>sugar: </a:t>
            </a:r>
            <a:r>
              <a:rPr lang="en-US" dirty="0" err="1" smtClean="0">
                <a:latin typeface="Calibri" charset="0"/>
              </a:rPr>
              <a:t>disJointUnion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4" y="1417638"/>
            <a:ext cx="8618614" cy="5343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Need for </a:t>
            </a:r>
            <a:r>
              <a:rPr lang="en-US" dirty="0" err="1" smtClean="0">
                <a:ea typeface="+mn-ea"/>
              </a:rPr>
              <a:t>disjointUnion</a:t>
            </a:r>
            <a:r>
              <a:rPr lang="en-US" dirty="0" smtClean="0">
                <a:ea typeface="+mn-ea"/>
              </a:rPr>
              <a:t> construct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ea typeface="+mn-ea"/>
              </a:rPr>
              <a:t>A </a:t>
            </a:r>
            <a:r>
              <a:rPr lang="en-US" sz="2400" i="1" dirty="0" smtClean="0">
                <a:solidFill>
                  <a:srgbClr val="FF0000"/>
                </a:solidFill>
                <a:ea typeface="+mn-ea"/>
              </a:rPr>
              <a:t>:</a:t>
            </a:r>
            <a:r>
              <a:rPr lang="en-US" sz="2400" i="1" dirty="0" err="1" smtClean="0">
                <a:solidFill>
                  <a:srgbClr val="FF0000"/>
                </a:solidFill>
                <a:ea typeface="+mn-ea"/>
              </a:rPr>
              <a:t>CarDoor</a:t>
            </a:r>
            <a:r>
              <a:rPr lang="en-US" sz="2400" dirty="0" smtClean="0">
                <a:ea typeface="+mn-ea"/>
              </a:rPr>
              <a:t> is exclusively either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a </a:t>
            </a:r>
            <a:r>
              <a:rPr lang="en-US" i="1" dirty="0" smtClean="0">
                <a:ea typeface="+mn-ea"/>
              </a:rPr>
              <a:t>:</a:t>
            </a:r>
            <a:r>
              <a:rPr lang="en-US" i="1" dirty="0" err="1" smtClean="0">
                <a:ea typeface="+mn-ea"/>
              </a:rPr>
              <a:t>FrontDoor</a:t>
            </a:r>
            <a:r>
              <a:rPr lang="en-US" dirty="0" smtClean="0">
                <a:ea typeface="+mn-ea"/>
              </a:rPr>
              <a:t>, a </a:t>
            </a:r>
            <a:r>
              <a:rPr lang="en-US" i="1" dirty="0" smtClean="0">
                <a:ea typeface="+mn-ea"/>
              </a:rPr>
              <a:t>:</a:t>
            </a:r>
            <a:r>
              <a:rPr lang="en-US" i="1" dirty="0" err="1" smtClean="0">
                <a:ea typeface="+mn-ea"/>
              </a:rPr>
              <a:t>RearDoor</a:t>
            </a:r>
            <a:r>
              <a:rPr lang="en-US" dirty="0" smtClean="0">
                <a:ea typeface="+mn-ea"/>
              </a:rPr>
              <a:t> or </a:t>
            </a:r>
            <a:r>
              <a:rPr lang="en-US" dirty="0" smtClean="0"/>
              <a:t>a</a:t>
            </a:r>
            <a:r>
              <a:rPr lang="en-US" dirty="0" smtClean="0">
                <a:ea typeface="+mn-ea"/>
              </a:rPr>
              <a:t> </a:t>
            </a:r>
            <a:r>
              <a:rPr lang="en-US" i="1" dirty="0" smtClean="0">
                <a:ea typeface="+mn-ea"/>
              </a:rPr>
              <a:t>:TrunkDoor</a:t>
            </a:r>
            <a:r>
              <a:rPr lang="en-US" dirty="0" smtClean="0">
                <a:ea typeface="+mn-ea"/>
              </a:rPr>
              <a:t>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and not more than one of them</a:t>
            </a:r>
          </a:p>
          <a:p>
            <a:pPr>
              <a:defRPr/>
            </a:pPr>
            <a:r>
              <a:rPr lang="en-US" dirty="0" smtClean="0"/>
              <a:t>In OWL 2</a:t>
            </a:r>
            <a:br>
              <a:rPr lang="en-US" dirty="0" smtClean="0"/>
            </a:br>
            <a:r>
              <a:rPr lang="en-US" sz="2300" dirty="0" smtClean="0"/>
              <a:t>:</a:t>
            </a:r>
            <a:r>
              <a:rPr lang="en-US" sz="2300" dirty="0" err="1" smtClean="0"/>
              <a:t>CarDoor</a:t>
            </a:r>
            <a:r>
              <a:rPr lang="en-US" sz="2300" dirty="0" smtClean="0"/>
              <a:t> a</a:t>
            </a:r>
            <a:r>
              <a:rPr lang="en-US" sz="2300" dirty="0"/>
              <a:t> </a:t>
            </a:r>
            <a:r>
              <a:rPr lang="en-US" sz="2300" dirty="0" err="1" smtClean="0"/>
              <a:t>owl:disjointUnionOf</a:t>
            </a:r>
            <a:r>
              <a:rPr lang="en-US" sz="2300" dirty="0"/>
              <a:t> </a:t>
            </a:r>
            <a:r>
              <a:rPr lang="en-US" sz="2300" dirty="0" smtClean="0"/>
              <a:t>(</a:t>
            </a:r>
            <a:r>
              <a:rPr lang="en-US" sz="2300" dirty="0"/>
              <a:t>:</a:t>
            </a:r>
            <a:r>
              <a:rPr lang="en-US" sz="2300" dirty="0" err="1" smtClean="0"/>
              <a:t>FrontDoor</a:t>
            </a:r>
            <a:r>
              <a:rPr lang="en-US" sz="2300" dirty="0"/>
              <a:t> </a:t>
            </a:r>
            <a:r>
              <a:rPr lang="en-US" sz="2300" dirty="0" smtClean="0"/>
              <a:t>:</a:t>
            </a:r>
            <a:r>
              <a:rPr lang="en-US" sz="2300" dirty="0" err="1" smtClean="0"/>
              <a:t>RearDoor</a:t>
            </a:r>
            <a:r>
              <a:rPr lang="en-US" sz="2300" dirty="0"/>
              <a:t> </a:t>
            </a:r>
            <a:r>
              <a:rPr lang="en-US" sz="2300" dirty="0" smtClean="0"/>
              <a:t>:</a:t>
            </a:r>
            <a:r>
              <a:rPr lang="en-US" sz="2300" dirty="0" err="1" smtClean="0"/>
              <a:t>TrunkDoor</a:t>
            </a:r>
            <a:r>
              <a:rPr lang="en-US" sz="2300" dirty="0" smtClean="0"/>
              <a:t>).</a:t>
            </a:r>
          </a:p>
          <a:p>
            <a:pPr marL="230188" indent="-230188">
              <a:defRPr/>
            </a:pPr>
            <a:r>
              <a:rPr lang="en-US" dirty="0" smtClean="0"/>
              <a:t>In OWL 1.1</a:t>
            </a:r>
          </a:p>
          <a:p>
            <a:pPr marL="338138" lvl="1" indent="0">
              <a:buNone/>
              <a:defRPr/>
            </a:pPr>
            <a:r>
              <a:rPr lang="en-US" sz="2300" dirty="0" smtClean="0"/>
              <a:t>:</a:t>
            </a:r>
            <a:r>
              <a:rPr lang="en-US" sz="2300" dirty="0" err="1" smtClean="0"/>
              <a:t>CarDoor</a:t>
            </a:r>
            <a:r>
              <a:rPr lang="en-US" sz="2300" dirty="0" smtClean="0"/>
              <a:t> </a:t>
            </a:r>
            <a:r>
              <a:rPr lang="en-US" sz="2300" dirty="0" err="1" smtClean="0"/>
              <a:t>owl:unionOf</a:t>
            </a:r>
            <a:r>
              <a:rPr lang="en-US" sz="2300" dirty="0"/>
              <a:t> (:</a:t>
            </a:r>
            <a:r>
              <a:rPr lang="en-US" sz="2300" dirty="0" err="1"/>
              <a:t>FrontDoor</a:t>
            </a:r>
            <a:r>
              <a:rPr lang="en-US" sz="2300" dirty="0"/>
              <a:t> :</a:t>
            </a:r>
            <a:r>
              <a:rPr lang="en-US" sz="2300" dirty="0" err="1"/>
              <a:t>RearDoor</a:t>
            </a:r>
            <a:r>
              <a:rPr lang="en-US" sz="2300" dirty="0"/>
              <a:t> :</a:t>
            </a:r>
            <a:r>
              <a:rPr lang="en-US" sz="2300" dirty="0" err="1"/>
              <a:t>TrunkDoor</a:t>
            </a:r>
            <a:r>
              <a:rPr lang="en-US" sz="2300" dirty="0" smtClean="0"/>
              <a:t>).</a:t>
            </a:r>
          </a:p>
          <a:p>
            <a:pPr marL="338138" lvl="1" indent="0">
              <a:buNone/>
              <a:defRPr/>
            </a:pPr>
            <a:r>
              <a:rPr lang="en-US" sz="2300" dirty="0" smtClean="0"/>
              <a:t>:</a:t>
            </a:r>
            <a:r>
              <a:rPr lang="en-US" sz="2300" dirty="0" err="1" smtClean="0"/>
              <a:t>FrontDoor</a:t>
            </a:r>
            <a:r>
              <a:rPr lang="en-US" sz="2300" dirty="0" smtClean="0"/>
              <a:t> </a:t>
            </a:r>
            <a:r>
              <a:rPr lang="en-US" sz="2300" dirty="0" err="1" smtClean="0"/>
              <a:t>owl:disjointWith</a:t>
            </a:r>
            <a:r>
              <a:rPr lang="en-US" sz="2300" dirty="0" smtClean="0"/>
              <a:t> :</a:t>
            </a:r>
            <a:r>
              <a:rPr lang="en-US" sz="2300" dirty="0" err="1" smtClean="0"/>
              <a:t>ReadDoor</a:t>
            </a:r>
            <a:r>
              <a:rPr lang="en-US" sz="2300" dirty="0" smtClean="0"/>
              <a:t> .</a:t>
            </a:r>
          </a:p>
          <a:p>
            <a:pPr marL="338138" lvl="1" indent="0">
              <a:buNone/>
              <a:defRPr/>
            </a:pPr>
            <a:r>
              <a:rPr lang="en-US" sz="2300" dirty="0"/>
              <a:t>:</a:t>
            </a:r>
            <a:r>
              <a:rPr lang="en-US" sz="2300" dirty="0" err="1"/>
              <a:t>FrontDoor</a:t>
            </a:r>
            <a:r>
              <a:rPr lang="en-US" sz="2300" dirty="0"/>
              <a:t> </a:t>
            </a:r>
            <a:r>
              <a:rPr lang="en-US" sz="2300" dirty="0" err="1"/>
              <a:t>owl:disjointWith</a:t>
            </a:r>
            <a:r>
              <a:rPr lang="en-US" sz="2300" dirty="0"/>
              <a:t> </a:t>
            </a:r>
            <a:r>
              <a:rPr lang="en-US" sz="2300" dirty="0" smtClean="0"/>
              <a:t>:</a:t>
            </a:r>
            <a:r>
              <a:rPr lang="en-US" sz="2300" dirty="0" err="1" smtClean="0"/>
              <a:t>TrunkDoor</a:t>
            </a:r>
            <a:r>
              <a:rPr lang="en-US" sz="2300" dirty="0" smtClean="0"/>
              <a:t> .</a:t>
            </a:r>
          </a:p>
          <a:p>
            <a:pPr marL="338138" lvl="1" indent="0">
              <a:buNone/>
              <a:defRPr/>
            </a:pPr>
            <a:r>
              <a:rPr lang="en-US" sz="2300" dirty="0" smtClean="0"/>
              <a:t>:</a:t>
            </a:r>
            <a:r>
              <a:rPr lang="en-US" sz="2300" dirty="0" err="1" smtClean="0"/>
              <a:t>RearDoor</a:t>
            </a:r>
            <a:r>
              <a:rPr lang="en-US" sz="2300" dirty="0" smtClean="0"/>
              <a:t> </a:t>
            </a:r>
            <a:r>
              <a:rPr lang="en-US" sz="2300" dirty="0" err="1"/>
              <a:t>owl:disjointWith</a:t>
            </a:r>
            <a:r>
              <a:rPr lang="en-US" sz="2300" dirty="0"/>
              <a:t> :</a:t>
            </a:r>
            <a:r>
              <a:rPr lang="en-US" sz="2300" dirty="0" err="1"/>
              <a:t>TrunkDoor</a:t>
            </a:r>
            <a:r>
              <a:rPr lang="en-US" sz="2300" dirty="0"/>
              <a:t> </a:t>
            </a:r>
            <a:r>
              <a:rPr lang="en-US" sz="2300" dirty="0" smtClean="0"/>
              <a:t>.</a:t>
            </a:r>
            <a:endParaRPr lang="en-US" sz="2300" dirty="0"/>
          </a:p>
          <a:p>
            <a:pPr marL="338138" lvl="1" indent="0">
              <a:buNone/>
              <a:defRPr/>
            </a:pPr>
            <a:endParaRPr lang="en-US" sz="2300" dirty="0" smtClean="0"/>
          </a:p>
          <a:p>
            <a:pPr marL="338138" lvl="1" indent="0">
              <a:buNone/>
              <a:defRPr/>
            </a:pPr>
            <a:endParaRPr lang="en-US" sz="23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411" y="1630957"/>
            <a:ext cx="1580814" cy="106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1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25316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5317" name="Rectangle 5"/>
          <p:cNvSpPr>
            <a:spLocks noChangeArrowheads="1"/>
          </p:cNvSpPr>
          <p:nvPr/>
        </p:nvSpPr>
        <p:spPr bwMode="auto">
          <a:xfrm>
            <a:off x="4913313" y="4213225"/>
            <a:ext cx="4070350" cy="1592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18" name="Rectangle 6"/>
          <p:cNvSpPr>
            <a:spLocks noChangeArrowheads="1"/>
          </p:cNvSpPr>
          <p:nvPr/>
        </p:nvSpPr>
        <p:spPr bwMode="auto">
          <a:xfrm>
            <a:off x="860425" y="3783013"/>
            <a:ext cx="3560763" cy="1300162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4725" y="5083175"/>
            <a:ext cx="8191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buFont typeface="Arial"/>
              <a:buChar char="•"/>
            </a:pPr>
            <a:r>
              <a:rPr lang="en-US" sz="2800" i="1" dirty="0" smtClean="0">
                <a:solidFill>
                  <a:srgbClr val="7F7F7F"/>
                </a:solidFill>
              </a:rPr>
              <a:t>Doctor</a:t>
            </a:r>
            <a:r>
              <a:rPr lang="en-US" sz="2800" i="1" dirty="0" smtClean="0">
                <a:solidFill>
                  <a:srgbClr val="7F7F7F"/>
                </a:solidFill>
              </a:rPr>
              <a:t>(X) implies treats(x,</a:t>
            </a:r>
            <a:r>
              <a:rPr lang="en-US" sz="2800" i="1" dirty="0">
                <a:solidFill>
                  <a:srgbClr val="7F7F7F"/>
                </a:solidFill>
              </a:rPr>
              <a:t> </a:t>
            </a:r>
            <a:r>
              <a:rPr lang="en-US" sz="2800" i="1" dirty="0" smtClean="0">
                <a:solidFill>
                  <a:srgbClr val="7F7F7F"/>
                </a:solidFill>
              </a:rPr>
              <a:t>f(x)) </a:t>
            </a:r>
            <a:r>
              <a:rPr lang="en-US" sz="2800" i="1" dirty="0" smtClean="0">
                <a:solidFill>
                  <a:srgbClr val="7F7F7F"/>
                </a:solidFill>
              </a:rPr>
              <a:t>so we </a:t>
            </a:r>
            <a:r>
              <a:rPr lang="en-US" sz="2800" i="1" dirty="0" smtClean="0">
                <a:solidFill>
                  <a:srgbClr val="7F7F7F"/>
                </a:solidFill>
              </a:rPr>
              <a:t>can replace </a:t>
            </a:r>
            <a:r>
              <a:rPr lang="en-US" sz="2800" i="1" dirty="0" smtClean="0">
                <a:solidFill>
                  <a:srgbClr val="7F7F7F"/>
                </a:solidFill>
              </a:rPr>
              <a:t>it</a:t>
            </a:r>
          </a:p>
          <a:p>
            <a:pPr marL="282575" indent="-282575">
              <a:buFont typeface="Arial"/>
              <a:buChar char="•"/>
            </a:pPr>
            <a:r>
              <a:rPr lang="en-US" sz="2800" i="1" dirty="0" smtClean="0">
                <a:solidFill>
                  <a:srgbClr val="7F7F7F"/>
                </a:solidFill>
              </a:rPr>
              <a:t>Must</a:t>
            </a:r>
            <a:r>
              <a:rPr lang="en-US" sz="2800" i="1" dirty="0" smtClean="0">
                <a:solidFill>
                  <a:srgbClr val="7F7F7F"/>
                </a:solidFill>
              </a:rPr>
              <a:t> </a:t>
            </a:r>
            <a:r>
              <a:rPr lang="en-US" sz="2800" i="1" dirty="0" smtClean="0">
                <a:solidFill>
                  <a:srgbClr val="7F7F7F"/>
                </a:solidFill>
              </a:rPr>
              <a:t>unify f(x) with y, </a:t>
            </a:r>
            <a:r>
              <a:rPr lang="en-US" sz="2800" i="1" dirty="0" smtClean="0">
                <a:solidFill>
                  <a:srgbClr val="7F7F7F"/>
                </a:solidFill>
              </a:rPr>
              <a:t>so end </a:t>
            </a:r>
            <a:r>
              <a:rPr lang="en-US" sz="2800" i="1" dirty="0" smtClean="0">
                <a:solidFill>
                  <a:srgbClr val="7F7F7F"/>
                </a:solidFill>
              </a:rPr>
              <a:t>up with the second way of satisfying our query Q(x</a:t>
            </a:r>
            <a:r>
              <a:rPr lang="en-US" sz="2800" i="1" dirty="0" smtClean="0">
                <a:solidFill>
                  <a:srgbClr val="7F7F7F"/>
                </a:solidFill>
              </a:rPr>
              <a:t>)</a:t>
            </a:r>
            <a:endParaRPr lang="en-US" sz="2800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015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Example:</a:t>
            </a:r>
          </a:p>
        </p:txBody>
      </p:sp>
      <p:pic>
        <p:nvPicPr>
          <p:cNvPr id="527364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7365" name="Rectangle 5"/>
          <p:cNvSpPr>
            <a:spLocks noChangeArrowheads="1"/>
          </p:cNvSpPr>
          <p:nvPr/>
        </p:nvSpPr>
        <p:spPr bwMode="auto">
          <a:xfrm>
            <a:off x="4913313" y="4213225"/>
            <a:ext cx="4070350" cy="1592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366" name="Rectangle 6"/>
          <p:cNvSpPr>
            <a:spLocks noChangeArrowheads="1"/>
          </p:cNvSpPr>
          <p:nvPr/>
        </p:nvSpPr>
        <p:spPr bwMode="auto">
          <a:xfrm>
            <a:off x="860425" y="3371850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367" name="Rectangle 7"/>
          <p:cNvSpPr>
            <a:spLocks noChangeArrowheads="1"/>
          </p:cNvSpPr>
          <p:nvPr/>
        </p:nvSpPr>
        <p:spPr bwMode="auto">
          <a:xfrm>
            <a:off x="1012825" y="4146550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368" name="Rectangle 8"/>
          <p:cNvSpPr>
            <a:spLocks noChangeArrowheads="1"/>
          </p:cNvSpPr>
          <p:nvPr/>
        </p:nvSpPr>
        <p:spPr bwMode="auto">
          <a:xfrm>
            <a:off x="4989513" y="3776663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378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29412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9413" name="Rectangle 5"/>
          <p:cNvSpPr>
            <a:spLocks noChangeArrowheads="1"/>
          </p:cNvSpPr>
          <p:nvPr/>
        </p:nvSpPr>
        <p:spPr bwMode="auto">
          <a:xfrm>
            <a:off x="4913313" y="4565650"/>
            <a:ext cx="4070350" cy="1362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9414" name="Rectangle 6"/>
          <p:cNvSpPr>
            <a:spLocks noChangeArrowheads="1"/>
          </p:cNvSpPr>
          <p:nvPr/>
        </p:nvSpPr>
        <p:spPr bwMode="auto">
          <a:xfrm>
            <a:off x="860425" y="3371850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9415" name="Rectangle 7"/>
          <p:cNvSpPr>
            <a:spLocks noChangeArrowheads="1"/>
          </p:cNvSpPr>
          <p:nvPr/>
        </p:nvSpPr>
        <p:spPr bwMode="auto">
          <a:xfrm>
            <a:off x="1012825" y="4146550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9416" name="Rectangle 8"/>
          <p:cNvSpPr>
            <a:spLocks noChangeArrowheads="1"/>
          </p:cNvSpPr>
          <p:nvPr/>
        </p:nvSpPr>
        <p:spPr bwMode="auto">
          <a:xfrm>
            <a:off x="4989513" y="3776663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4725" y="5160348"/>
            <a:ext cx="7869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7F7F7F"/>
                </a:solidFill>
              </a:rPr>
              <a:t>Applying the KB second rule to the 1</a:t>
            </a:r>
            <a:r>
              <a:rPr lang="en-US" sz="2800" i="1" baseline="30000" dirty="0" smtClean="0">
                <a:solidFill>
                  <a:srgbClr val="7F7F7F"/>
                </a:solidFill>
              </a:rPr>
              <a:t>st</a:t>
            </a:r>
            <a:r>
              <a:rPr lang="en-US" sz="2800" i="1" dirty="0" smtClean="0">
                <a:solidFill>
                  <a:srgbClr val="7F7F7F"/>
                </a:solidFill>
              </a:rPr>
              <a:t> query rule gives us another way to solve the Q(x)</a:t>
            </a:r>
            <a:endParaRPr lang="en-US" sz="2800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802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Example:</a:t>
            </a:r>
          </a:p>
        </p:txBody>
      </p:sp>
      <p:pic>
        <p:nvPicPr>
          <p:cNvPr id="531460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1461" name="Rectangle 5"/>
          <p:cNvSpPr>
            <a:spLocks noChangeArrowheads="1"/>
          </p:cNvSpPr>
          <p:nvPr/>
        </p:nvSpPr>
        <p:spPr bwMode="auto">
          <a:xfrm>
            <a:off x="4913313" y="4565650"/>
            <a:ext cx="4070350" cy="1362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1462" name="Rectangle 6"/>
          <p:cNvSpPr>
            <a:spLocks noChangeArrowheads="1"/>
          </p:cNvSpPr>
          <p:nvPr/>
        </p:nvSpPr>
        <p:spPr bwMode="auto">
          <a:xfrm>
            <a:off x="860425" y="3783013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1463" name="Rectangle 7"/>
          <p:cNvSpPr>
            <a:spLocks noChangeArrowheads="1"/>
          </p:cNvSpPr>
          <p:nvPr/>
        </p:nvSpPr>
        <p:spPr bwMode="auto">
          <a:xfrm>
            <a:off x="1012825" y="4146550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1464" name="Rectangle 8"/>
          <p:cNvSpPr>
            <a:spLocks noChangeArrowheads="1"/>
          </p:cNvSpPr>
          <p:nvPr/>
        </p:nvSpPr>
        <p:spPr bwMode="auto">
          <a:xfrm>
            <a:off x="4989513" y="3776663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1465" name="Rectangle 9"/>
          <p:cNvSpPr>
            <a:spLocks noChangeArrowheads="1"/>
          </p:cNvSpPr>
          <p:nvPr/>
        </p:nvSpPr>
        <p:spPr bwMode="auto">
          <a:xfrm>
            <a:off x="5141913" y="3417888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2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33508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3509" name="Rectangle 5"/>
          <p:cNvSpPr>
            <a:spLocks noChangeArrowheads="1"/>
          </p:cNvSpPr>
          <p:nvPr/>
        </p:nvSpPr>
        <p:spPr bwMode="auto">
          <a:xfrm>
            <a:off x="4913313" y="4935538"/>
            <a:ext cx="4070350" cy="106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10" name="Rectangle 6"/>
          <p:cNvSpPr>
            <a:spLocks noChangeArrowheads="1"/>
          </p:cNvSpPr>
          <p:nvPr/>
        </p:nvSpPr>
        <p:spPr bwMode="auto">
          <a:xfrm>
            <a:off x="860425" y="3783013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11" name="Rectangle 7"/>
          <p:cNvSpPr>
            <a:spLocks noChangeArrowheads="1"/>
          </p:cNvSpPr>
          <p:nvPr/>
        </p:nvSpPr>
        <p:spPr bwMode="auto">
          <a:xfrm>
            <a:off x="1012825" y="4146550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12" name="Rectangle 8"/>
          <p:cNvSpPr>
            <a:spLocks noChangeArrowheads="1"/>
          </p:cNvSpPr>
          <p:nvPr/>
        </p:nvSpPr>
        <p:spPr bwMode="auto">
          <a:xfrm>
            <a:off x="4989513" y="3776663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13" name="Rectangle 9"/>
          <p:cNvSpPr>
            <a:spLocks noChangeArrowheads="1"/>
          </p:cNvSpPr>
          <p:nvPr/>
        </p:nvSpPr>
        <p:spPr bwMode="auto">
          <a:xfrm>
            <a:off x="5141913" y="3417888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4725" y="5208588"/>
            <a:ext cx="78693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7F7F7F"/>
                </a:solidFill>
              </a:rPr>
              <a:t>Since Doctor(x) </a:t>
            </a:r>
            <a:r>
              <a:rPr lang="en-US" sz="2800" i="1" dirty="0" smtClean="0">
                <a:solidFill>
                  <a:srgbClr val="7F7F7F"/>
                </a:solidFill>
              </a:rPr>
              <a:t>implies </a:t>
            </a:r>
            <a:r>
              <a:rPr lang="en-US" sz="2800" i="1" dirty="0" smtClean="0">
                <a:solidFill>
                  <a:srgbClr val="7F7F7F"/>
                </a:solidFill>
              </a:rPr>
              <a:t>treats(x, f(x)) we can derive Q(X) if Doctor(x) and Doctor(x), which reduces to the third query rule.</a:t>
            </a:r>
            <a:endParaRPr lang="en-US" sz="2800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577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35556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5557" name="Rectangle 5"/>
          <p:cNvSpPr>
            <a:spLocks noChangeArrowheads="1"/>
          </p:cNvSpPr>
          <p:nvPr/>
        </p:nvSpPr>
        <p:spPr bwMode="auto">
          <a:xfrm>
            <a:off x="4913313" y="4935538"/>
            <a:ext cx="4070350" cy="106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58" name="Rectangle 6"/>
          <p:cNvSpPr>
            <a:spLocks noChangeArrowheads="1"/>
          </p:cNvSpPr>
          <p:nvPr/>
        </p:nvSpPr>
        <p:spPr bwMode="auto">
          <a:xfrm>
            <a:off x="860425" y="3783013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59" name="Rectangle 7"/>
          <p:cNvSpPr>
            <a:spLocks noChangeArrowheads="1"/>
          </p:cNvSpPr>
          <p:nvPr/>
        </p:nvSpPr>
        <p:spPr bwMode="auto">
          <a:xfrm>
            <a:off x="1012825" y="3390900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60" name="Rectangle 8"/>
          <p:cNvSpPr>
            <a:spLocks noChangeArrowheads="1"/>
          </p:cNvSpPr>
          <p:nvPr/>
        </p:nvSpPr>
        <p:spPr bwMode="auto">
          <a:xfrm>
            <a:off x="4989513" y="3776663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61" name="Rectangle 9"/>
          <p:cNvSpPr>
            <a:spLocks noChangeArrowheads="1"/>
          </p:cNvSpPr>
          <p:nvPr/>
        </p:nvSpPr>
        <p:spPr bwMode="auto">
          <a:xfrm>
            <a:off x="5141913" y="3417888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62" name="Rectangle 10"/>
          <p:cNvSpPr>
            <a:spLocks noChangeArrowheads="1"/>
          </p:cNvSpPr>
          <p:nvPr/>
        </p:nvSpPr>
        <p:spPr bwMode="auto">
          <a:xfrm>
            <a:off x="5141913" y="4117975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300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37604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7605" name="Rectangle 5"/>
          <p:cNvSpPr>
            <a:spLocks noChangeArrowheads="1"/>
          </p:cNvSpPr>
          <p:nvPr/>
        </p:nvSpPr>
        <p:spPr bwMode="auto">
          <a:xfrm>
            <a:off x="4913313" y="5337175"/>
            <a:ext cx="4070350" cy="757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7606" name="Rectangle 6"/>
          <p:cNvSpPr>
            <a:spLocks noChangeArrowheads="1"/>
          </p:cNvSpPr>
          <p:nvPr/>
        </p:nvSpPr>
        <p:spPr bwMode="auto">
          <a:xfrm>
            <a:off x="860425" y="3783013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7607" name="Rectangle 7"/>
          <p:cNvSpPr>
            <a:spLocks noChangeArrowheads="1"/>
          </p:cNvSpPr>
          <p:nvPr/>
        </p:nvSpPr>
        <p:spPr bwMode="auto">
          <a:xfrm>
            <a:off x="1012825" y="3390900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7608" name="Rectangle 8"/>
          <p:cNvSpPr>
            <a:spLocks noChangeArrowheads="1"/>
          </p:cNvSpPr>
          <p:nvPr/>
        </p:nvSpPr>
        <p:spPr bwMode="auto">
          <a:xfrm>
            <a:off x="4989513" y="3776663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7609" name="Rectangle 9"/>
          <p:cNvSpPr>
            <a:spLocks noChangeArrowheads="1"/>
          </p:cNvSpPr>
          <p:nvPr/>
        </p:nvSpPr>
        <p:spPr bwMode="auto">
          <a:xfrm>
            <a:off x="5141913" y="3417888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7610" name="Rectangle 10"/>
          <p:cNvSpPr>
            <a:spLocks noChangeArrowheads="1"/>
          </p:cNvSpPr>
          <p:nvPr/>
        </p:nvSpPr>
        <p:spPr bwMode="auto">
          <a:xfrm>
            <a:off x="5141913" y="4117975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552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39652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8397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541700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1701" name="Line 5"/>
          <p:cNvSpPr>
            <a:spLocks noChangeShapeType="1"/>
          </p:cNvSpPr>
          <p:nvPr/>
        </p:nvSpPr>
        <p:spPr bwMode="auto">
          <a:xfrm flipH="1" flipV="1">
            <a:off x="5029200" y="3946525"/>
            <a:ext cx="3965575" cy="2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1702" name="Line 6"/>
          <p:cNvSpPr>
            <a:spLocks noChangeShapeType="1"/>
          </p:cNvSpPr>
          <p:nvPr/>
        </p:nvSpPr>
        <p:spPr bwMode="auto">
          <a:xfrm flipH="1" flipV="1">
            <a:off x="5041900" y="4332288"/>
            <a:ext cx="3965575" cy="20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4725" y="5637402"/>
            <a:ext cx="7869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7F7F7F"/>
                </a:solidFill>
              </a:rPr>
              <a:t>Remove useless redundant query rules</a:t>
            </a:r>
            <a:endParaRPr lang="en-US" sz="2800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714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581150"/>
            <a:ext cx="8345487" cy="51123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For DL-Lite, result is a union of </a:t>
            </a:r>
            <a:r>
              <a:rPr lang="en-US" dirty="0" smtClean="0"/>
              <a:t>conjunctive</a:t>
            </a:r>
            <a:br>
              <a:rPr lang="en-US" dirty="0" smtClean="0"/>
            </a:br>
            <a:r>
              <a:rPr lang="en-US" dirty="0" smtClean="0"/>
              <a:t>queries (UCQ)</a:t>
            </a:r>
            <a:endParaRPr lang="en-US" dirty="0"/>
          </a:p>
        </p:txBody>
      </p:sp>
      <p:pic>
        <p:nvPicPr>
          <p:cNvPr id="543748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3749" name="Line 5"/>
          <p:cNvSpPr>
            <a:spLocks noChangeShapeType="1"/>
          </p:cNvSpPr>
          <p:nvPr/>
        </p:nvSpPr>
        <p:spPr bwMode="auto">
          <a:xfrm flipH="1" flipV="1">
            <a:off x="5029200" y="3946525"/>
            <a:ext cx="3965575" cy="2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750" name="Line 6"/>
          <p:cNvSpPr>
            <a:spLocks noChangeShapeType="1"/>
          </p:cNvSpPr>
          <p:nvPr/>
        </p:nvSpPr>
        <p:spPr bwMode="auto">
          <a:xfrm flipH="1" flipV="1">
            <a:off x="5041900" y="4332288"/>
            <a:ext cx="3965575" cy="20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244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Syntactic </a:t>
            </a:r>
            <a:r>
              <a:rPr lang="en-US" dirty="0" smtClean="0">
                <a:latin typeface="Calibri" charset="0"/>
              </a:rPr>
              <a:t>sugar: </a:t>
            </a:r>
            <a:r>
              <a:rPr lang="en-US" dirty="0" err="1" smtClean="0">
                <a:latin typeface="Calibri" charset="0"/>
              </a:rPr>
              <a:t>disJointUnion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" y="1417638"/>
            <a:ext cx="8229600" cy="50311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It’s common for a concept to have more than one decomposition into disjoint union sets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E.g.: every person is either male or female (but not both) and also either a minor or adult (but not both</a:t>
            </a:r>
            <a:r>
              <a:rPr lang="en-US" dirty="0" smtClean="0"/>
              <a:t>)</a:t>
            </a:r>
          </a:p>
          <a:p>
            <a:pPr marL="457200" lvl="1" indent="0">
              <a:buNone/>
              <a:defRPr/>
            </a:pPr>
            <a:r>
              <a:rPr lang="en-US" dirty="0" err="1"/>
              <a:t>foaf:Person</a:t>
            </a:r>
            <a:r>
              <a:rPr lang="en-US" dirty="0"/>
              <a:t> </a:t>
            </a:r>
          </a:p>
          <a:p>
            <a:pPr marL="457200" lvl="1" indent="0">
              <a:buNone/>
              <a:defRPr/>
            </a:pPr>
            <a:r>
              <a:rPr lang="en-US" dirty="0"/>
              <a:t>   </a:t>
            </a:r>
            <a:r>
              <a:rPr lang="en-US" dirty="0" err="1"/>
              <a:t>owl:disjointUnionOf</a:t>
            </a:r>
            <a:r>
              <a:rPr lang="en-US" dirty="0"/>
              <a:t> (:</a:t>
            </a:r>
            <a:r>
              <a:rPr lang="en-US" dirty="0" err="1"/>
              <a:t>MalePerson</a:t>
            </a:r>
            <a:r>
              <a:rPr lang="en-US" dirty="0"/>
              <a:t> :</a:t>
            </a:r>
            <a:r>
              <a:rPr lang="en-US" dirty="0" err="1"/>
              <a:t>FemalePerson</a:t>
            </a:r>
            <a:r>
              <a:rPr lang="en-US" dirty="0"/>
              <a:t>);</a:t>
            </a:r>
          </a:p>
          <a:p>
            <a:pPr marL="457200" lvl="1" indent="0">
              <a:buNone/>
              <a:defRPr/>
            </a:pPr>
            <a:r>
              <a:rPr lang="en-US" dirty="0"/>
              <a:t>   </a:t>
            </a:r>
            <a:r>
              <a:rPr lang="en-US" dirty="0" err="1"/>
              <a:t>owl:disjointUnionOf</a:t>
            </a:r>
            <a:r>
              <a:rPr lang="en-US" dirty="0"/>
              <a:t> (:Minor :Adult</a:t>
            </a:r>
            <a:r>
              <a:rPr lang="en-US" dirty="0" smtClean="0"/>
              <a:t>) .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88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 can be stored/left in </a:t>
            </a:r>
            <a:r>
              <a:rPr lang="en-US" b="1">
                <a:solidFill>
                  <a:schemeClr val="accent2"/>
                </a:solidFill>
              </a:rPr>
              <a:t>RDBMS</a:t>
            </a:r>
            <a:endParaRPr lang="en-US"/>
          </a:p>
          <a:p>
            <a:r>
              <a:rPr lang="en-US"/>
              <a:t>Relationship between ontology and DB defined by </a:t>
            </a:r>
            <a:r>
              <a:rPr lang="en-US" b="1">
                <a:solidFill>
                  <a:schemeClr val="accent2"/>
                </a:solidFill>
              </a:rPr>
              <a:t>mappings</a:t>
            </a:r>
            <a:r>
              <a:rPr lang="en-US"/>
              <a:t>, e.g.: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UCQ translated into </a:t>
            </a:r>
            <a:r>
              <a:rPr lang="en-US" b="1">
                <a:solidFill>
                  <a:schemeClr val="accent2"/>
                </a:solidFill>
              </a:rPr>
              <a:t>SQL query</a:t>
            </a:r>
            <a:r>
              <a:rPr lang="en-US"/>
              <a:t>:</a:t>
            </a:r>
          </a:p>
          <a:p>
            <a:endParaRPr lang="en-US"/>
          </a:p>
        </p:txBody>
      </p:sp>
      <p:pic>
        <p:nvPicPr>
          <p:cNvPr id="545796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95" y="3501231"/>
            <a:ext cx="6380162" cy="9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5797" name="Picture 5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5731608"/>
            <a:ext cx="7493000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8490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5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>
          <a:xfrm>
            <a:off x="457200" y="209283"/>
            <a:ext cx="82296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OWL 2 RL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319514"/>
            <a:ext cx="8472625" cy="541695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RL </a:t>
            </a:r>
            <a:r>
              <a:rPr lang="en-US" dirty="0" smtClean="0">
                <a:ea typeface="+mn-ea"/>
              </a:rPr>
              <a:t>acronym </a:t>
            </a:r>
            <a:r>
              <a:rPr lang="en-US" dirty="0" smtClean="0">
                <a:ea typeface="+mn-ea"/>
              </a:rPr>
              <a:t>reflects </a:t>
            </a:r>
            <a:r>
              <a:rPr lang="en-US" dirty="0" smtClean="0">
                <a:ea typeface="+mn-ea"/>
              </a:rPr>
              <a:t>relation to </a:t>
            </a:r>
            <a:r>
              <a:rPr lang="en-US" i="1" dirty="0" smtClean="0">
                <a:ea typeface="+mn-ea"/>
              </a:rPr>
              <a:t>Rule Languages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OWL 2 </a:t>
            </a:r>
            <a:r>
              <a:rPr lang="en-US" dirty="0" smtClean="0">
                <a:ea typeface="+mn-ea"/>
              </a:rPr>
              <a:t>RL </a:t>
            </a:r>
            <a:r>
              <a:rPr lang="en-US" dirty="0" smtClean="0">
                <a:ea typeface="+mn-ea"/>
              </a:rPr>
              <a:t>designed to accommodate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OWL 2 applications that can trade the full expressivity of the language for efficiency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RDF(S) </a:t>
            </a:r>
            <a:r>
              <a:rPr lang="en-US" dirty="0" smtClean="0">
                <a:ea typeface="+mn-ea"/>
              </a:rPr>
              <a:t>applications needing </a:t>
            </a:r>
            <a:r>
              <a:rPr lang="en-US" dirty="0" smtClean="0">
                <a:ea typeface="+mn-ea"/>
              </a:rPr>
              <a:t>added expressivity from OWL 2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Not allowed: existential quantification to a class, union and disjoint union to class expressions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R</a:t>
            </a:r>
            <a:r>
              <a:rPr lang="en-US" dirty="0" smtClean="0">
                <a:ea typeface="+mn-ea"/>
              </a:rPr>
              <a:t>estrictions </a:t>
            </a:r>
            <a:r>
              <a:rPr lang="en-US" dirty="0" smtClean="0">
                <a:ea typeface="+mn-ea"/>
              </a:rPr>
              <a:t>allow OWL 2 RL to be implemented using rule-based technologies such as rule extended DBMSs, Jess, Prolog, etc.</a:t>
            </a:r>
            <a:endParaRPr lang="it-IT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1916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Profiles</a:t>
            </a:r>
            <a:endParaRPr lang="it-IT" dirty="0">
              <a:latin typeface="Calibri" charset="0"/>
            </a:endParaRPr>
          </a:p>
        </p:txBody>
      </p:sp>
      <p:sp>
        <p:nvSpPr>
          <p:cNvPr id="31747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alibri" charset="0"/>
              </a:rPr>
              <a:t>Profile selection depends on</a:t>
            </a:r>
          </a:p>
          <a:p>
            <a:pPr lvl="1"/>
            <a:r>
              <a:rPr lang="en-US" sz="3200" dirty="0" smtClean="0">
                <a:latin typeface="Calibri" charset="0"/>
              </a:rPr>
              <a:t>Expressiveness </a:t>
            </a:r>
            <a:r>
              <a:rPr lang="en-US" sz="3200" dirty="0">
                <a:latin typeface="Calibri" charset="0"/>
              </a:rPr>
              <a:t>required by the application</a:t>
            </a:r>
          </a:p>
          <a:p>
            <a:pPr lvl="1"/>
            <a:r>
              <a:rPr lang="en-US" sz="3200" dirty="0">
                <a:latin typeface="Calibri" charset="0"/>
              </a:rPr>
              <a:t>Priority given to reasoning on classes or data</a:t>
            </a:r>
          </a:p>
          <a:p>
            <a:pPr lvl="1"/>
            <a:r>
              <a:rPr lang="en-US" sz="3200" dirty="0">
                <a:latin typeface="Calibri" charset="0"/>
              </a:rPr>
              <a:t>Size of the datasets</a:t>
            </a:r>
          </a:p>
          <a:p>
            <a:endParaRPr lang="it-IT" sz="36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70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581150"/>
            <a:ext cx="8345487" cy="4583113"/>
          </a:xfrm>
        </p:spPr>
        <p:txBody>
          <a:bodyPr/>
          <a:lstStyle/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561157" name="Picture 5" descr="2009-10-06_OWLqrg-Le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848600" cy="606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3638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270"/>
            <a:ext cx="8229600" cy="915900"/>
          </a:xfrm>
        </p:spPr>
        <p:txBody>
          <a:bodyPr/>
          <a:lstStyle/>
          <a:p>
            <a:r>
              <a:rPr lang="en-US" dirty="0" smtClean="0"/>
              <a:t>Key OWL 2 Documents</a:t>
            </a:r>
            <a:endParaRPr lang="en-US" dirty="0"/>
          </a:p>
        </p:txBody>
      </p:sp>
      <p:pic>
        <p:nvPicPr>
          <p:cNvPr id="4" name="Picture 4" descr="owl-road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06" y="1112977"/>
            <a:ext cx="8629862" cy="489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569" y="6184718"/>
            <a:ext cx="8473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hlinkClick r:id="rId3"/>
              </a:rPr>
              <a:t>http://w3.org/TR/2009/WD-owl2-overview-20090421/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5555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Conclusion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Most of the new features of OWL 2 in comparing with the initial version of OWL have been discussed</a:t>
            </a:r>
          </a:p>
          <a:p>
            <a:r>
              <a:rPr lang="en-US" dirty="0">
                <a:latin typeface="Calibri" charset="0"/>
              </a:rPr>
              <a:t>Rationale behind the inclusion of the new features have also been discussed</a:t>
            </a:r>
          </a:p>
          <a:p>
            <a:r>
              <a:rPr lang="en-US" dirty="0">
                <a:latin typeface="Calibri" charset="0"/>
              </a:rPr>
              <a:t>Three profiles – </a:t>
            </a:r>
            <a:r>
              <a:rPr lang="en-US" dirty="0" smtClean="0">
                <a:latin typeface="Calibri" charset="0"/>
              </a:rPr>
              <a:t>EL</a:t>
            </a:r>
            <a:r>
              <a:rPr lang="en-US" dirty="0">
                <a:latin typeface="Calibri" charset="0"/>
              </a:rPr>
              <a:t>, </a:t>
            </a:r>
            <a:r>
              <a:rPr lang="en-US" dirty="0" smtClean="0">
                <a:latin typeface="Calibri" charset="0"/>
              </a:rPr>
              <a:t>QL </a:t>
            </a:r>
            <a:r>
              <a:rPr lang="en-US" dirty="0">
                <a:latin typeface="Calibri" charset="0"/>
              </a:rPr>
              <a:t>and </a:t>
            </a:r>
            <a:r>
              <a:rPr lang="en-US" dirty="0" smtClean="0">
                <a:latin typeface="Calibri" charset="0"/>
              </a:rPr>
              <a:t>RL – are provided that fit different use cases and implementation strategies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5443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201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Calibri" charset="0"/>
              </a:rPr>
              <a:t>Syntactic </a:t>
            </a:r>
            <a:r>
              <a:rPr lang="en-US" dirty="0" smtClean="0">
                <a:latin typeface="Calibri" charset="0"/>
              </a:rPr>
              <a:t>sugar: negative assertions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0144" y="1675582"/>
            <a:ext cx="7926562" cy="4801840"/>
          </a:xfrm>
        </p:spPr>
        <p:txBody>
          <a:bodyPr>
            <a:normAutofit/>
          </a:bodyPr>
          <a:lstStyle/>
          <a:p>
            <a:pPr marL="168275" indent="-168275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Asserts that a property doesn’t hold between two instances or between an instance and a literal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latin typeface="Calibri" charset="0"/>
              </a:rPr>
              <a:t>NegativeObjectPropertyAssertion</a:t>
            </a:r>
            <a:endParaRPr lang="en-US" dirty="0" smtClean="0">
              <a:latin typeface="Calibri" charset="0"/>
            </a:endParaRPr>
          </a:p>
          <a:p>
            <a:pPr lvl="1">
              <a:lnSpc>
                <a:spcPct val="90000"/>
              </a:lnSpc>
            </a:pPr>
            <a:r>
              <a:rPr lang="en-US" sz="3200" dirty="0" smtClean="0">
                <a:latin typeface="Calibri" charset="0"/>
              </a:rPr>
              <a:t>Barack Obama was not born in Kenya</a:t>
            </a:r>
            <a:endParaRPr lang="en-US" sz="3200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dirty="0" err="1" smtClean="0">
                <a:latin typeface="Calibri" charset="0"/>
              </a:rPr>
              <a:t>NegativeDataPropertyAssertion</a:t>
            </a:r>
            <a:endParaRPr lang="en-US" dirty="0" smtClean="0">
              <a:latin typeface="Calibri" charset="0"/>
            </a:endParaRPr>
          </a:p>
          <a:p>
            <a:pPr lvl="1">
              <a:lnSpc>
                <a:spcPct val="90000"/>
              </a:lnSpc>
            </a:pPr>
            <a:r>
              <a:rPr lang="en-US" sz="3200" dirty="0" smtClean="0">
                <a:latin typeface="Calibri" charset="0"/>
              </a:rPr>
              <a:t>Barack Obama is not 60 years old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Encoded using a “reification style”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Calibri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89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201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Calibri" charset="0"/>
              </a:rPr>
              <a:t>Syntactic </a:t>
            </a:r>
            <a:r>
              <a:rPr lang="en-US" dirty="0" smtClean="0">
                <a:latin typeface="Calibri" charset="0"/>
              </a:rPr>
              <a:t>sugar: negative assertions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0144" y="1417637"/>
            <a:ext cx="7926562" cy="5328749"/>
          </a:xfrm>
        </p:spPr>
        <p:txBody>
          <a:bodyPr>
            <a:normAutofit/>
          </a:bodyPr>
          <a:lstStyle/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@prefix </a:t>
            </a:r>
            <a:r>
              <a:rPr lang="en-US" sz="2800" dirty="0" err="1" smtClean="0">
                <a:latin typeface="Calibri" charset="0"/>
              </a:rPr>
              <a:t>dbp</a:t>
            </a:r>
            <a:r>
              <a:rPr lang="en-US" sz="2800" dirty="0" smtClean="0">
                <a:latin typeface="Calibri" charset="0"/>
              </a:rPr>
              <a:t>: &lt;http://</a:t>
            </a:r>
            <a:r>
              <a:rPr lang="en-US" sz="2800" dirty="0" err="1" smtClean="0">
                <a:latin typeface="Calibri" charset="0"/>
              </a:rPr>
              <a:t>dbpedia.org</a:t>
            </a:r>
            <a:r>
              <a:rPr lang="en-US" sz="2800" dirty="0" smtClean="0">
                <a:latin typeface="Calibri" charset="0"/>
              </a:rPr>
              <a:t>/resource/&gt; . </a:t>
            </a:r>
          </a:p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@prefix </a:t>
            </a:r>
            <a:r>
              <a:rPr lang="en-US" sz="2800" dirty="0" err="1" smtClean="0">
                <a:latin typeface="Calibri" charset="0"/>
              </a:rPr>
              <a:t>dbpo</a:t>
            </a:r>
            <a:r>
              <a:rPr lang="en-US" sz="2800" dirty="0" smtClean="0">
                <a:latin typeface="Calibri" charset="0"/>
              </a:rPr>
              <a:t>: &lt;http://</a:t>
            </a:r>
            <a:r>
              <a:rPr lang="en-US" sz="2800" dirty="0" err="1" smtClean="0">
                <a:latin typeface="Calibri" charset="0"/>
              </a:rPr>
              <a:t>dbpedia.org</a:t>
            </a:r>
            <a:r>
              <a:rPr lang="en-US" sz="2800" dirty="0" smtClean="0">
                <a:latin typeface="Calibri" charset="0"/>
              </a:rPr>
              <a:t>/ontology/&gt; .</a:t>
            </a:r>
          </a:p>
          <a:p>
            <a:pPr marL="9525" indent="0">
              <a:lnSpc>
                <a:spcPct val="90000"/>
              </a:lnSpc>
              <a:buNone/>
            </a:pPr>
            <a:endParaRPr lang="en-US" sz="1200" dirty="0" smtClean="0">
              <a:latin typeface="Calibri" charset="0"/>
            </a:endParaRPr>
          </a:p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[a </a:t>
            </a:r>
            <a:r>
              <a:rPr lang="en-US" sz="2800" dirty="0" err="1" smtClean="0">
                <a:latin typeface="Calibri" charset="0"/>
              </a:rPr>
              <a:t>owl:NegativeObjectPropertyAssertion</a:t>
            </a:r>
            <a:r>
              <a:rPr lang="en-US" sz="2800" dirty="0" smtClean="0">
                <a:latin typeface="Calibri" charset="0"/>
              </a:rPr>
              <a:t>;</a:t>
            </a:r>
          </a:p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owl:sourceIndividual</a:t>
            </a:r>
            <a:r>
              <a:rPr lang="en-US" sz="2800" dirty="0" smtClean="0">
                <a:latin typeface="Calibri" charset="0"/>
              </a:rPr>
              <a:t>  </a:t>
            </a:r>
            <a:r>
              <a:rPr lang="en-US" sz="2800" dirty="0" err="1" smtClean="0">
                <a:latin typeface="Calibri" charset="0"/>
              </a:rPr>
              <a:t>dbp:Barack_Obama</a:t>
            </a:r>
            <a:r>
              <a:rPr lang="en-US" sz="2800" dirty="0" smtClean="0">
                <a:latin typeface="Calibri" charset="0"/>
              </a:rPr>
              <a:t> ;</a:t>
            </a:r>
          </a:p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owl:assertionProperty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dbpo:born_in</a:t>
            </a:r>
            <a:r>
              <a:rPr lang="en-US" sz="2800" dirty="0" smtClean="0">
                <a:latin typeface="Calibri" charset="0"/>
              </a:rPr>
              <a:t> ;</a:t>
            </a:r>
          </a:p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owl:targetIndividual</a:t>
            </a:r>
            <a:r>
              <a:rPr lang="en-US" sz="2800" dirty="0" smtClean="0">
                <a:latin typeface="Calibri" charset="0"/>
              </a:rPr>
              <a:t>  </a:t>
            </a:r>
            <a:r>
              <a:rPr lang="en-US" sz="2800" dirty="0" err="1" smtClean="0">
                <a:latin typeface="Calibri" charset="0"/>
              </a:rPr>
              <a:t>dbp:Kenya</a:t>
            </a:r>
            <a:r>
              <a:rPr lang="en-US" sz="2800" dirty="0" smtClean="0">
                <a:latin typeface="Calibri" charset="0"/>
              </a:rPr>
              <a:t>] .</a:t>
            </a:r>
          </a:p>
          <a:p>
            <a:pPr marL="9525" indent="0">
              <a:lnSpc>
                <a:spcPct val="90000"/>
              </a:lnSpc>
              <a:buNone/>
            </a:pPr>
            <a:endParaRPr lang="en-US" sz="1200" dirty="0" smtClean="0">
              <a:latin typeface="Calibri" charset="0"/>
            </a:endParaRPr>
          </a:p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[a </a:t>
            </a:r>
            <a:r>
              <a:rPr lang="en-US" sz="2800" dirty="0" err="1" smtClean="0">
                <a:latin typeface="Calibri" charset="0"/>
              </a:rPr>
              <a:t>owl:NegativeDataPropertyAssertion</a:t>
            </a:r>
            <a:r>
              <a:rPr lang="en-US" sz="2800" dirty="0" smtClean="0">
                <a:latin typeface="Calibri" charset="0"/>
              </a:rPr>
              <a:t>;</a:t>
            </a:r>
          </a:p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owl:sourceIndividual</a:t>
            </a:r>
            <a:r>
              <a:rPr lang="en-US" sz="2800" dirty="0" smtClean="0">
                <a:latin typeface="Calibri" charset="0"/>
              </a:rPr>
              <a:t>  </a:t>
            </a:r>
            <a:r>
              <a:rPr lang="en-US" sz="2800" dirty="0" err="1" smtClean="0">
                <a:latin typeface="Calibri" charset="0"/>
              </a:rPr>
              <a:t>dbp:Barack_Obama</a:t>
            </a:r>
            <a:r>
              <a:rPr lang="en-US" sz="2800" dirty="0" smtClean="0">
                <a:latin typeface="Calibri" charset="0"/>
              </a:rPr>
              <a:t> ;</a:t>
            </a:r>
          </a:p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owl:assertionProperty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dbpo:age</a:t>
            </a:r>
            <a:r>
              <a:rPr lang="en-US" sz="2800" dirty="0" smtClean="0">
                <a:latin typeface="Calibri" charset="0"/>
              </a:rPr>
              <a:t> ;</a:t>
            </a:r>
          </a:p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owl:targetIndividual</a:t>
            </a:r>
            <a:r>
              <a:rPr lang="en-US" sz="2800" dirty="0" smtClean="0">
                <a:latin typeface="Calibri" charset="0"/>
              </a:rPr>
              <a:t>  "60" ] .</a:t>
            </a:r>
          </a:p>
          <a:p>
            <a:pPr>
              <a:lnSpc>
                <a:spcPct val="90000"/>
              </a:lnSpc>
            </a:pPr>
            <a:endParaRPr lang="en-US" sz="2800" dirty="0" smtClean="0">
              <a:latin typeface="Calibri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702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2655</TotalTime>
  <Words>2949</Words>
  <Application>Microsoft Macintosh PowerPoint</Application>
  <PresentationFormat>On-screen Show (4:3)</PresentationFormat>
  <Paragraphs>462</Paragraphs>
  <Slides>75</Slides>
  <Notes>34</Notes>
  <HiddenSlides>12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OWL 2</vt:lpstr>
      <vt:lpstr>Introduction</vt:lpstr>
      <vt:lpstr>Features and Rationale</vt:lpstr>
      <vt:lpstr>Syntactic Sugar</vt:lpstr>
      <vt:lpstr>Syntactic sugar: disJointClasses</vt:lpstr>
      <vt:lpstr>Syntactic sugar: disJointUnion</vt:lpstr>
      <vt:lpstr>Syntactic sugar: disJointUnion</vt:lpstr>
      <vt:lpstr>Syntactic sugar: negative assertions</vt:lpstr>
      <vt:lpstr>Syntactic sugar: negative assertions</vt:lpstr>
      <vt:lpstr>Syntactic sugar: negative assertions</vt:lpstr>
      <vt:lpstr>Syntactic sugar: negative assertions</vt:lpstr>
      <vt:lpstr>Syntactic sugar: negative assertions</vt:lpstr>
      <vt:lpstr>John is not married</vt:lpstr>
      <vt:lpstr>New property Features</vt:lpstr>
      <vt:lpstr>Self restriction</vt:lpstr>
      <vt:lpstr>Qualified cardinality restrictions</vt:lpstr>
      <vt:lpstr>Qualified cardinality restrictions</vt:lpstr>
      <vt:lpstr>Object properties</vt:lpstr>
      <vt:lpstr>Disjoint properties</vt:lpstr>
      <vt:lpstr>A Dissertation Committee</vt:lpstr>
      <vt:lpstr>A Dissertation Committee</vt:lpstr>
      <vt:lpstr>A Dissertation Committee</vt:lpstr>
      <vt:lpstr>Property chain inclusion</vt:lpstr>
      <vt:lpstr>Keys</vt:lpstr>
      <vt:lpstr>Extended datatypes</vt:lpstr>
      <vt:lpstr>Extended datatypes</vt:lpstr>
      <vt:lpstr>An example</vt:lpstr>
      <vt:lpstr>Punning</vt:lpstr>
      <vt:lpstr>Punning Restrictions</vt:lpstr>
      <vt:lpstr>Punning Example</vt:lpstr>
      <vt:lpstr>Annotations</vt:lpstr>
      <vt:lpstr>Annotations</vt:lpstr>
      <vt:lpstr>Annotations</vt:lpstr>
      <vt:lpstr>Inverse object properties</vt:lpstr>
      <vt:lpstr>OWL Sub-languages</vt:lpstr>
      <vt:lpstr>OWL 2 Profiles</vt:lpstr>
      <vt:lpstr>OWL Profiles</vt:lpstr>
      <vt:lpstr>OWL 2 EL</vt:lpstr>
      <vt:lpstr>Basic Saturation-based Technique</vt:lpstr>
      <vt:lpstr>Saturation-based Technique (basics)</vt:lpstr>
      <vt:lpstr>Saturation-based Technique (basics)</vt:lpstr>
      <vt:lpstr>Saturation-based Technique (basics)</vt:lpstr>
      <vt:lpstr>Saturation-based Technique (basics)</vt:lpstr>
      <vt:lpstr>Saturation-based Technique (basics)</vt:lpstr>
      <vt:lpstr>Saturation-based Technique (basics)</vt:lpstr>
      <vt:lpstr>Saturation-based Technique (basics)</vt:lpstr>
      <vt:lpstr>Saturation-based Technique (basics)</vt:lpstr>
      <vt:lpstr>Saturation-based Technique (basics)</vt:lpstr>
      <vt:lpstr>Saturation-based Technique (basics)</vt:lpstr>
      <vt:lpstr>Saturation-based Technique (basics)</vt:lpstr>
      <vt:lpstr>Saturation-based Technique (basics)</vt:lpstr>
      <vt:lpstr>Saturation-based Technique</vt:lpstr>
      <vt:lpstr>OWL 2 QL</vt:lpstr>
      <vt:lpstr>OWL 2 QL</vt:lpstr>
      <vt:lpstr>What is Datalog?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OWL 2 RL</vt:lpstr>
      <vt:lpstr>Profiles</vt:lpstr>
      <vt:lpstr>PowerPoint Presentation</vt:lpstr>
      <vt:lpstr>Key OWL 2 Documents</vt:lpstr>
      <vt:lpstr>Conclusion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OWL 2</dc:title>
  <dc:creator>tim finin</dc:creator>
  <cp:lastModifiedBy>tim finin</cp:lastModifiedBy>
  <cp:revision>54</cp:revision>
  <cp:lastPrinted>2013-04-17T05:00:10Z</cp:lastPrinted>
  <dcterms:created xsi:type="dcterms:W3CDTF">2012-03-29T13:58:59Z</dcterms:created>
  <dcterms:modified xsi:type="dcterms:W3CDTF">2014-04-07T02:54:56Z</dcterms:modified>
</cp:coreProperties>
</file>