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372" r:id="rId3"/>
    <p:sldId id="413" r:id="rId4"/>
    <p:sldId id="414" r:id="rId5"/>
    <p:sldId id="466" r:id="rId6"/>
    <p:sldId id="428" r:id="rId7"/>
    <p:sldId id="429" r:id="rId8"/>
    <p:sldId id="430" r:id="rId9"/>
    <p:sldId id="431" r:id="rId10"/>
    <p:sldId id="467" r:id="rId11"/>
    <p:sldId id="434" r:id="rId12"/>
    <p:sldId id="435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74" r:id="rId25"/>
    <p:sldId id="406" r:id="rId26"/>
    <p:sldId id="410" r:id="rId27"/>
    <p:sldId id="407" r:id="rId28"/>
    <p:sldId id="408" r:id="rId29"/>
    <p:sldId id="450" r:id="rId30"/>
    <p:sldId id="451" r:id="rId31"/>
    <p:sldId id="452" r:id="rId32"/>
    <p:sldId id="460" r:id="rId33"/>
    <p:sldId id="455" r:id="rId34"/>
    <p:sldId id="472" r:id="rId35"/>
    <p:sldId id="461" r:id="rId36"/>
    <p:sldId id="473" r:id="rId37"/>
    <p:sldId id="462" r:id="rId38"/>
    <p:sldId id="463" r:id="rId39"/>
    <p:sldId id="464" r:id="rId40"/>
    <p:sldId id="465" r:id="rId41"/>
    <p:sldId id="404" r:id="rId42"/>
    <p:sldId id="420" r:id="rId43"/>
    <p:sldId id="421" r:id="rId44"/>
    <p:sldId id="422" r:id="rId45"/>
    <p:sldId id="423" r:id="rId46"/>
    <p:sldId id="471" r:id="rId47"/>
    <p:sldId id="476" r:id="rId48"/>
    <p:sldId id="468" r:id="rId49"/>
    <p:sldId id="469" r:id="rId50"/>
    <p:sldId id="479" r:id="rId51"/>
    <p:sldId id="478" r:id="rId52"/>
    <p:sldId id="477" r:id="rId53"/>
    <p:sldId id="480" r:id="rId54"/>
    <p:sldId id="425" r:id="rId55"/>
    <p:sldId id="426" r:id="rId56"/>
    <p:sldId id="470" r:id="rId57"/>
    <p:sldId id="418" r:id="rId58"/>
    <p:sldId id="419" r:id="rId59"/>
    <p:sldId id="403" r:id="rId60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6"/>
    <p:restoredTop sz="94671"/>
  </p:normalViewPr>
  <p:slideViewPr>
    <p:cSldViewPr showGuides="1">
      <p:cViewPr>
        <p:scale>
          <a:sx n="138" d="100"/>
          <a:sy n="138" d="100"/>
        </p:scale>
        <p:origin x="1104" y="272"/>
      </p:cViewPr>
      <p:guideLst>
        <p:guide orient="horz" pos="2115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640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4A198F65-DA7B-FC46-81B8-D567C1EFF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9B83305E-5E12-C840-97B4-BF15672DD96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4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1CF38-3C8C-504E-B058-2AB489F52ACC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3305E-5E12-C840-97B4-BF15672DD968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30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BF590-AADD-F842-9973-E858F587A064}" type="slidenum">
              <a:rPr lang="el-GR" sz="1300">
                <a:latin typeface="Calibri" charset="0"/>
              </a:rPr>
              <a:pPr eaLnBrk="1" hangingPunct="1"/>
              <a:t>56</a:t>
            </a:fld>
            <a:endParaRPr lang="el-GR" sz="13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DF246C-FBBF-A349-BCD5-259D98C248F1}" type="slidenum">
              <a:rPr lang="el-GR" sz="1300">
                <a:latin typeface="Calibri" charset="0"/>
              </a:rPr>
              <a:pPr eaLnBrk="1" hangingPunct="1"/>
              <a:t>57</a:t>
            </a:fld>
            <a:endParaRPr lang="el-GR" sz="130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85604-CBDC-144D-815F-B25452AB5ED6}" type="slidenum">
              <a:rPr lang="el-GR" sz="1300">
                <a:latin typeface="Calibri" charset="0"/>
              </a:rPr>
              <a:pPr eaLnBrk="1" hangingPunct="1"/>
              <a:t>58</a:t>
            </a:fld>
            <a:endParaRPr lang="el-GR" sz="13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9A1E9-2674-5D49-84FF-42B84B32B738}" type="slidenum">
              <a:rPr lang="el-GR" sz="1300">
                <a:latin typeface="Calibri" charset="0"/>
              </a:rPr>
              <a:pPr eaLnBrk="1" hangingPunct="1"/>
              <a:t>59</a:t>
            </a:fld>
            <a:endParaRPr lang="el-GR" sz="130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21372D-BDBA-E549-833E-EC3AC8080629}" type="slidenum">
              <a:rPr lang="el-GR" sz="1300">
                <a:latin typeface="Calibri" charset="0"/>
              </a:rPr>
              <a:pPr eaLnBrk="1" hangingPunct="1"/>
              <a:t>2</a:t>
            </a:fld>
            <a:endParaRPr lang="el-GR" sz="1300">
              <a:latin typeface="Calibri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A2AE71-3AC7-AA40-8BFA-4E3333CE8EF7}" type="slidenum">
              <a:rPr lang="el-GR" sz="1300">
                <a:latin typeface="Calibri" charset="0"/>
              </a:rPr>
              <a:pPr eaLnBrk="1" hangingPunct="1"/>
              <a:t>3</a:t>
            </a:fld>
            <a:endParaRPr lang="el-GR" sz="1300">
              <a:latin typeface="Calibri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ED0F3-6B3A-7D46-B9AD-3F6252199BDE}" type="slidenum">
              <a:rPr lang="el-GR" sz="1300">
                <a:latin typeface="Calibri" charset="0"/>
              </a:rPr>
              <a:pPr eaLnBrk="1" hangingPunct="1"/>
              <a:t>4</a:t>
            </a:fld>
            <a:endParaRPr lang="el-GR" sz="1300">
              <a:latin typeface="Calibri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6D4A2A-1BDE-4042-B703-6A346BD1607A}" type="slidenum">
              <a:rPr lang="el-GR" sz="1300">
                <a:latin typeface="Calibri" charset="0"/>
              </a:rPr>
              <a:pPr eaLnBrk="1" hangingPunct="1"/>
              <a:t>25</a:t>
            </a:fld>
            <a:endParaRPr lang="el-GR" sz="13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95B1B5-54AC-B54B-A961-74AB56F2EBF7}" type="slidenum">
              <a:rPr lang="el-GR" sz="1300">
                <a:latin typeface="Calibri" charset="0"/>
              </a:rPr>
              <a:pPr eaLnBrk="1" hangingPunct="1"/>
              <a:t>26</a:t>
            </a:fld>
            <a:endParaRPr lang="el-GR" sz="13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AC43E-AF9F-8E4E-A7F7-592F6E979A20}" type="slidenum">
              <a:rPr lang="el-GR" sz="1300">
                <a:latin typeface="Calibri" charset="0"/>
              </a:rPr>
              <a:pPr eaLnBrk="1" hangingPunct="1"/>
              <a:t>27</a:t>
            </a:fld>
            <a:endParaRPr lang="el-GR" sz="130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C2732B-FA64-8441-9819-D57699B54359}" type="slidenum">
              <a:rPr lang="el-GR" sz="1300">
                <a:latin typeface="Calibri" charset="0"/>
              </a:rPr>
              <a:pPr eaLnBrk="1" hangingPunct="1"/>
              <a:t>28</a:t>
            </a:fld>
            <a:endParaRPr lang="el-GR" sz="130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F4BE6D-47A0-0741-826A-5CFCC22C684A}" type="slidenum">
              <a:rPr lang="el-GR" sz="1300">
                <a:latin typeface="Calibri" charset="0"/>
              </a:rPr>
              <a:pPr eaLnBrk="1" hangingPunct="1"/>
              <a:t>41</a:t>
            </a:fld>
            <a:endParaRPr lang="el-GR" sz="130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4025" indent="-21907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02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1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9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454025" indent="-2190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1999/02/22-rdf-syntax-ns" TargetMode="External"/><Relationship Id="rId4" Type="http://schemas.openxmlformats.org/officeDocument/2006/relationships/hyperlink" Target="http://www.w3.org/2000/01/rdf-schem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0/01/rdf-schema" TargetMode="External"/><Relationship Id="rId4" Type="http://schemas.openxmlformats.org/officeDocument/2006/relationships/hyperlink" Target="http://www.w3.org/2002/07/ow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1999/02/22-rdf-syntax-n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zemm.ira.uka.de:8080/~xamde/research/Wiki.jsp?page=Rdfs-member" TargetMode="External"/><Relationship Id="rId12" Type="http://schemas.openxmlformats.org/officeDocument/2006/relationships/hyperlink" Target="http://zemm.ira.uka.de:8080/~xamde/research/Wiki.jsp?page=Rdfs-Container" TargetMode="External"/><Relationship Id="rId13" Type="http://schemas.openxmlformats.org/officeDocument/2006/relationships/hyperlink" Target="http://zemm.ira.uka.de:8080/~xamde/research/Wiki.jsp?page=Rdfs-ContainerMembershipProperty" TargetMode="External"/><Relationship Id="rId14" Type="http://schemas.openxmlformats.org/officeDocument/2006/relationships/hyperlink" Target="http://zemm.ira.uka.de:8080/~xamde/research/Wiki.jsp?page=Rdfs-comment" TargetMode="External"/><Relationship Id="rId15" Type="http://schemas.openxmlformats.org/officeDocument/2006/relationships/hyperlink" Target="http://zemm.ira.uka.de:8080/~xamde/research/Wiki.jsp?page=Rdfs-seeAlso" TargetMode="External"/><Relationship Id="rId16" Type="http://schemas.openxmlformats.org/officeDocument/2006/relationships/hyperlink" Target="http://zemm.ira.uka.de:8080/~xamde/research/Wiki.jsp?page=Rdfs-isDefinedBy" TargetMode="External"/><Relationship Id="rId17" Type="http://schemas.openxmlformats.org/officeDocument/2006/relationships/hyperlink" Target="http://zemm.ira.uka.de:8080/~xamde/research/Wiki.jsp?page=Rdfs-lab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zemm.ira.uka.de:8080/~xamde/research/Wiki.jsp?page=Rdfs-Class" TargetMode="External"/><Relationship Id="rId4" Type="http://schemas.openxmlformats.org/officeDocument/2006/relationships/hyperlink" Target="http://zemm.ira.uka.de:8080/~xamde/research/Wiki.jsp?page=Rdfs-subClassOf" TargetMode="External"/><Relationship Id="rId5" Type="http://schemas.openxmlformats.org/officeDocument/2006/relationships/hyperlink" Target="http://zemm.ira.uka.de:8080/~xamde/research/Wiki.jsp?page=Rdfs-domain" TargetMode="External"/><Relationship Id="rId6" Type="http://schemas.openxmlformats.org/officeDocument/2006/relationships/hyperlink" Target="http://zemm.ira.uka.de:8080/~xamde/research/Wiki.jsp?page=Rdfs-range" TargetMode="External"/><Relationship Id="rId7" Type="http://schemas.openxmlformats.org/officeDocument/2006/relationships/hyperlink" Target="http://zemm.ira.uka.de:8080/~xamde/research/Wiki.jsp?page=Rdfs-subPropertyOf" TargetMode="External"/><Relationship Id="rId8" Type="http://schemas.openxmlformats.org/officeDocument/2006/relationships/hyperlink" Target="http://zemm.ira.uka.de:8080/~xamde/research/Wiki.jsp?page=Rdfs-Resource" TargetMode="External"/><Relationship Id="rId9" Type="http://schemas.openxmlformats.org/officeDocument/2006/relationships/hyperlink" Target="http://zemm.ira.uka.de:8080/~xamde/research/Wiki.jsp?page=Rdfs-Literal" TargetMode="External"/><Relationship Id="rId10" Type="http://schemas.openxmlformats.org/officeDocument/2006/relationships/hyperlink" Target="http://zemm.ira.uka.de:8080/~xamde/research/Wiki.jsp?page=Rdfs-Datatyp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Open-world_assumption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latin typeface="Calibri" charset="0"/>
              </a:rPr>
              <a:t>Chapter 3</a:t>
            </a:r>
            <a:r>
              <a:rPr lang="en-US" sz="7400" dirty="0">
                <a:latin typeface="Calibri" charset="0"/>
              </a:rPr>
              <a:t/>
            </a:r>
            <a:br>
              <a:rPr lang="en-US" sz="7400" dirty="0">
                <a:latin typeface="Calibri" charset="0"/>
              </a:rPr>
            </a:br>
            <a:r>
              <a:rPr lang="en-US" sz="6800" dirty="0">
                <a:latin typeface="Calibri" charset="0"/>
              </a:rPr>
              <a:t>RDF Schema </a:t>
            </a:r>
            <a:r>
              <a:rPr lang="en-US" sz="4400" dirty="0">
                <a:latin typeface="Calibri" charset="0"/>
              </a:rPr>
              <a:t/>
            </a:r>
            <a:br>
              <a:rPr lang="en-US" sz="4400" dirty="0">
                <a:latin typeface="Calibri" charset="0"/>
              </a:rPr>
            </a:br>
            <a:endParaRPr lang="el-GR" sz="4400" dirty="0">
              <a:latin typeface="Calibri" charset="0"/>
            </a:endParaRPr>
          </a:p>
        </p:txBody>
      </p:sp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68638"/>
            <a:ext cx="2324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Domain and Range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96728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domain &amp; range properties let us associate classes with a property’s subject and object</a:t>
            </a:r>
          </a:p>
          <a:p>
            <a:pPr eaLnBrk="1" hangingPunct="1"/>
            <a:r>
              <a:rPr lang="en-US" sz="3200">
                <a:latin typeface="Calibri" charset="0"/>
              </a:rPr>
              <a:t>Only a course can be taught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domain(isTaughtBy, course)</a:t>
            </a:r>
          </a:p>
          <a:p>
            <a:pPr eaLnBrk="1" hangingPunct="1"/>
            <a:r>
              <a:rPr lang="en-US" sz="3200">
                <a:latin typeface="Calibri" charset="0"/>
              </a:rPr>
              <a:t>Only an academic staff member can teach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range(isTaughtBy, academicStaffMember)</a:t>
            </a:r>
          </a:p>
          <a:p>
            <a:pPr eaLnBrk="1" hangingPunct="1"/>
            <a:r>
              <a:rPr lang="en-US" sz="3200">
                <a:latin typeface="Calibri" charset="0"/>
              </a:rPr>
              <a:t>Semantics in logic: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domain(pred, aclass)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pred(subj,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aclass(subj)</a:t>
            </a:r>
            <a:r>
              <a:rPr lang="en-US" sz="280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range(pred, aclass)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pred(subj,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aclass(obj)</a:t>
            </a:r>
            <a:r>
              <a:rPr lang="en-US" sz="280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n-US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Property Hierarchies</a:t>
            </a:r>
            <a:endParaRPr lang="el-GR">
              <a:latin typeface="Calibri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4900"/>
            <a:ext cx="8280400" cy="4648200"/>
          </a:xfrm>
        </p:spPr>
        <p:txBody>
          <a:bodyPr/>
          <a:lstStyle/>
          <a:p>
            <a:pPr marL="223838" indent="-223838" eaLnBrk="1" hangingPunct="1"/>
            <a:r>
              <a:rPr lang="en-US" sz="3200">
                <a:latin typeface="Calibri" charset="0"/>
              </a:rPr>
              <a:t>Hierarchical relationships for properties</a:t>
            </a:r>
            <a:endParaRPr lang="en-GB" sz="3200">
              <a:latin typeface="Calibri" charset="0"/>
            </a:endParaRPr>
          </a:p>
          <a:p>
            <a:pPr lvl="1" indent="-227013" eaLnBrk="1" hangingPunct="1"/>
            <a:r>
              <a:rPr lang="en-GB" sz="2800">
                <a:latin typeface="Calibri" charset="0"/>
                <a:ea typeface="ＭＳ Ｐゴシック" charset="0"/>
              </a:rPr>
              <a:t>E.g., “is taught by” is a subproperty of “involves” </a:t>
            </a:r>
          </a:p>
          <a:p>
            <a:pPr lvl="1" indent="-227013" eaLnBrk="1" hangingPunct="1"/>
            <a:r>
              <a:rPr lang="en-GB" sz="2800">
                <a:latin typeface="Calibri" charset="0"/>
                <a:ea typeface="ＭＳ Ｐゴシック" charset="0"/>
              </a:rPr>
              <a:t>If a course C is taught by an academic staff member A, then C also involves </a:t>
            </a:r>
            <a:r>
              <a:rPr lang="el-GR" sz="2800">
                <a:latin typeface="Calibri" charset="0"/>
                <a:ea typeface="ＭＳ Ｐゴシック" charset="0"/>
              </a:rPr>
              <a:t>Α</a:t>
            </a:r>
            <a:endParaRPr lang="en-US" sz="280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>
                <a:latin typeface="Calibri" charset="0"/>
              </a:rPr>
              <a:t>The converse is not necessarily true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Ｐゴシック" charset="0"/>
              </a:rPr>
              <a:t>E.g.</a:t>
            </a:r>
            <a:r>
              <a:rPr lang="en-GB" sz="2800">
                <a:latin typeface="Calibri" charset="0"/>
                <a:ea typeface="ＭＳ Ｐゴシック" charset="0"/>
              </a:rPr>
              <a:t>, A may be the teacher of the course C, or a TA who grades student homework but doesn’t teach </a:t>
            </a:r>
          </a:p>
          <a:p>
            <a:pPr marL="223838" indent="-223838" eaLnBrk="1" hangingPunct="1"/>
            <a:r>
              <a:rPr lang="en-US" sz="3200">
                <a:latin typeface="Calibri" charset="0"/>
              </a:rPr>
              <a:t>S</a:t>
            </a:r>
            <a:r>
              <a:rPr lang="en-GB" sz="3200">
                <a:latin typeface="Calibri" charset="0"/>
              </a:rPr>
              <a:t>emantics in logic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Ｐゴシック" charset="0"/>
              </a:rPr>
              <a:t>s</a:t>
            </a:r>
            <a:r>
              <a:rPr lang="en-GB" sz="2800">
                <a:latin typeface="Calibri" charset="0"/>
                <a:ea typeface="ＭＳ Ｐゴシック" charset="0"/>
              </a:rPr>
              <a:t>ubproperty(p, q)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 p(subj,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q(sub,obj)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e.g, subproperty(mother,parent), mother(p1, p2)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parent(p1, p2)</a:t>
            </a:r>
            <a:endParaRPr lang="en-US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Layer vs. RDF Schema Layer</a:t>
            </a:r>
            <a:endParaRPr lang="el-GR">
              <a:latin typeface="Calibri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10513" cy="4572000"/>
          </a:xfrm>
        </p:spPr>
        <p:txBody>
          <a:bodyPr/>
          <a:lstStyle/>
          <a:p>
            <a:pPr marL="533400" indent="-533400" eaLnBrk="1" hangingPunct="1"/>
            <a:r>
              <a:rPr lang="en-US" sz="3200">
                <a:latin typeface="Calibri" charset="0"/>
              </a:rPr>
              <a:t>Discrete Math is taught by Richard Chang</a:t>
            </a:r>
          </a:p>
          <a:p>
            <a:pPr marL="533400" indent="-533400" eaLnBrk="1" hangingPunct="1"/>
            <a:r>
              <a:rPr lang="en-US" sz="3200">
                <a:latin typeface="Calibri" charset="0"/>
              </a:rPr>
              <a:t>The schema is itself written in a formal language, RDF Schema, that can express its ingredients: </a:t>
            </a:r>
            <a:endParaRPr lang="en-GB" sz="3200">
              <a:latin typeface="Calibri" charset="0"/>
            </a:endParaRPr>
          </a:p>
          <a:p>
            <a:pPr marL="914400" lvl="1" indent="-457200" eaLnBrk="1" hangingPunct="1"/>
            <a:r>
              <a:rPr lang="en-GB" sz="2800">
                <a:latin typeface="Calibri" charset="0"/>
                <a:ea typeface="ＭＳ Ｐゴシック" charset="0"/>
              </a:rPr>
              <a:t>subClassOf, Class, Property, subPropertyOf, Resource, etc. </a:t>
            </a:r>
            <a:endParaRPr lang="el-GR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Schema in RDF</a:t>
            </a:r>
            <a:endParaRPr lang="el-GR">
              <a:latin typeface="Calibri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 marL="287338" indent="-287338" eaLnBrk="1" hangingPunct="1"/>
            <a:r>
              <a:rPr lang="en-GB" sz="3200" dirty="0">
                <a:latin typeface="Calibri" charset="0"/>
              </a:rPr>
              <a:t>RDFS’s modelling primitives are defined using resources and properties (RDF itself is used!)</a:t>
            </a:r>
          </a:p>
          <a:p>
            <a:pPr marL="287338" indent="-287338" eaLnBrk="1" hangingPunct="1"/>
            <a:r>
              <a:rPr lang="en-US" sz="3200" dirty="0">
                <a:latin typeface="Calibri" charset="0"/>
              </a:rPr>
              <a:t>To declare that </a:t>
            </a:r>
            <a:r>
              <a:rPr lang="en-US" sz="3200" i="1" dirty="0">
                <a:latin typeface="Calibri" charset="0"/>
              </a:rPr>
              <a:t>“lecturer” </a:t>
            </a:r>
            <a:r>
              <a:rPr lang="en-US" sz="3200" dirty="0">
                <a:latin typeface="Calibri" charset="0"/>
              </a:rPr>
              <a:t>is a subclass of </a:t>
            </a:r>
            <a:r>
              <a:rPr lang="en-US" sz="3200" i="1" dirty="0">
                <a:latin typeface="Calibri" charset="0"/>
              </a:rPr>
              <a:t>“academic staff member”</a:t>
            </a:r>
            <a:endParaRPr lang="en-GB" altLang="ja-JP" sz="3200" i="1" dirty="0">
              <a:latin typeface="Calibri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Define resources </a:t>
            </a:r>
            <a:r>
              <a:rPr lang="en-GB" sz="2800" b="1" dirty="0">
                <a:latin typeface="Calibri" charset="0"/>
                <a:ea typeface="ＭＳ Ｐゴシック" charset="0"/>
              </a:rPr>
              <a:t>lecturer</a:t>
            </a:r>
            <a:r>
              <a:rPr lang="en-GB" sz="2800" dirty="0">
                <a:latin typeface="Calibri" charset="0"/>
                <a:ea typeface="ＭＳ Ｐゴシック" charset="0"/>
              </a:rPr>
              <a:t>,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academicStaffMember</a:t>
            </a:r>
            <a:r>
              <a:rPr lang="en-GB" sz="2800" dirty="0">
                <a:latin typeface="Calibri" charset="0"/>
                <a:ea typeface="ＭＳ Ｐゴシック" charset="0"/>
              </a:rPr>
              <a:t>, and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endParaRPr lang="en-GB" sz="2800" dirty="0">
              <a:latin typeface="Calibri" charset="0"/>
              <a:ea typeface="ＭＳ Ｐゴシック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define property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endParaRPr lang="en-GB" sz="2800" dirty="0">
              <a:latin typeface="Calibri" charset="0"/>
              <a:ea typeface="ＭＳ Ｐゴシック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Write triple (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r>
              <a:rPr lang="en-GB" sz="2800" b="1" dirty="0">
                <a:latin typeface="Calibri" charset="0"/>
                <a:ea typeface="ＭＳ Ｐゴシック" charset="0"/>
              </a:rPr>
              <a:t>, lecturer,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academicStaffMember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)</a:t>
            </a:r>
            <a:endParaRPr lang="en-GB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Core Classes</a:t>
            </a:r>
            <a:endParaRPr lang="el-GR" sz="4000">
              <a:latin typeface="Calibri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10513" cy="4343400"/>
          </a:xfrm>
        </p:spPr>
        <p:txBody>
          <a:bodyPr/>
          <a:lstStyle/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rdfs:Resource</a:t>
            </a:r>
            <a:r>
              <a:rPr lang="en-US" sz="3200">
                <a:latin typeface="Calibri" charset="0"/>
              </a:rPr>
              <a:t>: class of all resources</a:t>
            </a: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rdfs:Class</a:t>
            </a:r>
            <a:r>
              <a:rPr lang="en-US" sz="3200">
                <a:latin typeface="Calibri" charset="0"/>
              </a:rPr>
              <a:t>: class of all classes</a:t>
            </a: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rdfs:Literal</a:t>
            </a:r>
            <a:r>
              <a:rPr lang="en-US" sz="3200">
                <a:latin typeface="Calibri" charset="0"/>
              </a:rPr>
              <a:t>: class of all literals (strings) </a:t>
            </a:r>
            <a:endParaRPr lang="en-GB" sz="3200">
              <a:latin typeface="Calibri" charset="0"/>
            </a:endParaRP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rdf:Property</a:t>
            </a:r>
            <a:r>
              <a:rPr lang="en-US" sz="3200">
                <a:latin typeface="Calibri" charset="0"/>
              </a:rPr>
              <a:t>: class of all properties</a:t>
            </a:r>
            <a:endParaRPr lang="el-GR" sz="3200">
              <a:latin typeface="Calibri" charset="0"/>
            </a:endParaRP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l-GR" sz="3200" b="1">
                <a:latin typeface="Calibri" charset="0"/>
              </a:rPr>
              <a:t>rdf:Statement</a:t>
            </a:r>
            <a:r>
              <a:rPr lang="en-US" sz="3200">
                <a:latin typeface="Calibri" charset="0"/>
              </a:rPr>
              <a:t>: </a:t>
            </a:r>
            <a:r>
              <a:rPr lang="el-GR" sz="3200">
                <a:latin typeface="Calibri" charset="0"/>
              </a:rPr>
              <a:t>class of all reified statements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>
                <a:latin typeface="Calibri" charset="0"/>
              </a:rPr>
              <a:t>Core Properties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10513" cy="4800600"/>
          </a:xfrm>
        </p:spPr>
        <p:txBody>
          <a:bodyPr/>
          <a:lstStyle/>
          <a:p>
            <a:pPr marL="287338" indent="-287338" eaLnBrk="1" hangingPunct="1"/>
            <a:r>
              <a:rPr lang="en-US" sz="3200" b="1">
                <a:latin typeface="Calibri" charset="0"/>
              </a:rPr>
              <a:t>rdf:type</a:t>
            </a:r>
            <a:r>
              <a:rPr lang="en-US" sz="3200">
                <a:latin typeface="Calibri" charset="0"/>
              </a:rPr>
              <a:t>: relates a resource to its class </a:t>
            </a:r>
            <a:endParaRPr lang="en-GB" sz="3200">
              <a:latin typeface="Calibri" charset="0"/>
            </a:endParaRPr>
          </a:p>
          <a:p>
            <a:pPr lvl="1" indent="-11113" eaLnBrk="1" hangingPunct="1">
              <a:buFontTx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The resource is declared to be an instance of that class</a:t>
            </a:r>
            <a:endParaRPr lang="en-US" sz="2800" b="1">
              <a:latin typeface="Calibri" charset="0"/>
              <a:ea typeface="ＭＳ Ｐゴシック" charset="0"/>
            </a:endParaRPr>
          </a:p>
          <a:p>
            <a:pPr marL="287338" indent="-287338" eaLnBrk="1" hangingPunct="1"/>
            <a:r>
              <a:rPr lang="en-US" sz="3200" b="1">
                <a:latin typeface="Calibri" charset="0"/>
              </a:rPr>
              <a:t>rdfs:subClassOf</a:t>
            </a:r>
            <a:r>
              <a:rPr lang="en-US" sz="3200">
                <a:latin typeface="Calibri" charset="0"/>
              </a:rPr>
              <a:t>: relates a class to one of its superclasses</a:t>
            </a:r>
            <a:endParaRPr lang="en-GB" sz="3200">
              <a:latin typeface="Calibri" charset="0"/>
            </a:endParaRPr>
          </a:p>
          <a:p>
            <a:pPr lvl="1" indent="-11113" eaLnBrk="1" hangingPunct="1">
              <a:buFontTx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All instances of a class are instances of its superclass</a:t>
            </a:r>
          </a:p>
          <a:p>
            <a:pPr marL="287338" indent="-287338" eaLnBrk="1" hangingPunct="1"/>
            <a:r>
              <a:rPr lang="en-US" sz="3200" b="1">
                <a:latin typeface="Calibri" charset="0"/>
              </a:rPr>
              <a:t>rdfs:subPropertyOf</a:t>
            </a:r>
            <a:r>
              <a:rPr lang="en-US" sz="3200">
                <a:latin typeface="Calibri" charset="0"/>
              </a:rPr>
              <a:t>: relates a property to one of its superproperties</a:t>
            </a:r>
            <a:endParaRPr lang="el-GR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Core </a:t>
            </a:r>
            <a:r>
              <a:rPr lang="el-GR" sz="4000">
                <a:latin typeface="Calibri" charset="0"/>
              </a:rPr>
              <a:t>Properties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991475" cy="5256212"/>
          </a:xfrm>
        </p:spPr>
        <p:txBody>
          <a:bodyPr/>
          <a:lstStyle/>
          <a:p>
            <a:pPr marL="287338" indent="-287338" eaLnBrk="1" hangingPunct="1"/>
            <a:r>
              <a:rPr lang="en-US" sz="3200" b="1" dirty="0" err="1">
                <a:latin typeface="Calibri" charset="0"/>
              </a:rPr>
              <a:t>rdfs:domain</a:t>
            </a:r>
            <a:r>
              <a:rPr lang="en-US" sz="3200" dirty="0">
                <a:latin typeface="Calibri" charset="0"/>
              </a:rPr>
              <a:t>: </a:t>
            </a:r>
            <a:r>
              <a:rPr lang="en-US" sz="3200" dirty="0" smtClean="0">
                <a:latin typeface="Calibri" charset="0"/>
              </a:rPr>
              <a:t>specifies </a:t>
            </a:r>
            <a:r>
              <a:rPr lang="en-US" sz="3200" dirty="0">
                <a:latin typeface="Calibri" charset="0"/>
              </a:rPr>
              <a:t>domain </a:t>
            </a:r>
            <a:r>
              <a:rPr lang="en-US" sz="3200" dirty="0" smtClean="0">
                <a:latin typeface="Calibri" charset="0"/>
              </a:rPr>
              <a:t>of </a:t>
            </a:r>
            <a:r>
              <a:rPr lang="en-US" sz="3200" dirty="0">
                <a:latin typeface="Calibri" charset="0"/>
              </a:rPr>
              <a:t>property P</a:t>
            </a:r>
            <a:endParaRPr lang="en-GB" sz="3200" dirty="0">
              <a:latin typeface="Calibri" charset="0"/>
            </a:endParaRP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The class of those resources that may appear as subjects in a triple with predicate P</a:t>
            </a:r>
          </a:p>
          <a:p>
            <a:pPr lvl="1" indent="-227013" eaLnBrk="1" hangingPunct="1"/>
            <a:r>
              <a:rPr lang="en-GB" sz="2800" dirty="0" smtClean="0">
                <a:latin typeface="Calibri" charset="0"/>
                <a:ea typeface="ＭＳ Ｐゴシック" charset="0"/>
              </a:rPr>
              <a:t>If domain </a:t>
            </a:r>
            <a:r>
              <a:rPr lang="en-GB" sz="2800" dirty="0">
                <a:latin typeface="Calibri" charset="0"/>
                <a:ea typeface="ＭＳ Ｐゴシック" charset="0"/>
              </a:rPr>
              <a:t>not specified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, </a:t>
            </a:r>
            <a:r>
              <a:rPr lang="en-GB" sz="2800" dirty="0">
                <a:latin typeface="Calibri" charset="0"/>
                <a:ea typeface="ＭＳ Ｐゴシック" charset="0"/>
              </a:rPr>
              <a:t>any resource can 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be </a:t>
            </a:r>
            <a:r>
              <a:rPr lang="en-GB" sz="2800" dirty="0">
                <a:latin typeface="Calibri" charset="0"/>
                <a:ea typeface="ＭＳ Ｐゴシック" charset="0"/>
              </a:rPr>
              <a:t>subject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marL="287338" indent="-287338" eaLnBrk="1" hangingPunct="1"/>
            <a:r>
              <a:rPr lang="en-US" sz="3200" b="1" dirty="0" err="1">
                <a:latin typeface="Calibri" charset="0"/>
              </a:rPr>
              <a:t>rdfs:range</a:t>
            </a:r>
            <a:r>
              <a:rPr lang="en-US" sz="3200" dirty="0">
                <a:latin typeface="Calibri" charset="0"/>
              </a:rPr>
              <a:t>: </a:t>
            </a:r>
            <a:r>
              <a:rPr lang="en-US" sz="3200" dirty="0" smtClean="0">
                <a:latin typeface="Calibri" charset="0"/>
              </a:rPr>
              <a:t>specifies </a:t>
            </a:r>
            <a:r>
              <a:rPr lang="en-US" sz="3200" dirty="0">
                <a:latin typeface="Calibri" charset="0"/>
              </a:rPr>
              <a:t>range of a property P</a:t>
            </a:r>
            <a:endParaRPr lang="en-GB" sz="3200" dirty="0">
              <a:latin typeface="Calibri" charset="0"/>
            </a:endParaRP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The class of those resources that may appear as 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object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 </a:t>
            </a:r>
            <a:r>
              <a:rPr lang="en-GB" sz="2800" dirty="0">
                <a:latin typeface="Calibri" charset="0"/>
                <a:ea typeface="ＭＳ Ｐゴシック" charset="0"/>
              </a:rPr>
              <a:t>in a triple with predicate 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P</a:t>
            </a: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If 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range </a:t>
            </a:r>
            <a:r>
              <a:rPr lang="en-GB" sz="2800" dirty="0">
                <a:latin typeface="Calibri" charset="0"/>
                <a:ea typeface="ＭＳ Ｐゴシック" charset="0"/>
              </a:rPr>
              <a:t>not specified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, </a:t>
            </a:r>
            <a:r>
              <a:rPr lang="en-GB" sz="2800" dirty="0">
                <a:latin typeface="Calibri" charset="0"/>
                <a:ea typeface="ＭＳ Ｐゴシック" charset="0"/>
              </a:rPr>
              <a:t>any resource can 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be object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lvl="1" indent="-227013" eaLnBrk="1" hangingPunct="1"/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Examples (in Turtle)</a:t>
            </a:r>
            <a:r>
              <a:rPr lang="el-GR" dirty="0" smtClean="0">
                <a:latin typeface="Calibri" charset="0"/>
              </a:rPr>
              <a:t> </a:t>
            </a:r>
            <a:endParaRPr lang="el-GR" dirty="0">
              <a:latin typeface="Calibri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:lecturer a </a:t>
            </a:r>
            <a:r>
              <a:rPr lang="en-US" sz="3200" dirty="0" err="1">
                <a:latin typeface="Calibri" charset="0"/>
              </a:rPr>
              <a:t>rdfs:Class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   </a:t>
            </a:r>
            <a:r>
              <a:rPr lang="en-US" sz="3200" dirty="0" err="1">
                <a:latin typeface="Calibri" charset="0"/>
              </a:rPr>
              <a:t>rdfs:subCLassOf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smtClean="0">
                <a:latin typeface="Calibri" charset="0"/>
              </a:rPr>
              <a:t>:</a:t>
            </a:r>
            <a:r>
              <a:rPr lang="en-US" sz="3200" dirty="0" err="1" smtClean="0">
                <a:latin typeface="Calibri" charset="0"/>
              </a:rPr>
              <a:t>staffMember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:phone a </a:t>
            </a:r>
            <a:r>
              <a:rPr lang="en-US" sz="3200" dirty="0" err="1">
                <a:latin typeface="Calibri" charset="0"/>
              </a:rPr>
              <a:t>rdfs:Class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</a:t>
            </a:r>
            <a:r>
              <a:rPr lang="en-US" sz="3200" dirty="0" err="1">
                <a:latin typeface="Calibri" charset="0"/>
              </a:rPr>
              <a:t>rdfs:domain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smtClean="0">
                <a:latin typeface="Calibri" charset="0"/>
              </a:rPr>
              <a:t>:</a:t>
            </a:r>
            <a:r>
              <a:rPr lang="en-US" sz="3200" dirty="0" err="1" smtClean="0">
                <a:latin typeface="Calibri" charset="0"/>
              </a:rPr>
              <a:t>staffMember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</a:t>
            </a:r>
            <a:r>
              <a:rPr lang="en-US" sz="3200" dirty="0" err="1">
                <a:latin typeface="Calibri" charset="0"/>
              </a:rPr>
              <a:t>rdfs:range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rdfs:Literal</a:t>
            </a:r>
            <a:r>
              <a:rPr lang="en-US" sz="3200" dirty="0">
                <a:latin typeface="Calibri" charset="0"/>
              </a:rPr>
              <a:t> .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Relationships: Core Classes &amp; Properties</a:t>
            </a:r>
            <a:endParaRPr lang="el-GR" sz="3200">
              <a:latin typeface="Calibri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rdfs:subClassOf</a:t>
            </a:r>
            <a:r>
              <a:rPr lang="en-US" sz="3200" dirty="0">
                <a:latin typeface="Calibri" charset="0"/>
                <a:sym typeface="Symbol" charset="0"/>
              </a:rPr>
              <a:t> and </a:t>
            </a:r>
            <a:r>
              <a:rPr lang="en-US" sz="3200" b="1" dirty="0" err="1">
                <a:latin typeface="Calibri" charset="0"/>
                <a:sym typeface="Symbol" charset="0"/>
              </a:rPr>
              <a:t>rdfs:subPropertyOf</a:t>
            </a:r>
            <a:r>
              <a:rPr lang="en-US" sz="3200" dirty="0">
                <a:latin typeface="Calibri" charset="0"/>
                <a:sym typeface="Symbol" charset="0"/>
              </a:rPr>
              <a:t> are transitive, by definition</a:t>
            </a:r>
            <a:endParaRPr lang="en-US" sz="3200" b="1" dirty="0">
              <a:latin typeface="Calibri" charset="0"/>
              <a:sym typeface="Symbol" charset="0"/>
            </a:endParaRPr>
          </a:p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r>
              <a:rPr lang="en-US" sz="3200" dirty="0">
                <a:latin typeface="Calibri" charset="0"/>
                <a:sym typeface="Symbol" charset="0"/>
              </a:rPr>
              <a:t> is a subclass of </a:t>
            </a:r>
            <a:r>
              <a:rPr lang="en-US" sz="3200" b="1" dirty="0" err="1">
                <a:latin typeface="Calibri" charset="0"/>
                <a:sym typeface="Symbol" charset="0"/>
              </a:rPr>
              <a:t>rdfs:Resource</a:t>
            </a:r>
            <a:endParaRPr lang="en-GB" sz="3200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Because every class is a resource</a:t>
            </a:r>
            <a:endParaRPr lang="en-US" sz="2800" b="1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rdfs:Resource</a:t>
            </a:r>
            <a:r>
              <a:rPr lang="en-US" sz="3200" dirty="0">
                <a:latin typeface="Calibri" charset="0"/>
                <a:sym typeface="Symbol" charset="0"/>
              </a:rPr>
              <a:t> is an instance of </a:t>
            </a:r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r>
              <a:rPr lang="en-US" sz="3200" dirty="0">
                <a:latin typeface="Calibri" charset="0"/>
                <a:sym typeface="Symbol" charset="0"/>
              </a:rPr>
              <a:t> </a:t>
            </a:r>
            <a:endParaRPr lang="en-GB" sz="3200" b="1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b="1" dirty="0" err="1">
                <a:latin typeface="Calibri" charset="0"/>
                <a:ea typeface="ＭＳ Ｐゴシック" charset="0"/>
                <a:sym typeface="Symbol" charset="0"/>
              </a:rPr>
              <a:t>rdfs:Resource</a:t>
            </a:r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GB" sz="2800" dirty="0" smtClean="0">
                <a:latin typeface="Calibri" charset="0"/>
                <a:ea typeface="ＭＳ Ｐゴシック" charset="0"/>
                <a:sym typeface="Symbol" charset="0"/>
              </a:rPr>
              <a:t>is </a:t>
            </a:r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class of all resources, so it is a class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latin typeface="Calibri" charset="0"/>
                <a:sym typeface="Symbol" charset="0"/>
              </a:rPr>
              <a:t>Every class is an instance of </a:t>
            </a:r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endParaRPr lang="en-GB" sz="3200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For the same reason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 dirty="0">
              <a:latin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alibri" charset="0"/>
              </a:rPr>
              <a:t>Subclass Hierarchy of </a:t>
            </a:r>
            <a:r>
              <a:rPr lang="en-US" sz="3200">
                <a:latin typeface="Calibri" charset="0"/>
              </a:rPr>
              <a:t>RDFS</a:t>
            </a:r>
            <a:r>
              <a:rPr lang="el-GR" sz="3200">
                <a:latin typeface="Calibri" charset="0"/>
              </a:rPr>
              <a:t> Primitives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14300" y="2057400"/>
          <a:ext cx="89709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Picture" r:id="rId3" imgW="5473700" imgH="1955800" progId="Word.Picture.8">
                  <p:embed/>
                </p:oleObj>
              </mc:Choice>
              <mc:Fallback>
                <p:oleObj name="Picture" r:id="rId3" imgW="5473700" imgH="1955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057400"/>
                        <a:ext cx="89709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547813" y="6146800"/>
            <a:ext cx="681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rdfs:subClassOf relation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476375" y="2492375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795963" y="2636838"/>
            <a:ext cx="131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273800" y="4076700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3132138" y="2852738"/>
            <a:ext cx="131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1403350" y="4076700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Introduction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RDF has a very simple data model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RDF Schema (RDFS) enriches the data model, adding vocabulary &amp;</a:t>
            </a:r>
            <a:r>
              <a:rPr lang="en-US" sz="3200" dirty="0" smtClean="0">
                <a:latin typeface="Calibri" charset="0"/>
                <a:cs typeface="Calibri" charset="0"/>
              </a:rPr>
              <a:t> </a:t>
            </a:r>
            <a:r>
              <a:rPr lang="en-US" sz="3200" dirty="0">
                <a:latin typeface="Calibri" charset="0"/>
                <a:cs typeface="Calibri" charset="0"/>
              </a:rPr>
              <a:t>associated semantics for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Classes and subclasses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Properties and sub-properties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Typing of properties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Support for describing simple ontologies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Adds an object-oriented flavor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But with a logic-oriented approach and using “open world”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alibri" charset="0"/>
                <a:sym typeface="Symbol" charset="0"/>
              </a:rPr>
              <a:t> </a:t>
            </a:r>
            <a:endParaRPr lang="el-GR" sz="1800" b="1">
              <a:latin typeface="Calibri" charset="0"/>
              <a:sym typeface="Symbol" charset="0"/>
            </a:endParaRP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alibri" charset="0"/>
              </a:rPr>
              <a:t>Instance Relationships of </a:t>
            </a:r>
            <a:r>
              <a:rPr lang="en-US" sz="3200">
                <a:latin typeface="Calibri" charset="0"/>
              </a:rPr>
              <a:t>RDFS </a:t>
            </a:r>
            <a:r>
              <a:rPr lang="el-GR" sz="3200">
                <a:latin typeface="Calibri" charset="0"/>
              </a:rPr>
              <a:t>Primitives 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90488" y="1625600"/>
          <a:ext cx="9132887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Picture" r:id="rId3" imgW="5473700" imgH="2146300" progId="Word.Picture.8">
                  <p:embed/>
                </p:oleObj>
              </mc:Choice>
              <mc:Fallback>
                <p:oleObj name="Picture" r:id="rId3" imgW="5473700" imgH="21463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625600"/>
                        <a:ext cx="9132887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547813" y="6146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rdf:type relation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603625" y="1268413"/>
            <a:ext cx="86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1905000" y="25654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4572000" y="2827338"/>
            <a:ext cx="86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5940425" y="2492375"/>
            <a:ext cx="868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4932363" y="4746625"/>
            <a:ext cx="868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700338" y="4005263"/>
            <a:ext cx="868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RDF and RDFS Property </a:t>
            </a:r>
            <a:r>
              <a:rPr lang="el-GR" sz="3200">
                <a:latin typeface="Calibri" charset="0"/>
              </a:rPr>
              <a:t>Instance</a:t>
            </a:r>
            <a:r>
              <a:rPr lang="en-US" sz="3200">
                <a:latin typeface="Calibri" charset="0"/>
              </a:rPr>
              <a:t>s</a:t>
            </a:r>
            <a:endParaRPr lang="el-GR" sz="3200">
              <a:latin typeface="Calibri" charset="0"/>
            </a:endParaRP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 </a:t>
            </a:r>
            <a:endParaRPr lang="el-GR">
              <a:latin typeface="Calibri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-55563" y="2209800"/>
          <a:ext cx="921385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Picture" r:id="rId3" imgW="5295900" imgH="1968500" progId="Word.Picture.8">
                  <p:embed/>
                </p:oleObj>
              </mc:Choice>
              <mc:Fallback>
                <p:oleObj name="Picture" r:id="rId3" imgW="5295900" imgH="19685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563" y="2209800"/>
                        <a:ext cx="9213851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47813" y="6146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rdf:type relation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619250" y="27813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011863" y="27813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932363" y="3259138"/>
            <a:ext cx="868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3632200" y="3500438"/>
            <a:ext cx="868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1835150" y="4365625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Reification and Containers</a:t>
            </a:r>
            <a:endParaRPr lang="el-GR" sz="4000">
              <a:latin typeface="Calibri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rdf:subject</a:t>
            </a:r>
            <a:r>
              <a:rPr lang="en-US">
                <a:latin typeface="Calibri" charset="0"/>
                <a:sym typeface="Symbol" charset="0"/>
              </a:rPr>
              <a:t>: relates a reified statement to its subject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rdf:predicate</a:t>
            </a:r>
            <a:r>
              <a:rPr lang="en-US">
                <a:latin typeface="Calibri" charset="0"/>
                <a:sym typeface="Symbol" charset="0"/>
              </a:rPr>
              <a:t>: relates a reified statement to its predicate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rdf:object</a:t>
            </a:r>
            <a:r>
              <a:rPr lang="en-US">
                <a:latin typeface="Calibri" charset="0"/>
                <a:sym typeface="Symbol" charset="0"/>
              </a:rPr>
              <a:t>: relates a reified statement to its object</a:t>
            </a: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rdf:Bag</a:t>
            </a:r>
            <a:r>
              <a:rPr lang="en-US">
                <a:latin typeface="Calibri" charset="0"/>
                <a:sym typeface="Symbol" charset="0"/>
              </a:rPr>
              <a:t>: the class of bags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rdf:Seq</a:t>
            </a:r>
            <a:r>
              <a:rPr lang="en-US">
                <a:latin typeface="Calibri" charset="0"/>
                <a:sym typeface="Symbol" charset="0"/>
              </a:rPr>
              <a:t>: the class of sequences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rdf:Alt</a:t>
            </a:r>
            <a:r>
              <a:rPr lang="en-US">
                <a:latin typeface="Calibri" charset="0"/>
                <a:sym typeface="Symbol" charset="0"/>
              </a:rPr>
              <a:t>: the class of alternatives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rdfs:Container</a:t>
            </a:r>
            <a:r>
              <a:rPr lang="en-US">
                <a:latin typeface="Calibri" charset="0"/>
                <a:sym typeface="Symbol" charset="0"/>
              </a:rPr>
              <a:t>: a superclass of all container classes, including the three above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Utility Properties</a:t>
            </a:r>
            <a:endParaRPr lang="el-GR" sz="4000">
              <a:latin typeface="Calibri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7338" indent="-287338" eaLnBrk="1" hangingPunct="1">
              <a:lnSpc>
                <a:spcPct val="110000"/>
              </a:lnSpc>
            </a:pPr>
            <a:r>
              <a:rPr lang="en-US" b="1">
                <a:latin typeface="Calibri" charset="0"/>
                <a:sym typeface="Symbol" charset="0"/>
              </a:rPr>
              <a:t>rdfs:seeAlso </a:t>
            </a:r>
            <a:r>
              <a:rPr lang="en-US">
                <a:latin typeface="Calibri" charset="0"/>
                <a:sym typeface="Symbol" charset="0"/>
              </a:rPr>
              <a:t>relates a resource to another resource that explains it</a:t>
            </a:r>
            <a:endParaRPr lang="el-GR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l-GR" b="1">
                <a:latin typeface="Calibri" charset="0"/>
                <a:sym typeface="Symbol" charset="0"/>
              </a:rPr>
              <a:t>rdfs:isDefinedBy</a:t>
            </a:r>
            <a:r>
              <a:rPr lang="en-US" b="1">
                <a:latin typeface="Calibri" charset="0"/>
                <a:sym typeface="Symbol" charset="0"/>
              </a:rPr>
              <a:t>: </a:t>
            </a:r>
            <a:r>
              <a:rPr lang="el-GR">
                <a:latin typeface="Calibri" charset="0"/>
                <a:sym typeface="Symbol" charset="0"/>
              </a:rPr>
              <a:t>a subproperty of </a:t>
            </a:r>
            <a:r>
              <a:rPr lang="el-GR" b="1">
                <a:latin typeface="Calibri" charset="0"/>
                <a:sym typeface="Symbol" charset="0"/>
              </a:rPr>
              <a:t>rdfs:seeAlso</a:t>
            </a:r>
            <a:r>
              <a:rPr lang="el-GR">
                <a:latin typeface="Calibri" charset="0"/>
                <a:sym typeface="Symbol" charset="0"/>
              </a:rPr>
              <a:t> </a:t>
            </a:r>
            <a:r>
              <a:rPr lang="en-US">
                <a:latin typeface="Calibri" charset="0"/>
                <a:sym typeface="Symbol" charset="0"/>
              </a:rPr>
              <a:t>that </a:t>
            </a:r>
            <a:r>
              <a:rPr lang="el-GR">
                <a:latin typeface="Calibri" charset="0"/>
                <a:sym typeface="Symbol" charset="0"/>
              </a:rPr>
              <a:t>relates a resource to the place where its definition, typically an RDF schema, is found </a:t>
            </a:r>
            <a:endParaRPr lang="en-US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n-US" b="1">
                <a:latin typeface="Calibri" charset="0"/>
                <a:sym typeface="Symbol" charset="0"/>
              </a:rPr>
              <a:t>rfds:comment</a:t>
            </a:r>
            <a:r>
              <a:rPr lang="en-US">
                <a:latin typeface="Calibri" charset="0"/>
                <a:sym typeface="Symbol" charset="0"/>
              </a:rPr>
              <a:t>. Comments, typically longer text, can be associated with a resource</a:t>
            </a:r>
            <a:endParaRPr lang="el-GR" b="1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l-GR" b="1">
                <a:latin typeface="Calibri" charset="0"/>
                <a:sym typeface="Symbol" charset="0"/>
              </a:rPr>
              <a:t>rdfs:label</a:t>
            </a:r>
            <a:r>
              <a:rPr lang="el-GR">
                <a:latin typeface="Calibri" charset="0"/>
                <a:sym typeface="Symbol" charset="0"/>
              </a:rPr>
              <a:t>. A human-friendly label (name) is associated with a resource </a:t>
            </a:r>
            <a:endParaRPr lang="en-US">
              <a:latin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Data and schema</a:t>
            </a:r>
          </a:p>
        </p:txBody>
      </p:sp>
      <p:pic>
        <p:nvPicPr>
          <p:cNvPr id="71682" name="Picture 3" descr="rdf_rd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2009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6732588" y="5300663"/>
            <a:ext cx="105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6156325" y="2636838"/>
            <a:ext cx="169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Schema</a:t>
            </a: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19050" y="6027738"/>
            <a:ext cx="9124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Syntactically it’s all just RDF.  The data part only uses RDF vocabulary and the schema part uses RDFS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– Prefix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472113"/>
          </a:xfrm>
        </p:spPr>
        <p:txBody>
          <a:bodyPr/>
          <a:lstStyle/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&lt;rdf:RDF 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	xmlns:rdf="</a:t>
            </a:r>
            <a:r>
              <a:rPr lang="en-US" sz="2400">
                <a:latin typeface="Calibri" charset="0"/>
                <a:hlinkClick r:id="rId3"/>
              </a:rPr>
              <a:t>http://www.w3.org/1999/02/22-rdf-syntax-ns#</a:t>
            </a:r>
            <a:r>
              <a:rPr lang="en-US" sz="2400">
                <a:latin typeface="Calibri" charset="0"/>
              </a:rPr>
              <a:t>" xmlns:rdfs="</a:t>
            </a:r>
            <a:r>
              <a:rPr lang="en-US" sz="2400">
                <a:latin typeface="Calibri" charset="0"/>
                <a:hlinkClick r:id="rId4"/>
              </a:rPr>
              <a:t>http://www.w3.org/2000/01/rdf-schema#</a:t>
            </a:r>
            <a:r>
              <a:rPr lang="en-US" sz="2400">
                <a:latin typeface="Calibri" charset="0"/>
              </a:rPr>
              <a:t>"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 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-- Classes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472113"/>
          </a:xfrm>
        </p:spPr>
        <p:txBody>
          <a:bodyPr/>
          <a:lstStyle/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rdf:ID="staffMember"&gt;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&lt;rdfs:comment&gt;The class of staff members 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Calibri" charset="0"/>
            </a:endParaRP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rdf:ID="academicStaffMember"&gt;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&lt;rdfs:comment&gt;The class of academic staff members 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&lt;rdfs:subClassOf rdf:resource="#staffMember"/&gt;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Calibri" charset="0"/>
            </a:endParaRP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rdf:ID="lecturer"&gt;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 The class of lecturers. All lecturers are academic staff members.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&lt;rdfs:subClassOf rdf:resource="#academicStaffMember"/&gt;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Calibri" charset="0"/>
            </a:endParaRP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rdf:ID="course"&gt;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&lt;rdfs:comment&gt;The class of courses&lt;/rdfs:comment&gt;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-- Properties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472113"/>
          </a:xfrm>
        </p:spPr>
        <p:txBody>
          <a:bodyPr/>
          <a:lstStyle/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&lt;rdf:Property rdf:ID="isTaughtBy"&gt;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&lt;rdfs:comment&gt;Assigns lecturers to courses. &lt;/rdfs:comment&gt;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&lt;rdfs:domain rdf:resource="#course"/&gt;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&lt;rdfs:range rdf:resource="#lecturer"/&gt;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&lt;/rdf:Property&gt;</a:t>
            </a:r>
          </a:p>
          <a:p>
            <a:pPr marL="347663" indent="-347663" eaLnBrk="1" hangingPunct="1">
              <a:buFont typeface="Wingdings" charset="0"/>
              <a:buNone/>
            </a:pPr>
            <a:endParaRPr lang="en-US" sz="2400">
              <a:latin typeface="Calibri" charset="0"/>
            </a:endParaRP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&lt;rdf:Property rdf:ID="teaches"&gt;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&lt;rdfs:comment&gt;Assigns courses to lecturers. &lt;/rdfs:comment&gt;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&lt;rdfs:domain rdf:resource="#lecturer"/&gt;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&lt;rdfs:range rdf:resource="#course"/&gt;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&lt;/rdf:Property&gt;</a:t>
            </a:r>
          </a:p>
          <a:p>
            <a:pPr marL="347663" indent="-347663" eaLnBrk="1" hangingPunct="1">
              <a:buFont typeface="Wingdings" charset="0"/>
              <a:buNone/>
            </a:pP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-- Instances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545138"/>
          </a:xfrm>
        </p:spPr>
        <p:txBody>
          <a:bodyPr/>
          <a:lstStyle/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&lt;uni:lecturer rdf:ID="949318"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uni:name="Richard Chang"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uni:title="Associate Professor"&gt;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rdf:resource="#CIT1111"/&gt;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rdf:resource="#CIT3112"/&gt;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&lt;/uni:lecturer&gt;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&lt;uni:lecturer rdf:ID="949352"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uni:name="Grigoris Antoniou"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uni:title="Professor"&gt;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rdf:resource="#CIT1112"/&gt;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rdf:resource="#CIT1113"/&gt;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&lt;/uni:lecturer&gt;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&lt;uni:course rdf:ID="CIT1111"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uni:courseName="Discrete Mathematics"&gt;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&lt;uni:isTaughtBy rdf:resource="#949318"/&gt;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&lt;/uni:course&gt;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&lt;uni:course rdf:ID="CIT1112"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uni:courseName="Concrete Mathematics"&gt;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&lt;uni:isTaughtBy rdf:resource="#949352"/&gt;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&lt;/uni:course&gt;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Example: A University</a:t>
            </a:r>
            <a:endParaRPr lang="el-GR">
              <a:latin typeface="Calibri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&lt;rdfs:Class rdf:ID="lecturer"&gt;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&lt;rdfs:comment&gt;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	The class of lecturers. All lecturers are 	academic staff members.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&lt;/rdfs:comment&gt;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&lt;rdfs:subClassOf rdf:resource="#academicStaffMember"/&gt;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&lt;/rdfs:Class&gt;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6270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is a simple KB Language</a:t>
            </a:r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90600" y="6059488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Calibri" charset="0"/>
              </a:rPr>
              <a:t>Several widely used Knowledge-Base tools can import and export in RDFS, including </a:t>
            </a:r>
            <a:r>
              <a:rPr lang="en-US" sz="2000">
                <a:solidFill>
                  <a:srgbClr val="000000"/>
                </a:solidFill>
                <a:latin typeface="Georgia" charset="0"/>
              </a:rPr>
              <a:t>Stanford’s Protégé KB editor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764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Example: A University</a:t>
            </a:r>
            <a:endParaRPr lang="el-GR">
              <a:latin typeface="Calibri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20112" cy="49672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&lt;rdfs:Class rdf:ID="course"&gt;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&lt;rdfs:comment&gt;The class of courses&lt;/rdfs:comment&gt;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&lt;/rdfs:Class&gt;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sz="1200">
              <a:latin typeface="Calibri" charset="0"/>
              <a:sym typeface="Symbo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&lt;rdf:Property rdf:ID="isTaughtBy"&gt;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	Inherits its domain ("course") and range ("lecturer")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	from its superproperty "involves”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&lt;/rdfs:comment&gt;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&lt;rdfs:subPropertyOf rdf:resource="#involves"/&gt;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&lt;/rdf:Property&gt;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Example: A University</a:t>
            </a:r>
            <a:endParaRPr lang="el-GR">
              <a:latin typeface="Calibri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&lt;rdf:Property rdf:ID="phone"&gt;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&lt;rdfs:comment&gt;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   It is a property of staff members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   and takes literals as values.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&lt;/rdfs:comment&gt;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endParaRPr lang="en-US">
              <a:latin typeface="Calibri" charset="0"/>
              <a:sym typeface="Symbol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&lt;rdfs:domain rdf:resource="#staffMember"/&gt;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&lt;rdfs:range rdf:resource="http://www.w3.org/2000/01/rdf-schema#Literal"/&gt;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&lt;/rdf:Property&gt;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and RDFS Namespaces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RDF, RDFS and OWL namespaces specify some constraints on the ‘languages’</a:t>
            </a: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2"/>
              </a:rPr>
              <a:t>http://www.w3.org/1999/02/22-rdf-syntax-ns#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3"/>
              </a:rPr>
              <a:t>http://www.w3.org/2000/01/rdf-schema#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4"/>
              </a:rPr>
              <a:t>http://www.w3.org/2002/07/owl#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3200">
                <a:latin typeface="Calibri" charset="0"/>
              </a:rPr>
              <a:t>Strangely, each uses terms from all three to define its own terms</a:t>
            </a:r>
          </a:p>
          <a:p>
            <a:pPr eaLnBrk="1" hangingPunct="1"/>
            <a:r>
              <a:rPr lang="en-US" sz="3200">
                <a:latin typeface="Calibri" charset="0"/>
              </a:rPr>
              <a:t>Don’t be confused: the real semantics of the terms isn’t specified in the namespace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RDF Namespace</a:t>
            </a:r>
            <a:endParaRPr lang="el-GR" sz="4000">
              <a:latin typeface="Calibri" charset="0"/>
            </a:endParaRPr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3363" y="1268413"/>
            <a:ext cx="89154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&lt;rdf:RDF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xmlns:rdf="</a:t>
            </a:r>
            <a:r>
              <a:rPr lang="en-US" sz="2000" b="1">
                <a:latin typeface="Calibri" charset="0"/>
              </a:rPr>
              <a:t>http://www.w3.org/1999/02/22-rdf-syntax-ns</a:t>
            </a:r>
            <a:r>
              <a:rPr lang="en-US" sz="2000">
                <a:latin typeface="Calibri" charset="0"/>
              </a:rPr>
              <a:t>#"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xmlns:rdfs="http://www.w3.org/2000/01/rdf-schema#"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xmlns:owl="http://www.w3.org/2002/07/owl#"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xmlns:dc="http://purl.org/dc/elements/1.1/"&gt;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&lt;owl:Ontology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  rdf:about="http://www.w3.org/2000/01/rdf-schema#"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  dc:title="The RDF Schema vocabulary (RDFS)"/&gt;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&lt;rdfs:Class rdf:about="http://www.w3.org/2000/01/rdf-schema#Resource"&gt;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&lt;rdfs:isDefinedBy rdf:resource="http://www.w3.org/2000/01/rdf-schema#"/&gt;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&lt;rdfs:label&gt;Resource&lt;/rdfs:label&gt;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&lt;rdfs:comment&gt;The class resource, everything.&lt;/rdfs:comment&gt;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&lt;/rdfs:Class&gt;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Calibri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RDF Namespace in turtle</a:t>
            </a:r>
            <a:endParaRPr lang="el-GR" sz="4000">
              <a:latin typeface="Calibri" charset="0"/>
            </a:endParaRP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9154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rdf: &lt;http://www.w3.org/1999/02/22-rdf-syntax-ns#&gt;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rdfs: &lt;http://www.w3.org/2000/01/rdf-schema#&gt;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owl: &lt;http://www.w3.org/2002/07/owl#&gt;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dc: &lt;http://purl.org/dc/elements/1.1/&gt;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&lt;http://www.w3.org/1999/02/22-rdf-syntax-ns#&gt;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a owl:Ontology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dc:title "The RDF Vocabulary (RDF)"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dc:description "This is the RDF Schema for the RDF vocabulary defined in the RDF namespace."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rdf:type a rdf:Property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rdfs:isDefinedBy &lt;http://www.w3.org/1999/02/22-rdf-syntax-ns#&gt;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rdfs:label "type"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rdfs:comment "The subject is an instance of a class."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rdfs:range rdfs:Class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rdfs:domain rdfs:Resource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 example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rdf:Statement a rdfs:Class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rdfs:subClassOf rdfs:Resource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rdfs:comment "The class of RDF statements." .</a:t>
            </a:r>
          </a:p>
          <a:p>
            <a:pPr marL="0" indent="0"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rdf:subject a rdf:Property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rdfs:domain rdf:Statement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rdfs:range rdfs:Resource .</a:t>
            </a:r>
          </a:p>
          <a:p>
            <a:pPr marL="0" indent="0"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rdf:predicate a rdf:Property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rdfs:domain rdf:Statement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rdfs:range rdfs:Resource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 example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This example shows how RDFS terms are used to say something important about the RDF </a:t>
            </a:r>
            <a:r>
              <a:rPr lang="en-US" i="1">
                <a:latin typeface="Calibri" charset="0"/>
              </a:rPr>
              <a:t>predicate</a:t>
            </a:r>
            <a:r>
              <a:rPr lang="en-US">
                <a:latin typeface="Calibri" charset="0"/>
              </a:rPr>
              <a:t> property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&lt;rdf:Property rdf:ID="predicate"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	 rdfs:comment="Identifies the property of a 			         statement in reified form"/&gt;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   &lt;rdfs:domain rdf:resource="#Statement"/&gt;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   &lt;rdfs:range rdf:resource="#Property"/&gt;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&lt;/rdf:Property&gt;</a:t>
            </a:r>
          </a:p>
          <a:p>
            <a:pPr marL="0" indent="0" eaLnBrk="1" hangingPunct="1">
              <a:buFont typeface="Wingdings" charset="0"/>
              <a:buNone/>
            </a:pPr>
            <a:endParaRPr lang="en-US" sz="26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600" i="1">
                <a:latin typeface="Calibri" charset="0"/>
              </a:rPr>
              <a:t>predicate</a:t>
            </a:r>
            <a:r>
              <a:rPr lang="en-US" sz="2600">
                <a:latin typeface="Calibri" charset="0"/>
              </a:rPr>
              <a:t> is a property from a Statement to a Property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20112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Define rdf:Resource and rdf:Class as instances of rdfs:Class &amp; rdf:Class as a subclass of rdf:Resource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rdf:ID="Resource"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rdfs:comment="The most general class"/&gt;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rdf:ID="Class"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    rdfs:comment="The concept of classes.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	    All classes are resources"/&gt;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&lt;rdfs:subClassOf rdf:resource="#Resource"/&gt;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de-DE">
                <a:latin typeface="Calibri" charset="0"/>
                <a:ea typeface="ＭＳ Ｐゴシック" charset="0"/>
              </a:rPr>
              <a:t>&lt;/rdfs:Class&gt;</a:t>
            </a:r>
            <a:endParaRPr lang="el-GR">
              <a:latin typeface="Calibri" charset="0"/>
              <a:ea typeface="ＭＳ Ｐゴシック" charset="0"/>
            </a:endParaRPr>
          </a:p>
          <a:p>
            <a:pPr marL="0" indent="0"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20112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Define rdf:Resource and rdf:Class as instances of rdfs:Class &amp; rdf:Class as a subclass of rdf:Resource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rdf:ID="Resource"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rdfs:comment="The most general class"/&gt;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rdf:ID="Class"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    rdfs:comment="The concept of classes.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	    All classes are resources"/&gt;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&lt;rdfs:subClassOf rdf:resource="#Resource"/&gt;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de-DE">
                <a:latin typeface="Calibri" charset="0"/>
                <a:ea typeface="ＭＳ Ｐゴシック" charset="0"/>
              </a:rPr>
              <a:t>&lt;/rdfs:Class&gt;</a:t>
            </a:r>
            <a:endParaRPr lang="el-GR">
              <a:latin typeface="Calibri" charset="0"/>
              <a:ea typeface="ＭＳ Ｐゴシック" charset="0"/>
            </a:endParaRPr>
          </a:p>
          <a:p>
            <a:pPr marL="0" indent="0" eaLnBrk="1" hangingPunct="1"/>
            <a:endParaRPr lang="en-US">
              <a:latin typeface="Calibri" charset="0"/>
            </a:endParaRPr>
          </a:p>
        </p:txBody>
      </p:sp>
      <p:grpSp>
        <p:nvGrpSpPr>
          <p:cNvPr id="49155" name="Group 20"/>
          <p:cNvGrpSpPr>
            <a:grpSpLocks/>
          </p:cNvGrpSpPr>
          <p:nvPr/>
        </p:nvGrpSpPr>
        <p:grpSpPr bwMode="auto">
          <a:xfrm>
            <a:off x="5715000" y="3352800"/>
            <a:ext cx="3352800" cy="3276600"/>
            <a:chOff x="5257800" y="2514600"/>
            <a:chExt cx="3352800" cy="3276600"/>
          </a:xfrm>
        </p:grpSpPr>
        <p:sp>
          <p:nvSpPr>
            <p:cNvPr id="4" name="Rectangle 3"/>
            <p:cNvSpPr/>
            <p:nvPr/>
          </p:nvSpPr>
          <p:spPr>
            <a:xfrm>
              <a:off x="5257800" y="2514600"/>
              <a:ext cx="3352800" cy="3276600"/>
            </a:xfrm>
            <a:prstGeom prst="rect">
              <a:avLst/>
            </a:prstGeom>
            <a:solidFill>
              <a:schemeClr val="bg1">
                <a:lumMod val="85000"/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86400" y="3124200"/>
              <a:ext cx="1127125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rdf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Resource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4724400"/>
              <a:ext cx="1127125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rdf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Class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391400" y="2743200"/>
              <a:ext cx="1127125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rdfs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Class</a:t>
              </a:r>
            </a:p>
          </p:txBody>
        </p:sp>
        <p:cxnSp>
          <p:nvCxnSpPr>
            <p:cNvPr id="12" name="Straight Arrow Connector 11"/>
            <p:cNvCxnSpPr>
              <a:stCxn id="5" idx="6"/>
              <a:endCxn id="10" idx="2"/>
            </p:cNvCxnSpPr>
            <p:nvPr/>
          </p:nvCxnSpPr>
          <p:spPr>
            <a:xfrm flipV="1">
              <a:off x="6613525" y="3200400"/>
              <a:ext cx="77787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6"/>
              <a:endCxn id="10" idx="4"/>
            </p:cNvCxnSpPr>
            <p:nvPr/>
          </p:nvCxnSpPr>
          <p:spPr>
            <a:xfrm flipV="1">
              <a:off x="6613525" y="3657600"/>
              <a:ext cx="1341438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5" idx="4"/>
            </p:cNvCxnSpPr>
            <p:nvPr/>
          </p:nvCxnSpPr>
          <p:spPr>
            <a:xfrm rot="5400000" flipH="1" flipV="1">
              <a:off x="5707857" y="4382294"/>
              <a:ext cx="685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63" name="TextBox 17"/>
            <p:cNvSpPr txBox="1">
              <a:spLocks noChangeArrowheads="1"/>
            </p:cNvSpPr>
            <p:nvPr/>
          </p:nvSpPr>
          <p:spPr bwMode="auto">
            <a:xfrm>
              <a:off x="6477000" y="2935069"/>
              <a:ext cx="1106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rdf:type</a:t>
              </a:r>
            </a:p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9164" name="TextBox 19"/>
            <p:cNvSpPr txBox="1">
              <a:spLocks noChangeArrowheads="1"/>
            </p:cNvSpPr>
            <p:nvPr/>
          </p:nvSpPr>
          <p:spPr bwMode="auto">
            <a:xfrm>
              <a:off x="5334000" y="4382869"/>
              <a:ext cx="152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rdfs:subclass</a:t>
              </a:r>
            </a:p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9165" name="TextBox 21"/>
            <p:cNvSpPr txBox="1">
              <a:spLocks noChangeArrowheads="1"/>
            </p:cNvSpPr>
            <p:nvPr/>
          </p:nvSpPr>
          <p:spPr bwMode="auto">
            <a:xfrm>
              <a:off x="7427517" y="4078069"/>
              <a:ext cx="1106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rdf:type</a:t>
              </a:r>
            </a:p>
            <a:p>
              <a:pPr eaLnBrk="1" hangingPunct="1"/>
              <a:endParaRPr lang="en-US" sz="1800">
                <a:latin typeface="Calibri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Namespace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748712" cy="51403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@prefix rdf: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@prefix rdfs: &lt;http://www.w3.org/2000/01/rdf-schema#&gt; .</a:t>
            </a:r>
          </a:p>
          <a:p>
            <a:pPr eaLnBrk="1" hangingPunct="1">
              <a:buFont typeface="Wingdings" charset="0"/>
              <a:buNone/>
            </a:pPr>
            <a:r>
              <a:rPr lang="en-US" sz="1100">
                <a:latin typeface="Calibri" charset="0"/>
              </a:rPr>
              <a:t>…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&lt;http://www.w3.org/2000/01/rdf-schema#&gt; a owl:Ontology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dc:title "The RDF Schema vocabulary (RDFS)" .</a:t>
            </a:r>
          </a:p>
          <a:p>
            <a:pPr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rdfs:Resource a rdfs:Class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rdfs:comment "The class resource, everything." .</a:t>
            </a:r>
          </a:p>
          <a:p>
            <a:pPr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rdfs:Class a rdfs:Class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rdfs:subClassOf rdfs:Resource .</a:t>
            </a:r>
          </a:p>
          <a:p>
            <a:pPr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rdfs:subClassOf a rdf:Property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rdfs:isDefinedBy &lt;http://www.w3.org/2000/01/rdf-schema#&gt;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rdfs:label "subClassOf"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rdfs:comment "The subject is a subclass of a class."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rdfs:range rdfs:Class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rdfs:domain rdfs:Class .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677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RDFS Vocabulary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2189163"/>
            <a:ext cx="3713162" cy="4264025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Terms for classes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3"/>
              </a:rPr>
              <a:t>rdfs:Class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4"/>
              </a:rPr>
              <a:t>rdfs:subClassOf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Terms for properties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5"/>
              </a:rPr>
              <a:t>rdfs:domain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6"/>
              </a:rPr>
              <a:t>rdfs:range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7"/>
              </a:rPr>
              <a:t>rdfs:subPropertyOf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Special classes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8"/>
              </a:rPr>
              <a:t>rdfs:Resource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9"/>
              </a:rPr>
              <a:t>rdfs:Literal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hlinkClick r:id="rId10"/>
              </a:rPr>
              <a:t>rdfs:Datatype</a:t>
            </a:r>
            <a:r>
              <a:rPr lang="en-US">
                <a:latin typeface="Calibri" charset="0"/>
                <a:ea typeface="ＭＳ Ｐゴシック" charset="0"/>
              </a:rPr>
              <a:t> 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876800" y="2192338"/>
            <a:ext cx="37338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Terms for collections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1"/>
              </a:rPr>
              <a:t>rdfs:member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2"/>
              </a:rPr>
              <a:t>rdfs:Container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3"/>
              </a:rPr>
              <a:t>rdfs:ContainerMem-bershipProperty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Special properties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4"/>
              </a:rPr>
              <a:t>rdfs:comment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5"/>
              </a:rPr>
              <a:t>rdfs:seeAlso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6"/>
              </a:rPr>
              <a:t>rdfs:isDefinedBy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Calibri" charset="0"/>
                <a:hlinkClick r:id="rId17"/>
              </a:rPr>
              <a:t>rdfs:label</a:t>
            </a:r>
            <a:endParaRPr lang="en-US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39775" y="1143000"/>
            <a:ext cx="8008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charset="0"/>
              </a:rPr>
              <a:t>RDFS introduces the following terms, giving each a meaning w.r.t. the rdf data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Namespaces vs. Semantics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Consider </a:t>
            </a:r>
            <a:r>
              <a:rPr lang="en-US" sz="3200" b="1">
                <a:latin typeface="Calibri" charset="0"/>
              </a:rPr>
              <a:t>rdfs:subClassOf</a:t>
            </a:r>
            <a:r>
              <a:rPr lang="en-US" sz="3200">
                <a:latin typeface="Calibri" charset="0"/>
              </a:rPr>
              <a:t> </a:t>
            </a:r>
            <a:endParaRPr lang="en-GB" sz="3200">
              <a:latin typeface="Calibri" charset="0"/>
            </a:endParaRPr>
          </a:p>
          <a:p>
            <a:pPr lvl="1" eaLnBrk="1" hangingPunct="1"/>
            <a:r>
              <a:rPr lang="en-GB" sz="2800">
                <a:latin typeface="Calibri" charset="0"/>
                <a:ea typeface="ＭＳ Ｐゴシック" charset="0"/>
              </a:rPr>
              <a:t>The namespace specifies only that it applies to classes and has a class as a value</a:t>
            </a:r>
            <a:endParaRPr lang="el-GR" sz="28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l-GR" sz="2800">
                <a:latin typeface="Calibri" charset="0"/>
                <a:ea typeface="ＭＳ Ｐゴシック" charset="0"/>
              </a:rPr>
              <a:t>The meaning of being a subclass not </a:t>
            </a:r>
            <a:r>
              <a:rPr lang="en-US" sz="2800">
                <a:latin typeface="Calibri" charset="0"/>
                <a:ea typeface="ＭＳ Ｐゴシック" charset="0"/>
              </a:rPr>
              <a:t>specified</a:t>
            </a:r>
          </a:p>
          <a:p>
            <a:pPr eaLnBrk="1" hangingPunct="1"/>
            <a:r>
              <a:rPr lang="el-GR" sz="3200">
                <a:latin typeface="Calibri" charset="0"/>
              </a:rPr>
              <a:t>The meaning cannot be expressed in RDF</a:t>
            </a:r>
            <a:endParaRPr lang="en-US" sz="3200">
              <a:latin typeface="Calibri" charset="0"/>
            </a:endParaRP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If it could RDF Schema would be unnecessary</a:t>
            </a:r>
            <a:r>
              <a:rPr lang="el-GR" sz="2800">
                <a:latin typeface="Calibri" charset="0"/>
                <a:ea typeface="ＭＳ Ｐゴシック" charset="0"/>
              </a:rPr>
              <a:t> </a:t>
            </a:r>
            <a:endParaRPr lang="en-US" sz="280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l-GR" sz="3200">
                <a:latin typeface="Calibri" charset="0"/>
              </a:rPr>
              <a:t> </a:t>
            </a:r>
            <a:r>
              <a:rPr lang="en-US" sz="3200">
                <a:latin typeface="Calibri" charset="0"/>
              </a:rPr>
              <a:t>External definition of semantics required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Respected by RDF/RDFS processing software</a:t>
            </a:r>
          </a:p>
          <a:p>
            <a:pPr eaLnBrk="1" hangingPunct="1"/>
            <a:endParaRPr lang="el-GR" sz="320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vs. OO Models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4967287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In OO models, an object class defines the properties that apply to it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Adding a new property means modifying the class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In RDF, properties defined globally and not encapsulated as attributes </a:t>
            </a:r>
            <a:r>
              <a:rPr lang="en-US" sz="3200" dirty="0" smtClean="0">
                <a:latin typeface="Calibri" charset="0"/>
              </a:rPr>
              <a:t>in </a:t>
            </a:r>
            <a:r>
              <a:rPr lang="en-US" sz="3200" dirty="0">
                <a:latin typeface="Calibri" charset="0"/>
              </a:rPr>
              <a:t>class </a:t>
            </a:r>
            <a:r>
              <a:rPr lang="en-US" sz="3200" dirty="0" smtClean="0">
                <a:latin typeface="Calibri" charset="0"/>
              </a:rPr>
              <a:t>definitions</a:t>
            </a:r>
            <a:endParaRPr lang="en-US" sz="3200" dirty="0">
              <a:latin typeface="Calibri" charset="0"/>
            </a:endParaRP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We </a:t>
            </a:r>
            <a:r>
              <a:rPr lang="en-US" sz="2800" dirty="0">
                <a:latin typeface="Calibri" charset="0"/>
                <a:ea typeface="ＭＳ Ｐゴシック" charset="0"/>
              </a:rPr>
              <a:t>can define new properties w/o changing class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Properties can have properties</a:t>
            </a:r>
          </a:p>
          <a:p>
            <a:pPr lvl="2" indent="-447675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:mother rdfs:subPropertyOf :parent; </a:t>
            </a:r>
            <a:r>
              <a:rPr lang="en-US" sz="2400" dirty="0" err="1">
                <a:latin typeface="Calibri" charset="0"/>
                <a:ea typeface="ＭＳ Ｐゴシック" charset="0"/>
              </a:rPr>
              <a:t>rdf:type</a:t>
            </a:r>
            <a:r>
              <a:rPr lang="en-US" sz="2400" dirty="0">
                <a:latin typeface="Calibri" charset="0"/>
                <a:ea typeface="ＭＳ Ｐゴシック" charset="0"/>
              </a:rPr>
              <a:t> :</a:t>
            </a:r>
            <a:r>
              <a:rPr lang="en-US" sz="2400" dirty="0" err="1">
                <a:latin typeface="Calibri" charset="0"/>
                <a:ea typeface="ＭＳ Ｐゴシック" charset="0"/>
              </a:rPr>
              <a:t>FamilyRelation</a:t>
            </a:r>
            <a:r>
              <a:rPr lang="en-US" sz="2400" dirty="0">
                <a:latin typeface="Calibri" charset="0"/>
                <a:ea typeface="ＭＳ Ｐゴシック" charset="0"/>
              </a:rPr>
              <a:t>.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But: can’t </a:t>
            </a:r>
            <a:r>
              <a:rPr lang="en-US" sz="2800" dirty="0">
                <a:latin typeface="Calibri" charset="0"/>
                <a:ea typeface="ＭＳ Ｐゴシック" charset="0"/>
              </a:rPr>
              <a:t>narrow domain &amp; range of properties in a subclass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</a:t>
            </a:r>
            <a:r>
              <a:rPr lang="fr-FR" sz="18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rdfs</a:t>
            </a:r>
            <a:r>
              <a:rPr lang="fr-FR" sz="1800" dirty="0">
                <a:latin typeface="Calibri" charset="0"/>
              </a:rPr>
              <a:t>: &lt;http://www.w3.org/2000/01/</a:t>
            </a:r>
            <a:r>
              <a:rPr lang="fr-FR" sz="1800" dirty="0" err="1">
                <a:latin typeface="Calibri" charset="0"/>
              </a:rPr>
              <a:t>rdf-schema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bio: &lt;http://</a:t>
            </a:r>
            <a:r>
              <a:rPr lang="fr-FR" sz="1800" dirty="0" err="1">
                <a:latin typeface="Calibri" charset="0"/>
              </a:rPr>
              <a:t>example.com</a:t>
            </a:r>
            <a:r>
              <a:rPr lang="fr-FR" sz="1800" dirty="0">
                <a:latin typeface="Calibri" charset="0"/>
              </a:rPr>
              <a:t>/</a:t>
            </a:r>
            <a:r>
              <a:rPr lang="fr-FR" sz="1800" dirty="0" err="1">
                <a:latin typeface="Calibri" charset="0"/>
              </a:rPr>
              <a:t>biology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rdfs:Class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</a:t>
            </a:r>
            <a:r>
              <a:rPr lang="en-US" sz="2400" dirty="0" err="1" smtClean="0">
                <a:latin typeface="Calibri" charset="0"/>
              </a:rPr>
              <a:t>io:offspring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a </a:t>
            </a:r>
            <a:r>
              <a:rPr lang="en-US" sz="2400" dirty="0" err="1">
                <a:latin typeface="Calibri" charset="0"/>
              </a:rPr>
              <a:t>rdfs:Property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rdfs:domain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rdfs:range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:john a </a:t>
            </a: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.</a:t>
            </a:r>
          </a:p>
        </p:txBody>
      </p:sp>
      <p:sp>
        <p:nvSpPr>
          <p:cNvPr id="54275" name="AutoShape 4"/>
          <p:cNvSpPr>
            <a:spLocks noChangeArrowheads="1"/>
          </p:cNvSpPr>
          <p:nvPr/>
        </p:nvSpPr>
        <p:spPr bwMode="auto">
          <a:xfrm>
            <a:off x="5508625" y="2492375"/>
            <a:ext cx="3492500" cy="1295400"/>
          </a:xfrm>
          <a:prstGeom prst="wedgeRectCallout">
            <a:avLst>
              <a:gd name="adj1" fmla="val -39634"/>
              <a:gd name="adj2" fmla="val 8676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Calibri" charset="0"/>
              </a:rPr>
              <a:t>There is no way to say that the offspring of humans are humans and the offspring of dogs are dogs.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Bio:child rdfs:subPropertyOf bio:offspring;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rdfs:domain bio:Human;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rdfs:range bio:Human.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Bio:puppy rdfs:subPropertyOf bio:offspring;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rdfs:domain bio:Dog;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rdfs:range bio:Dog.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:john bio:child :mary.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:fido bio:puppy :rover.</a:t>
            </a:r>
          </a:p>
        </p:txBody>
      </p:sp>
      <p:sp>
        <p:nvSpPr>
          <p:cNvPr id="55299" name="AutoShape 5"/>
          <p:cNvSpPr>
            <a:spLocks noChangeArrowheads="1"/>
          </p:cNvSpPr>
          <p:nvPr/>
        </p:nvSpPr>
        <p:spPr bwMode="auto">
          <a:xfrm>
            <a:off x="5292725" y="3644900"/>
            <a:ext cx="3492500" cy="1296988"/>
          </a:xfrm>
          <a:prstGeom prst="wedgeRectCallout">
            <a:avLst>
              <a:gd name="adj1" fmla="val -93819"/>
              <a:gd name="adj2" fmla="val 37148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Calibri" charset="0"/>
              </a:rPr>
              <a:t>What do we know after each of the last two triples are asserted?  </a:t>
            </a:r>
          </a:p>
        </p:txBody>
      </p:sp>
      <p:sp>
        <p:nvSpPr>
          <p:cNvPr id="55300" name="AutoShape 6"/>
          <p:cNvSpPr>
            <a:spLocks noChangeArrowheads="1"/>
          </p:cNvSpPr>
          <p:nvPr/>
        </p:nvSpPr>
        <p:spPr bwMode="auto">
          <a:xfrm>
            <a:off x="5292725" y="5373688"/>
            <a:ext cx="3671888" cy="1296987"/>
          </a:xfrm>
          <a:prstGeom prst="wedgeRectCallout">
            <a:avLst>
              <a:gd name="adj1" fmla="val -50213"/>
              <a:gd name="adj2" fmla="val -1675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/>
            <a:r>
              <a:rPr lang="en-US" sz="2400">
                <a:latin typeface="Calibri" charset="0"/>
              </a:rPr>
              <a:t>Suppose we also assert:</a:t>
            </a:r>
          </a:p>
          <a:p>
            <a:pPr marL="174625" indent="-174625">
              <a:buFontTx/>
              <a:buChar char="•"/>
            </a:pPr>
            <a:r>
              <a:rPr lang="en-US" sz="2400">
                <a:latin typeface="Calibri" charset="0"/>
              </a:rPr>
              <a:t>:john bio:puppy :rover</a:t>
            </a:r>
          </a:p>
          <a:p>
            <a:pPr marL="174625" indent="-174625">
              <a:buFontTx/>
              <a:buChar char="•"/>
            </a:pPr>
            <a:r>
              <a:rPr lang="en-US" sz="2400">
                <a:latin typeface="Calibri" charset="0"/>
              </a:rPr>
              <a:t>:john bio:child :fido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Not like types in OO systems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425184" cy="525648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Classes differ from types in OO systems in how they are </a:t>
            </a:r>
            <a:r>
              <a:rPr lang="en-US" sz="3200" dirty="0" smtClean="0">
                <a:latin typeface="Calibri" charset="0"/>
              </a:rPr>
              <a:t>used</a:t>
            </a:r>
            <a:endParaRPr lang="en-US" sz="3200" dirty="0">
              <a:latin typeface="Calibri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They are not </a:t>
            </a:r>
            <a:r>
              <a:rPr lang="en-US" sz="2800" i="1" dirty="0">
                <a:latin typeface="Calibri" charset="0"/>
                <a:ea typeface="ＭＳ Ｐゴシック" charset="0"/>
              </a:rPr>
              <a:t>constraints</a:t>
            </a:r>
            <a:r>
              <a:rPr lang="en-US" sz="2800" dirty="0">
                <a:latin typeface="Calibri" charset="0"/>
                <a:ea typeface="ＭＳ Ｐゴシック" charset="0"/>
              </a:rPr>
              <a:t> on well-</a:t>
            </a:r>
            <a:r>
              <a:rPr lang="en-US" sz="2800" dirty="0" err="1">
                <a:latin typeface="Calibri" charset="0"/>
                <a:ea typeface="ＭＳ Ｐゴシック" charset="0"/>
              </a:rPr>
              <a:t>formedness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L</a:t>
            </a:r>
            <a:r>
              <a:rPr lang="en-US" sz="3200" dirty="0" smtClean="0">
                <a:latin typeface="Calibri" charset="0"/>
              </a:rPr>
              <a:t>ack </a:t>
            </a:r>
            <a:r>
              <a:rPr lang="en-US" sz="3200" dirty="0">
                <a:latin typeface="Calibri" charset="0"/>
              </a:rPr>
              <a:t>of </a:t>
            </a:r>
            <a:r>
              <a:rPr lang="en-US" sz="3200" i="1" dirty="0">
                <a:latin typeface="Calibri" charset="0"/>
              </a:rPr>
              <a:t>negation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smtClean="0">
                <a:latin typeface="Calibri" charset="0"/>
              </a:rPr>
              <a:t>and </a:t>
            </a:r>
            <a:r>
              <a:rPr lang="en-US" sz="3200" i="1" dirty="0" smtClean="0">
                <a:latin typeface="Calibri" charset="0"/>
                <a:hlinkClick r:id="rId2"/>
              </a:rPr>
              <a:t>open world assumption</a:t>
            </a:r>
            <a:r>
              <a:rPr lang="en-US" sz="3200" i="1" dirty="0" smtClean="0">
                <a:latin typeface="Calibri" charset="0"/>
              </a:rPr>
              <a:t> </a:t>
            </a:r>
            <a:r>
              <a:rPr lang="en-US" sz="3200" dirty="0" smtClean="0">
                <a:latin typeface="Calibri" charset="0"/>
              </a:rPr>
              <a:t>in </a:t>
            </a:r>
            <a:r>
              <a:rPr lang="en-US" sz="3200" dirty="0">
                <a:latin typeface="Calibri" charset="0"/>
              </a:rPr>
              <a:t>RDF+RDFS </a:t>
            </a:r>
            <a:r>
              <a:rPr lang="en-US" sz="3200" dirty="0" smtClean="0">
                <a:latin typeface="Calibri" charset="0"/>
              </a:rPr>
              <a:t>makes detecting contradictions </a:t>
            </a:r>
            <a:r>
              <a:rPr lang="en-US" sz="3200" b="1" dirty="0" smtClean="0">
                <a:solidFill>
                  <a:srgbClr val="001933"/>
                </a:solidFill>
                <a:latin typeface="Calibri" charset="0"/>
              </a:rPr>
              <a:t>impossible!</a:t>
            </a:r>
            <a:endParaRPr lang="en-US" sz="3200" dirty="0">
              <a:latin typeface="Calibri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Can’t say that Dog and Human are disjoint classes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Not knowing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any </a:t>
            </a:r>
            <a:r>
              <a:rPr lang="en-US" sz="2800" dirty="0">
                <a:latin typeface="Calibri" charset="0"/>
                <a:ea typeface="ＭＳ Ｐゴシック" charset="0"/>
              </a:rPr>
              <a:t>individuals who are both doesn’t mean it’s not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possible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bio:Human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bio:Cat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bio:Dog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bio:hasPet a rdfs:Property;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rdfs:domain bio:Human;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rdfs:range bio:Dog;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rdfs:range bio:Cat.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 dirty="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bio:hasPet</a:t>
            </a:r>
            <a:r>
              <a:rPr lang="en-US" sz="2800" dirty="0">
                <a:latin typeface="Calibri" charset="0"/>
                <a:ea typeface="ＭＳ Ｐゴシック" charset="0"/>
              </a:rPr>
              <a:t> a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rdfs:Property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rdfs:domain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3789040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/>
              </a:rPr>
              <a:t>Consider </a:t>
            </a:r>
            <a:r>
              <a:rPr lang="en-US" sz="2800" dirty="0" smtClean="0">
                <a:latin typeface="Calibri"/>
              </a:rPr>
              <a:t>adding:</a:t>
            </a:r>
            <a:endParaRPr lang="en-US" sz="2800" dirty="0">
              <a:latin typeface="Calibri"/>
            </a:endParaRPr>
          </a:p>
          <a:p>
            <a:pPr>
              <a:defRPr/>
            </a:pPr>
            <a:r>
              <a:rPr lang="en-US" sz="2800" b="1" dirty="0" smtClean="0">
                <a:latin typeface="Calibri"/>
              </a:rPr>
              <a:t> :</a:t>
            </a:r>
            <a:r>
              <a:rPr lang="en-US" sz="2800" b="1" dirty="0">
                <a:latin typeface="Calibri"/>
              </a:rPr>
              <a:t>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</a:t>
            </a:r>
            <a:r>
              <a:rPr lang="en-US" sz="2800" b="1" dirty="0" smtClean="0">
                <a:latin typeface="Calibri"/>
              </a:rPr>
              <a:t>spot</a:t>
            </a: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 smtClean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 dirty="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io:Human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io:Dog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bio:hasPet</a:t>
            </a:r>
            <a:r>
              <a:rPr lang="en-US" sz="2800" dirty="0">
                <a:latin typeface="Calibri" charset="0"/>
                <a:ea typeface="ＭＳ Ｐゴシック" charset="0"/>
              </a:rPr>
              <a:t> a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rdfs:Property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rdfs:domain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3789040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Calibri"/>
              </a:rPr>
              <a:t>:</a:t>
            </a:r>
            <a:r>
              <a:rPr lang="en-US" sz="2800" b="1" dirty="0">
                <a:latin typeface="Calibri"/>
              </a:rPr>
              <a:t>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</a:t>
            </a:r>
            <a:r>
              <a:rPr lang="en-US" sz="2800" b="1" dirty="0" smtClean="0">
                <a:latin typeface="Calibri"/>
              </a:rPr>
              <a:t>spot</a:t>
            </a:r>
          </a:p>
          <a:p>
            <a:pPr>
              <a:defRPr/>
            </a:pPr>
            <a:r>
              <a:rPr lang="en-US" sz="2800" dirty="0" smtClean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 smtClean="0">
                <a:latin typeface="Calibri"/>
              </a:rPr>
              <a:t>:john a </a:t>
            </a:r>
            <a:r>
              <a:rPr lang="en-US" sz="2800" dirty="0" err="1" smtClean="0">
                <a:latin typeface="Calibri"/>
              </a:rPr>
              <a:t>bio:Human</a:t>
            </a:r>
            <a:r>
              <a:rPr lang="en-US" sz="2800" dirty="0" smtClean="0">
                <a:latin typeface="Calibri"/>
              </a:rPr>
              <a:t>,  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          </a:t>
            </a:r>
            <a:r>
              <a:rPr lang="en-US" sz="2800" dirty="0" err="1" smtClean="0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  <a:endParaRPr lang="en-US" sz="2800" dirty="0" smtClean="0">
              <a:latin typeface="Calibri"/>
            </a:endParaRPr>
          </a:p>
          <a:p>
            <a:pPr>
              <a:defRPr/>
            </a:pPr>
            <a:r>
              <a:rPr lang="en-US" sz="2800" dirty="0" smtClean="0">
                <a:latin typeface="Calibri"/>
              </a:rPr>
              <a:t>:spot a </a:t>
            </a:r>
            <a:r>
              <a:rPr lang="en-US" sz="2800" dirty="0" err="1" smtClean="0">
                <a:latin typeface="Calibri"/>
              </a:rPr>
              <a:t>bio:Dog</a:t>
            </a:r>
            <a:r>
              <a:rPr lang="en-US" sz="2800" dirty="0" smtClean="0">
                <a:latin typeface="Calibri"/>
              </a:rPr>
              <a:t>, </a:t>
            </a:r>
            <a:r>
              <a:rPr lang="en-US" sz="2800" dirty="0" err="1" smtClean="0">
                <a:latin typeface="Calibri"/>
              </a:rPr>
              <a:t>bio:Cat</a:t>
            </a:r>
            <a:r>
              <a:rPr lang="en-US" sz="2800" dirty="0" smtClean="0">
                <a:latin typeface="Calibri"/>
              </a:rPr>
              <a:t>,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          </a:t>
            </a:r>
            <a:r>
              <a:rPr lang="en-US" sz="2800" dirty="0" err="1" smtClean="0">
                <a:latin typeface="Calibri"/>
              </a:rPr>
              <a:t>bio:Animal</a:t>
            </a:r>
            <a:r>
              <a:rPr lang="en-US" sz="2800" dirty="0" smtClean="0">
                <a:latin typeface="Calibri"/>
              </a:rPr>
              <a:t>.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7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Many different possibilities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Only a dog or cat can be an object of </a:t>
            </a:r>
            <a:r>
              <a:rPr lang="en-US" sz="2800" dirty="0" err="1">
                <a:latin typeface="Calibri" charset="0"/>
                <a:ea typeface="ＭＳ Ｐゴシック" charset="0"/>
              </a:rPr>
              <a:t>hasPet</a:t>
            </a:r>
            <a:r>
              <a:rPr lang="en-US" sz="2800" dirty="0">
                <a:latin typeface="Calibri" charset="0"/>
                <a:ea typeface="ＭＳ Ｐゴシック" charset="0"/>
              </a:rPr>
              <a:t> property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Dogs and cats and maybe other animals are possible as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Dogs and cats and maybe other things, not necessarily animals, are possible as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All dogs and all cats are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It’s possible for some dogs and some cats to be pets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Not all of these can be said in RDF+</a:t>
            </a:r>
            <a:r>
              <a:rPr lang="en-US" sz="3200" dirty="0" smtClean="0">
                <a:latin typeface="Calibri" charset="0"/>
              </a:rPr>
              <a:t>RDFS</a:t>
            </a:r>
          </a:p>
          <a:p>
            <a:pPr eaLnBrk="1" hangingPunct="1"/>
            <a:r>
              <a:rPr lang="en-US" sz="3200" dirty="0" smtClean="0">
                <a:latin typeface="Calibri" charset="0"/>
              </a:rPr>
              <a:t>We can express all of  these in OWL </a:t>
            </a:r>
            <a:r>
              <a:rPr lang="en-US" sz="3200" i="1" dirty="0" smtClean="0">
                <a:latin typeface="Calibri" charset="0"/>
              </a:rPr>
              <a:t>(I think)</a:t>
            </a:r>
            <a:endParaRPr lang="en-US" sz="3200" i="1" dirty="0">
              <a:latin typeface="Calibri" charset="0"/>
            </a:endParaRPr>
          </a:p>
          <a:p>
            <a:pPr eaLnBrk="1" hangingPunct="1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Modeling the semantics in logic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could represent any RDF triple with a binary </a:t>
            </a:r>
            <a:r>
              <a:rPr lang="en-US" sz="3200" dirty="0" smtClean="0">
                <a:latin typeface="Calibri" charset="0"/>
              </a:rPr>
              <a:t>predicate in logic, </a:t>
            </a:r>
            <a:r>
              <a:rPr lang="en-US" sz="3200" dirty="0">
                <a:latin typeface="Calibri" charset="0"/>
              </a:rPr>
              <a:t>e.g.</a:t>
            </a:r>
          </a:p>
          <a:p>
            <a:pPr lvl="1" eaLnBrk="1" hangingPunct="1"/>
            <a:r>
              <a:rPr lang="en-US" sz="2800" b="1" dirty="0">
                <a:latin typeface="Calibri" charset="0"/>
                <a:ea typeface="ＭＳ Ｐゴシック" charset="0"/>
              </a:rPr>
              <a:t>type(john, human)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age(john, 32)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subclass(human, animal)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But traditionally we model a class as a unary predicate</a:t>
            </a:r>
          </a:p>
          <a:p>
            <a:pPr lvl="1" eaLnBrk="1" hangingPunct="1"/>
            <a:r>
              <a:rPr lang="en-US" sz="2800" b="1" dirty="0">
                <a:latin typeface="Calibri" charset="0"/>
                <a:ea typeface="ＭＳ Ｐゴシック" charset="0"/>
              </a:rPr>
              <a:t>human(john)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age(john, 32)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subclass(human, animal)</a:t>
            </a: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eaLnBrk="1" hangingPunct="1"/>
            <a:endParaRPr lang="en-US" sz="3200" dirty="0">
              <a:latin typeface="Calibri" charset="0"/>
            </a:endParaRPr>
          </a:p>
          <a:p>
            <a:pPr lvl="1" eaLnBrk="1" hangingPunct="1">
              <a:buFontTx/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28" name="Oval 27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" name="Straight Connector 2"/>
            <p:cNvCxnSpPr>
              <a:stCxn id="28" idx="6"/>
              <a:endCxn id="29" idx="2"/>
            </p:cNvCxnSpPr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6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34" name="Oval 33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331796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dogs are pets</a:t>
            </a:r>
          </a:p>
          <a:p>
            <a:r>
              <a:rPr lang="en-US" sz="2800" dirty="0" smtClean="0"/>
              <a:t>All cats are pets</a:t>
            </a:r>
          </a:p>
          <a:p>
            <a:r>
              <a:rPr lang="en-US" sz="2800" dirty="0" smtClean="0"/>
              <a:t>All pets are animals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220072" y="4005064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Calibri"/>
              </a:rPr>
              <a:t>:</a:t>
            </a:r>
            <a:r>
              <a:rPr lang="en-US" sz="2800" b="1" dirty="0">
                <a:latin typeface="Calibri"/>
              </a:rPr>
              <a:t>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</a:t>
            </a:r>
            <a:r>
              <a:rPr lang="en-US" sz="2800" b="1" dirty="0" smtClean="0">
                <a:latin typeface="Calibri"/>
              </a:rPr>
              <a:t>spot</a:t>
            </a:r>
          </a:p>
          <a:p>
            <a:pPr>
              <a:defRPr/>
            </a:pPr>
            <a:r>
              <a:rPr lang="en-US" sz="2800" dirty="0" smtClean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 smtClean="0">
                <a:latin typeface="Calibri"/>
              </a:rPr>
              <a:t>:john a </a:t>
            </a:r>
            <a:r>
              <a:rPr lang="en-US" sz="2800" dirty="0" err="1" smtClean="0">
                <a:latin typeface="Calibri"/>
              </a:rPr>
              <a:t>bio:Human</a:t>
            </a:r>
            <a:r>
              <a:rPr lang="en-US" sz="2800" dirty="0" smtClean="0">
                <a:latin typeface="Calibri"/>
              </a:rPr>
              <a:t>,  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          </a:t>
            </a:r>
            <a:r>
              <a:rPr lang="en-US" sz="2800" dirty="0" err="1" smtClean="0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  <a:endParaRPr lang="en-US" sz="2800" dirty="0" smtClean="0">
              <a:latin typeface="Calibri"/>
            </a:endParaRPr>
          </a:p>
          <a:p>
            <a:pPr>
              <a:defRPr/>
            </a:pPr>
            <a:r>
              <a:rPr lang="en-US" sz="2800" dirty="0" smtClean="0">
                <a:latin typeface="Calibri"/>
              </a:rPr>
              <a:t>:spot a </a:t>
            </a:r>
            <a:r>
              <a:rPr lang="en-US" sz="2800" dirty="0" err="1" smtClean="0">
                <a:latin typeface="Calibri"/>
              </a:rPr>
              <a:t>bio:Pet</a:t>
            </a:r>
            <a:r>
              <a:rPr lang="en-US" sz="2800" dirty="0" smtClean="0">
                <a:latin typeface="Calibri"/>
              </a:rPr>
              <a:t>,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          </a:t>
            </a:r>
            <a:r>
              <a:rPr lang="en-US" sz="2800" dirty="0" err="1" smtClean="0">
                <a:latin typeface="Calibri"/>
              </a:rPr>
              <a:t>bio:Animal</a:t>
            </a:r>
            <a:r>
              <a:rPr lang="en-US" sz="2800" dirty="0" smtClean="0">
                <a:latin typeface="Calibri"/>
              </a:rPr>
              <a:t>.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6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3317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dogs are pets</a:t>
            </a:r>
          </a:p>
          <a:p>
            <a:r>
              <a:rPr lang="en-US" sz="2800" dirty="0" smtClean="0"/>
              <a:t>All cats are pets</a:t>
            </a:r>
          </a:p>
          <a:p>
            <a:r>
              <a:rPr lang="en-US" sz="2800" dirty="0" smtClean="0"/>
              <a:t>All pets are animals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220072" y="4005064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Calibri"/>
              </a:rPr>
              <a:t>:</a:t>
            </a:r>
            <a:r>
              <a:rPr lang="en-US" sz="2800" b="1" dirty="0">
                <a:latin typeface="Calibri"/>
              </a:rPr>
              <a:t>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</a:t>
            </a:r>
            <a:r>
              <a:rPr lang="en-US" sz="2800" b="1" dirty="0" smtClean="0">
                <a:latin typeface="Calibri"/>
              </a:rPr>
              <a:t>spot</a:t>
            </a:r>
          </a:p>
          <a:p>
            <a:pPr>
              <a:defRPr/>
            </a:pPr>
            <a:r>
              <a:rPr lang="en-US" sz="2800" dirty="0" smtClean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 smtClean="0">
                <a:latin typeface="Calibri"/>
              </a:rPr>
              <a:t>:john a </a:t>
            </a:r>
            <a:r>
              <a:rPr lang="en-US" sz="2800" dirty="0" err="1" smtClean="0">
                <a:latin typeface="Calibri"/>
              </a:rPr>
              <a:t>bio:Human</a:t>
            </a:r>
            <a:r>
              <a:rPr lang="en-US" sz="2800" dirty="0" smtClean="0">
                <a:latin typeface="Calibri"/>
              </a:rPr>
              <a:t>,  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          </a:t>
            </a:r>
            <a:r>
              <a:rPr lang="en-US" sz="2800" dirty="0" err="1" smtClean="0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  <a:endParaRPr lang="en-US" sz="2800" dirty="0" smtClean="0">
              <a:latin typeface="Calibri"/>
            </a:endParaRPr>
          </a:p>
          <a:p>
            <a:pPr>
              <a:defRPr/>
            </a:pPr>
            <a:r>
              <a:rPr lang="en-US" sz="2800" dirty="0" smtClean="0">
                <a:latin typeface="Calibri"/>
              </a:rPr>
              <a:t>:spot a </a:t>
            </a:r>
            <a:r>
              <a:rPr lang="en-US" sz="2800" dirty="0" err="1" smtClean="0">
                <a:latin typeface="Calibri"/>
              </a:rPr>
              <a:t>bio:Pet</a:t>
            </a:r>
            <a:r>
              <a:rPr lang="en-US" sz="2800" dirty="0" smtClean="0">
                <a:latin typeface="Calibri"/>
              </a:rPr>
              <a:t>,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             </a:t>
            </a:r>
            <a:r>
              <a:rPr lang="en-US" sz="2800" dirty="0" err="1" smtClean="0">
                <a:latin typeface="Calibri"/>
              </a:rPr>
              <a:t>bio:Animal</a:t>
            </a:r>
            <a:r>
              <a:rPr lang="en-US" sz="2800" dirty="0" smtClean="0">
                <a:latin typeface="Calibri"/>
              </a:rPr>
              <a:t>.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28" name="Oval 27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" name="Straight Connector 2"/>
            <p:cNvCxnSpPr>
              <a:stCxn id="28" idx="6"/>
              <a:endCxn id="29" idx="2"/>
            </p:cNvCxnSpPr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  <p:cxnSp>
        <p:nvCxnSpPr>
          <p:cNvPr id="6" name="Straight Connector 5"/>
          <p:cNvCxnSpPr>
            <a:stCxn id="28" idx="0"/>
            <a:endCxn id="9" idx="5"/>
          </p:cNvCxnSpPr>
          <p:nvPr/>
        </p:nvCxnSpPr>
        <p:spPr>
          <a:xfrm flipH="1" flipV="1">
            <a:off x="1706844" y="3999366"/>
            <a:ext cx="822476" cy="1361622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0"/>
          </p:cNvCxnSpPr>
          <p:nvPr/>
        </p:nvCxnSpPr>
        <p:spPr>
          <a:xfrm flipH="1" flipV="1">
            <a:off x="1908175" y="1962944"/>
            <a:ext cx="621145" cy="3398044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500168" y="1962944"/>
            <a:ext cx="3093028" cy="3423986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0"/>
          </p:cNvCxnSpPr>
          <p:nvPr/>
        </p:nvCxnSpPr>
        <p:spPr>
          <a:xfrm flipH="1" flipV="1">
            <a:off x="5272717" y="2358482"/>
            <a:ext cx="751846" cy="3002506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5941869" y="4780756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t</a:t>
            </a:r>
            <a:r>
              <a:rPr lang="en-US" sz="1100" dirty="0" smtClean="0">
                <a:latin typeface="Calibri" charset="0"/>
              </a:rPr>
              <a:t>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5025066" y="4879509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</a:t>
            </a:r>
            <a:r>
              <a:rPr lang="en-US" sz="1100" smtClean="0">
                <a:latin typeface="Calibri" charset="0"/>
              </a:rPr>
              <a:t>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2272338" y="4668286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</a:t>
            </a:r>
            <a:r>
              <a:rPr lang="en-US" sz="1100" smtClean="0">
                <a:latin typeface="Calibri" charset="0"/>
              </a:rPr>
              <a:t>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631772" y="4566608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</a:t>
            </a:r>
            <a:r>
              <a:rPr lang="en-US" sz="1100" smtClean="0">
                <a:latin typeface="Calibri" charset="0"/>
              </a:rPr>
              <a:t>ype</a:t>
            </a:r>
            <a:endParaRPr lang="en-US" sz="11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Classes and individuals are not disjoint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49672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In OO systems a thing is either a class or object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Many KR systems are like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this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also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Not so in RDFS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bio:Species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rdfs:Class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bio:Dog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rdfs:Species</a:t>
            </a:r>
            <a:r>
              <a:rPr lang="en-US" dirty="0">
                <a:latin typeface="Calibri" charset="0"/>
                <a:ea typeface="ＭＳ Ｐゴシック" charset="0"/>
              </a:rPr>
              <a:t>; 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 indent="-47625" eaLnBrk="1" hangingPunct="1">
              <a:buFontTx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   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rdfs:subClassOf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bio:Animal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:</a:t>
            </a:r>
            <a:r>
              <a:rPr lang="en-US" dirty="0" err="1">
                <a:latin typeface="Calibri" charset="0"/>
                <a:ea typeface="ＭＳ Ｐゴシック" charset="0"/>
              </a:rPr>
              <a:t>fido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bio:Dog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Adds richness to language but causes problems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In </a:t>
            </a:r>
            <a:r>
              <a:rPr lang="en-US" sz="2800" dirty="0">
                <a:latin typeface="Calibri" charset="0"/>
                <a:ea typeface="ＭＳ Ｐゴシック" charset="0"/>
              </a:rPr>
              <a:t>OWL DL you can’t do this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OWL has it’s own notion of a Class, </a:t>
            </a:r>
            <a:r>
              <a:rPr lang="en-US" sz="2800" dirty="0" err="1">
                <a:latin typeface="Calibri" charset="0"/>
                <a:ea typeface="ＭＳ Ｐゴシック" charset="0"/>
              </a:rPr>
              <a:t>owl:Class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852936"/>
            <a:ext cx="37449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11125" indent="-111125">
              <a:buFont typeface="Arial"/>
              <a:buChar char="•"/>
              <a:defRPr/>
            </a:pPr>
            <a:r>
              <a:rPr lang="en-US" sz="2400" dirty="0" err="1">
                <a:latin typeface="Calibri"/>
              </a:rPr>
              <a:t>r</a:t>
            </a:r>
            <a:r>
              <a:rPr lang="en-US" sz="2400" dirty="0" err="1" smtClean="0">
                <a:latin typeface="Calibri"/>
              </a:rPr>
              <a:t>df:type</a:t>
            </a:r>
            <a:r>
              <a:rPr lang="en-US" sz="2400" dirty="0" smtClean="0">
                <a:latin typeface="Calibri"/>
              </a:rPr>
              <a:t> links an individual to a class it belongs to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2400" dirty="0" err="1">
                <a:latin typeface="Calibri"/>
              </a:rPr>
              <a:t>r</a:t>
            </a:r>
            <a:r>
              <a:rPr lang="en-US" sz="2400" dirty="0" err="1" smtClean="0">
                <a:latin typeface="Calibri"/>
              </a:rPr>
              <a:t>dfs:subClass</a:t>
            </a:r>
            <a:r>
              <a:rPr lang="en-US" sz="2400" dirty="0" smtClean="0">
                <a:latin typeface="Calibri"/>
              </a:rPr>
              <a:t> links a class to a super-class it is part of</a:t>
            </a:r>
            <a:endParaRPr lang="en-US" sz="24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Inheritance is simple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425184" cy="525648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No defaults, overriding, shadowing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What you say about a class is necessarily true of all sub-classes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A </a:t>
            </a:r>
            <a:r>
              <a:rPr lang="en-US" sz="3200" dirty="0" smtClean="0">
                <a:latin typeface="Calibri" charset="0"/>
              </a:rPr>
              <a:t>class’s </a:t>
            </a:r>
            <a:r>
              <a:rPr lang="en-US" sz="3200" dirty="0">
                <a:latin typeface="Calibri" charset="0"/>
              </a:rPr>
              <a:t>properties are not inherited by its members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Can’t say “Dog’s are normally friendly” or even “All dogs are friendly”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M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eaning </a:t>
            </a:r>
            <a:r>
              <a:rPr lang="en-US" sz="2800" dirty="0">
                <a:latin typeface="Calibri" charset="0"/>
                <a:ea typeface="ＭＳ Ｐゴシック" charset="0"/>
              </a:rPr>
              <a:t>of the Dog class is a </a:t>
            </a:r>
            <a:r>
              <a:rPr lang="en-US" sz="2800" b="1" dirty="0">
                <a:latin typeface="Calibri" charset="0"/>
                <a:ea typeface="ＭＳ Ｐゴシック" charset="0"/>
              </a:rPr>
              <a:t>set of </a:t>
            </a:r>
            <a:r>
              <a:rPr lang="en-US" sz="2800" b="1" dirty="0" smtClean="0">
                <a:latin typeface="Calibri" charset="0"/>
                <a:ea typeface="ＭＳ Ｐゴシック" charset="0"/>
              </a:rPr>
              <a:t>individuals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Sets cannot be friendly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i="1">
                <a:latin typeface="Verdana" charset="0"/>
              </a:rPr>
              <a:t>Set Based Model Theory Example</a:t>
            </a:r>
            <a:endParaRPr lang="en-US" sz="2400" i="1">
              <a:latin typeface="Verdana" charset="0"/>
            </a:endParaRPr>
          </a:p>
        </p:txBody>
      </p:sp>
      <p:sp>
        <p:nvSpPr>
          <p:cNvPr id="63490" name="Oval 3"/>
          <p:cNvSpPr>
            <a:spLocks noChangeArrowheads="1"/>
          </p:cNvSpPr>
          <p:nvPr/>
        </p:nvSpPr>
        <p:spPr bwMode="auto">
          <a:xfrm>
            <a:off x="5219700" y="2133600"/>
            <a:ext cx="3168650" cy="3455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63491" name="Picture 4" descr="j0149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14398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1287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j03429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10795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019925" y="263683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5" name="Oval 8"/>
          <p:cNvSpPr>
            <a:spLocks noChangeArrowheads="1"/>
          </p:cNvSpPr>
          <p:nvPr/>
        </p:nvSpPr>
        <p:spPr bwMode="auto">
          <a:xfrm>
            <a:off x="6300788" y="2781300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164388" y="3789363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7" name="Oval 10"/>
          <p:cNvSpPr>
            <a:spLocks noChangeArrowheads="1"/>
          </p:cNvSpPr>
          <p:nvPr/>
        </p:nvSpPr>
        <p:spPr bwMode="auto">
          <a:xfrm>
            <a:off x="6588125" y="350043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524750" y="42211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9" name="Oval 12"/>
          <p:cNvSpPr>
            <a:spLocks noChangeArrowheads="1"/>
          </p:cNvSpPr>
          <p:nvPr/>
        </p:nvSpPr>
        <p:spPr bwMode="auto">
          <a:xfrm>
            <a:off x="6156325" y="4365625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7092950" y="50847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1" name="Oval 14"/>
          <p:cNvSpPr>
            <a:spLocks noChangeArrowheads="1"/>
          </p:cNvSpPr>
          <p:nvPr/>
        </p:nvSpPr>
        <p:spPr bwMode="auto">
          <a:xfrm>
            <a:off x="6372225" y="515778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895" name="Line 15"/>
          <p:cNvSpPr>
            <a:spLocks noChangeShapeType="1"/>
          </p:cNvSpPr>
          <p:nvPr/>
        </p:nvSpPr>
        <p:spPr bwMode="auto">
          <a:xfrm>
            <a:off x="4140200" y="2420938"/>
            <a:ext cx="19446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6" name="Line 16"/>
          <p:cNvSpPr>
            <a:spLocks noChangeShapeType="1"/>
          </p:cNvSpPr>
          <p:nvPr/>
        </p:nvSpPr>
        <p:spPr bwMode="auto">
          <a:xfrm>
            <a:off x="3059113" y="4868863"/>
            <a:ext cx="3241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900113" y="141287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World</a:t>
            </a:r>
            <a:endParaRPr lang="en-US" sz="1800" b="1">
              <a:latin typeface="Calibri" charset="0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6156325" y="148431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Interpretation</a:t>
            </a:r>
            <a:endParaRPr lang="en-US" sz="1800" b="1">
              <a:latin typeface="Calibri" charset="0"/>
            </a:endParaRPr>
          </a:p>
        </p:txBody>
      </p:sp>
      <p:sp>
        <p:nvSpPr>
          <p:cNvPr id="63506" name="Oval 19"/>
          <p:cNvSpPr>
            <a:spLocks noChangeArrowheads="1"/>
          </p:cNvSpPr>
          <p:nvPr/>
        </p:nvSpPr>
        <p:spPr bwMode="auto">
          <a:xfrm>
            <a:off x="5580063" y="2420938"/>
            <a:ext cx="2663825" cy="2376487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7" name="Oval 20"/>
          <p:cNvSpPr>
            <a:spLocks noChangeArrowheads="1"/>
          </p:cNvSpPr>
          <p:nvPr/>
        </p:nvSpPr>
        <p:spPr bwMode="auto">
          <a:xfrm>
            <a:off x="7019925" y="2708275"/>
            <a:ext cx="792163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01" name="Line 21"/>
          <p:cNvSpPr>
            <a:spLocks noChangeShapeType="1"/>
          </p:cNvSpPr>
          <p:nvPr/>
        </p:nvSpPr>
        <p:spPr bwMode="auto">
          <a:xfrm>
            <a:off x="4572000" y="2852738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2484438" y="2205038"/>
            <a:ext cx="22320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Daisy isA Cow</a:t>
            </a:r>
          </a:p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Cow kindOf Animal</a:t>
            </a:r>
            <a:endParaRPr lang="en-US" sz="1800">
              <a:latin typeface="Calibri" charset="0"/>
            </a:endParaRP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2411413" y="3357563"/>
            <a:ext cx="25209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Mary isA Person</a:t>
            </a:r>
          </a:p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Person kindOf Animal</a:t>
            </a:r>
            <a:endParaRPr lang="en-US" sz="1800">
              <a:latin typeface="Calibri" charset="0"/>
            </a:endParaRP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2555875" y="4508500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Z123ABC isA Car</a:t>
            </a:r>
            <a:endParaRPr lang="en-US" sz="1800">
              <a:latin typeface="Calibri" charset="0"/>
            </a:endParaRP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8172450" y="18446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1800">
                <a:latin typeface="Symbol" charset="0"/>
                <a:sym typeface="Symbol" charset="0"/>
              </a:rPr>
              <a:t></a:t>
            </a:r>
          </a:p>
        </p:txBody>
      </p:sp>
      <p:sp>
        <p:nvSpPr>
          <p:cNvPr id="63513" name="Line 26"/>
          <p:cNvSpPr>
            <a:spLocks noChangeShapeType="1"/>
          </p:cNvSpPr>
          <p:nvPr/>
        </p:nvSpPr>
        <p:spPr bwMode="auto">
          <a:xfrm flipH="1">
            <a:off x="7308850" y="2060575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Text Box 27"/>
          <p:cNvSpPr txBox="1">
            <a:spLocks noChangeArrowheads="1"/>
          </p:cNvSpPr>
          <p:nvPr/>
        </p:nvSpPr>
        <p:spPr bwMode="auto">
          <a:xfrm>
            <a:off x="5943600" y="6092825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1800">
                <a:latin typeface="Calibri" charset="0"/>
              </a:rPr>
              <a:t>{</a:t>
            </a:r>
            <a:r>
              <a:rPr lang="en-US" sz="1800">
                <a:latin typeface="cmsy10" charset="0"/>
              </a:rPr>
              <a:t>... list of facts </a:t>
            </a:r>
            <a:br>
              <a:rPr lang="en-US" sz="1800">
                <a:latin typeface="cmsy10" charset="0"/>
              </a:rPr>
            </a:br>
            <a:r>
              <a:rPr lang="en-US" sz="1800">
                <a:latin typeface="cmsy10" charset="0"/>
              </a:rPr>
              <a:t>   about individuals ...</a:t>
            </a:r>
            <a:r>
              <a:rPr lang="en-GB" sz="1800">
                <a:latin typeface="Calibri" charset="0"/>
              </a:rPr>
              <a:t>}</a:t>
            </a:r>
          </a:p>
        </p:txBody>
      </p:sp>
      <p:sp>
        <p:nvSpPr>
          <p:cNvPr id="63515" name="Text Box 28"/>
          <p:cNvSpPr txBox="1">
            <a:spLocks noChangeArrowheads="1"/>
          </p:cNvSpPr>
          <p:nvPr/>
        </p:nvSpPr>
        <p:spPr bwMode="auto">
          <a:xfrm>
            <a:off x="7164388" y="37163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400">
                <a:latin typeface="Calibri" charset="0"/>
              </a:rPr>
              <a:t>a</a:t>
            </a:r>
            <a:endParaRPr lang="en-US" sz="1400" baseline="30000">
              <a:latin typeface="cmmi12" charset="0"/>
            </a:endParaRPr>
          </a:p>
        </p:txBody>
      </p:sp>
      <p:sp>
        <p:nvSpPr>
          <p:cNvPr id="63516" name="Text Box 29"/>
          <p:cNvSpPr txBox="1">
            <a:spLocks noChangeArrowheads="1"/>
          </p:cNvSpPr>
          <p:nvPr/>
        </p:nvSpPr>
        <p:spPr bwMode="auto">
          <a:xfrm>
            <a:off x="6372225" y="5084763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400">
                <a:latin typeface="Calibri" charset="0"/>
              </a:rPr>
              <a:t>b</a:t>
            </a:r>
            <a:endParaRPr lang="en-US" sz="1400" baseline="30000">
              <a:latin typeface="cmmi12" charset="0"/>
            </a:endParaRPr>
          </a:p>
        </p:txBody>
      </p:sp>
      <p:sp>
        <p:nvSpPr>
          <p:cNvPr id="63517" name="Text Box 30"/>
          <p:cNvSpPr txBox="1">
            <a:spLocks noChangeArrowheads="1"/>
          </p:cNvSpPr>
          <p:nvPr/>
        </p:nvSpPr>
        <p:spPr bwMode="auto">
          <a:xfrm>
            <a:off x="3492500" y="14843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Model</a:t>
            </a:r>
            <a:endParaRPr lang="en-US" sz="1800" b="1">
              <a:latin typeface="Calibri" charset="0"/>
            </a:endParaRPr>
          </a:p>
        </p:txBody>
      </p:sp>
      <p:sp>
        <p:nvSpPr>
          <p:cNvPr id="63518" name="Text Box 31"/>
          <p:cNvSpPr txBox="1">
            <a:spLocks noChangeArrowheads="1"/>
          </p:cNvSpPr>
          <p:nvPr/>
        </p:nvSpPr>
        <p:spPr bwMode="auto">
          <a:xfrm>
            <a:off x="2555875" y="5957888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Mary drives Z123ABC</a:t>
            </a:r>
            <a:endParaRPr lang="en-US" sz="1800">
              <a:latin typeface="Calibri" charset="0"/>
            </a:endParaRPr>
          </a:p>
        </p:txBody>
      </p:sp>
      <p:sp>
        <p:nvSpPr>
          <p:cNvPr id="63519" name="Oval 32"/>
          <p:cNvSpPr>
            <a:spLocks noChangeArrowheads="1"/>
          </p:cNvSpPr>
          <p:nvPr/>
        </p:nvSpPr>
        <p:spPr bwMode="auto">
          <a:xfrm>
            <a:off x="6084888" y="2565400"/>
            <a:ext cx="792162" cy="12239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13" name="Freeform 33"/>
          <p:cNvSpPr>
            <a:spLocks/>
          </p:cNvSpPr>
          <p:nvPr/>
        </p:nvSpPr>
        <p:spPr bwMode="auto">
          <a:xfrm>
            <a:off x="2987675" y="1760538"/>
            <a:ext cx="3313113" cy="1020762"/>
          </a:xfrm>
          <a:custGeom>
            <a:avLst/>
            <a:gdLst>
              <a:gd name="T0" fmla="*/ 0 w 2087"/>
              <a:gd name="T1" fmla="*/ 2147483647 h 643"/>
              <a:gd name="T2" fmla="*/ 2147483647 w 2087"/>
              <a:gd name="T3" fmla="*/ 2147483647 h 643"/>
              <a:gd name="T4" fmla="*/ 2147483647 w 2087"/>
              <a:gd name="T5" fmla="*/ 2147483647 h 643"/>
              <a:gd name="T6" fmla="*/ 0 60000 65536"/>
              <a:gd name="T7" fmla="*/ 0 60000 65536"/>
              <a:gd name="T8" fmla="*/ 0 60000 65536"/>
              <a:gd name="T9" fmla="*/ 0 w 2087"/>
              <a:gd name="T10" fmla="*/ 0 h 643"/>
              <a:gd name="T11" fmla="*/ 2087 w 2087"/>
              <a:gd name="T12" fmla="*/ 643 h 6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7" h="643">
                <a:moveTo>
                  <a:pt x="0" y="325"/>
                </a:moveTo>
                <a:cubicBezTo>
                  <a:pt x="415" y="162"/>
                  <a:pt x="831" y="0"/>
                  <a:pt x="1179" y="53"/>
                </a:cubicBezTo>
                <a:cubicBezTo>
                  <a:pt x="1527" y="106"/>
                  <a:pt x="1807" y="374"/>
                  <a:pt x="2087" y="6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4" name="Line 34"/>
          <p:cNvSpPr>
            <a:spLocks noChangeShapeType="1"/>
          </p:cNvSpPr>
          <p:nvPr/>
        </p:nvSpPr>
        <p:spPr bwMode="auto">
          <a:xfrm>
            <a:off x="4787900" y="4005263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Oval 35"/>
          <p:cNvSpPr>
            <a:spLocks noChangeArrowheads="1"/>
          </p:cNvSpPr>
          <p:nvPr/>
        </p:nvSpPr>
        <p:spPr bwMode="auto">
          <a:xfrm>
            <a:off x="5940425" y="4868863"/>
            <a:ext cx="1655763" cy="5762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4500563" y="4724400"/>
            <a:ext cx="17287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7" name="Line 37"/>
          <p:cNvSpPr>
            <a:spLocks noChangeShapeType="1"/>
          </p:cNvSpPr>
          <p:nvPr/>
        </p:nvSpPr>
        <p:spPr bwMode="auto">
          <a:xfrm>
            <a:off x="5029200" y="6172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8" name="Line 38"/>
          <p:cNvSpPr>
            <a:spLocks noChangeShapeType="1"/>
          </p:cNvSpPr>
          <p:nvPr/>
        </p:nvSpPr>
        <p:spPr bwMode="auto">
          <a:xfrm>
            <a:off x="4211638" y="3573463"/>
            <a:ext cx="29543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Oval 39"/>
          <p:cNvSpPr>
            <a:spLocks noChangeArrowheads="1"/>
          </p:cNvSpPr>
          <p:nvPr/>
        </p:nvSpPr>
        <p:spPr bwMode="auto">
          <a:xfrm>
            <a:off x="7380288" y="3068638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20" name="Freeform 40"/>
          <p:cNvSpPr>
            <a:spLocks/>
          </p:cNvSpPr>
          <p:nvPr/>
        </p:nvSpPr>
        <p:spPr bwMode="auto">
          <a:xfrm>
            <a:off x="2771775" y="3081338"/>
            <a:ext cx="4321175" cy="708025"/>
          </a:xfrm>
          <a:custGeom>
            <a:avLst/>
            <a:gdLst>
              <a:gd name="T0" fmla="*/ 0 w 2722"/>
              <a:gd name="T1" fmla="*/ 2147483647 h 446"/>
              <a:gd name="T2" fmla="*/ 2147483647 w 2722"/>
              <a:gd name="T3" fmla="*/ 2147483647 h 446"/>
              <a:gd name="T4" fmla="*/ 2147483647 w 2722"/>
              <a:gd name="T5" fmla="*/ 2147483647 h 446"/>
              <a:gd name="T6" fmla="*/ 0 60000 65536"/>
              <a:gd name="T7" fmla="*/ 0 60000 65536"/>
              <a:gd name="T8" fmla="*/ 0 60000 65536"/>
              <a:gd name="T9" fmla="*/ 0 w 2722"/>
              <a:gd name="T10" fmla="*/ 0 h 446"/>
              <a:gd name="T11" fmla="*/ 2722 w 2722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2" h="446">
                <a:moveTo>
                  <a:pt x="0" y="219"/>
                </a:moveTo>
                <a:cubicBezTo>
                  <a:pt x="317" y="109"/>
                  <a:pt x="635" y="0"/>
                  <a:pt x="1089" y="38"/>
                </a:cubicBezTo>
                <a:cubicBezTo>
                  <a:pt x="1543" y="76"/>
                  <a:pt x="2132" y="261"/>
                  <a:pt x="2722" y="4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5" grpId="0" animBg="1"/>
      <p:bldP spid="378896" grpId="0" animBg="1"/>
      <p:bldP spid="378901" grpId="0" animBg="1"/>
      <p:bldP spid="378913" grpId="0" animBg="1"/>
      <p:bldP spid="378914" grpId="0" animBg="1"/>
      <p:bldP spid="378916" grpId="0" animBg="1"/>
      <p:bldP spid="378917" grpId="0" animBg="1"/>
      <p:bldP spid="378918" grpId="0" animBg="1"/>
      <p:bldP spid="3789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31788"/>
            <a:ext cx="8496300" cy="660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 RDF(S) better than XML?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137276" cy="4927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Q: For a specific application, should I use XML or RDF? </a:t>
            </a:r>
          </a:p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A: It depends…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XML's model is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 tree, i.e., a strong hierarchy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applications may rely on hierarchy position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relatively simple syntax and structure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 easy to </a:t>
            </a:r>
            <a:r>
              <a:rPr lang="en-US" i="1" dirty="0">
                <a:latin typeface="Calibri" charset="0"/>
                <a:ea typeface="ＭＳ Ｐゴシック" charset="0"/>
              </a:rPr>
              <a:t>combine</a:t>
            </a:r>
            <a:r>
              <a:rPr lang="en-US" dirty="0">
                <a:latin typeface="Calibri" charset="0"/>
                <a:ea typeface="ＭＳ Ｐゴシック" charset="0"/>
              </a:rPr>
              <a:t> trees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RDF's model is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 </a:t>
            </a:r>
            <a:r>
              <a:rPr lang="en-US" i="1" dirty="0">
                <a:latin typeface="Calibri" charset="0"/>
                <a:ea typeface="ＭＳ Ｐゴシック" charset="0"/>
              </a:rPr>
              <a:t>loose</a:t>
            </a:r>
            <a:r>
              <a:rPr lang="en-US" dirty="0">
                <a:latin typeface="Calibri" charset="0"/>
                <a:ea typeface="ＭＳ Ｐゴシック" charset="0"/>
              </a:rPr>
              <a:t> collections of relations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applications may do “database”-like search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 easy to recover hierarchy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easy to combine relations in one big collection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great for the integration of heterogeneous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latin typeface="Calibri" charset="0"/>
              </a:rPr>
              <a:t>RDFS too weak to describe resources in detail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07412" cy="4648200"/>
          </a:xfrm>
        </p:spPr>
        <p:txBody>
          <a:bodyPr/>
          <a:lstStyle/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localised range and domain</a:t>
            </a:r>
            <a:r>
              <a:rPr lang="en-GB" sz="3200">
                <a:latin typeface="Calibri" charset="0"/>
                <a:ea typeface="ＭＳ Ｐゴシック" charset="0"/>
              </a:rPr>
              <a:t> constraints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range of hasChild is person when applied to persons and elephant when applied to elephants</a:t>
            </a:r>
          </a:p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existence/cardinality</a:t>
            </a:r>
            <a:r>
              <a:rPr lang="en-GB" sz="3200">
                <a:latin typeface="Calibri" charset="0"/>
                <a:ea typeface="ＭＳ Ｐゴシック" charset="0"/>
              </a:rPr>
              <a:t> constraints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all </a:t>
            </a:r>
            <a:r>
              <a:rPr lang="en-GB" sz="2800" i="1">
                <a:latin typeface="Calibri" charset="0"/>
                <a:ea typeface="ＭＳ Ｐゴシック" charset="0"/>
              </a:rPr>
              <a:t>instances</a:t>
            </a:r>
            <a:r>
              <a:rPr lang="en-GB" sz="2800">
                <a:latin typeface="Calibri" charset="0"/>
                <a:ea typeface="ＭＳ Ｐゴシック" charset="0"/>
              </a:rPr>
              <a:t> of person have a mother that is a person, or that persons have exactly two parents</a:t>
            </a:r>
          </a:p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transitive, inverse or symmetrical</a:t>
            </a:r>
            <a:r>
              <a:rPr lang="en-GB" sz="3200">
                <a:latin typeface="Calibri" charset="0"/>
                <a:ea typeface="ＭＳ Ｐゴシック" charset="0"/>
              </a:rPr>
              <a:t> properties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isPartOf is a transitive property, hasPart is the inverse of isPartOf or that touches is symmetrical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GB" sz="3200">
                <a:latin typeface="Calibri" charset="0"/>
              </a:rPr>
              <a:t>We need RDF terms providing these and other features: this is where OWL comes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RDF Conclusions</a:t>
            </a:r>
            <a:endParaRPr lang="en-US" dirty="0">
              <a:latin typeface="Calibri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497887" cy="54737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imple </a:t>
            </a:r>
            <a:r>
              <a:rPr lang="en-US" b="1" dirty="0">
                <a:latin typeface="Calibri" charset="0"/>
              </a:rPr>
              <a:t>data model </a:t>
            </a:r>
            <a:r>
              <a:rPr lang="en-US" dirty="0">
                <a:latin typeface="Calibri" charset="0"/>
              </a:rPr>
              <a:t>based on a </a:t>
            </a:r>
            <a:r>
              <a:rPr lang="en-US" b="1" dirty="0" smtClean="0">
                <a:latin typeface="Calibri" charset="0"/>
              </a:rPr>
              <a:t>graph, </a:t>
            </a:r>
            <a:r>
              <a:rPr lang="en-US" dirty="0">
                <a:latin typeface="Calibri" charset="0"/>
              </a:rPr>
              <a:t>i</a:t>
            </a:r>
            <a:r>
              <a:rPr lang="en-US" dirty="0" smtClean="0">
                <a:latin typeface="Calibri" charset="0"/>
                <a:ea typeface="ＭＳ Ｐゴシック" charset="0"/>
              </a:rPr>
              <a:t>ndependent of serializations </a:t>
            </a:r>
            <a:r>
              <a:rPr lang="en-US" dirty="0">
                <a:latin typeface="Calibri" charset="0"/>
                <a:ea typeface="ＭＳ Ｐゴシック" charset="0"/>
              </a:rPr>
              <a:t>(e.g., XML or N3)</a:t>
            </a:r>
          </a:p>
          <a:p>
            <a:pPr eaLnBrk="1" hangingPunct="1"/>
            <a:r>
              <a:rPr lang="en-US" dirty="0">
                <a:latin typeface="Calibri" charset="0"/>
              </a:rPr>
              <a:t>H</a:t>
            </a:r>
            <a:r>
              <a:rPr lang="en-US" dirty="0" smtClean="0">
                <a:latin typeface="Calibri" charset="0"/>
              </a:rPr>
              <a:t>as </a:t>
            </a:r>
            <a:r>
              <a:rPr lang="en-US" dirty="0">
                <a:latin typeface="Calibri" charset="0"/>
              </a:rPr>
              <a:t>a </a:t>
            </a:r>
            <a:r>
              <a:rPr lang="en-US" b="1" dirty="0">
                <a:latin typeface="Calibri" charset="0"/>
              </a:rPr>
              <a:t>formal semantics</a:t>
            </a:r>
            <a:r>
              <a:rPr lang="en-US" dirty="0">
                <a:latin typeface="Calibri" charset="0"/>
              </a:rPr>
              <a:t> providing a dependable basis for reasoning about the meaning of RDF expressions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Has </a:t>
            </a:r>
            <a:r>
              <a:rPr lang="en-US" dirty="0">
                <a:latin typeface="Calibri" charset="0"/>
              </a:rPr>
              <a:t>an XML </a:t>
            </a:r>
            <a:r>
              <a:rPr lang="en-US" dirty="0" smtClean="0">
                <a:latin typeface="Calibri" charset="0"/>
              </a:rPr>
              <a:t>serialization, </a:t>
            </a:r>
            <a:r>
              <a:rPr lang="en-US" dirty="0">
                <a:latin typeface="Calibri" charset="0"/>
              </a:rPr>
              <a:t>can </a:t>
            </a:r>
            <a:r>
              <a:rPr lang="en-US" dirty="0" smtClean="0">
                <a:latin typeface="Calibri" charset="0"/>
              </a:rPr>
              <a:t>use </a:t>
            </a:r>
            <a:r>
              <a:rPr lang="en-US" dirty="0">
                <a:latin typeface="Calibri" charset="0"/>
              </a:rPr>
              <a:t>XML schema </a:t>
            </a:r>
            <a:r>
              <a:rPr lang="en-US" dirty="0" err="1">
                <a:latin typeface="Calibri" charset="0"/>
              </a:rPr>
              <a:t>datatypes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Open </a:t>
            </a:r>
            <a:r>
              <a:rPr lang="en-US" b="1" dirty="0">
                <a:latin typeface="Calibri" charset="0"/>
              </a:rPr>
              <a:t>world </a:t>
            </a:r>
            <a:r>
              <a:rPr lang="en-US" b="1" dirty="0" smtClean="0">
                <a:latin typeface="Calibri" charset="0"/>
              </a:rPr>
              <a:t>assumption: </a:t>
            </a:r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nyone </a:t>
            </a:r>
            <a:r>
              <a:rPr lang="en-US" dirty="0">
                <a:latin typeface="Calibri" charset="0"/>
              </a:rPr>
              <a:t>can make statements about any </a:t>
            </a:r>
            <a:r>
              <a:rPr lang="en-US" dirty="0" smtClean="0">
                <a:latin typeface="Calibri" charset="0"/>
              </a:rPr>
              <a:t>resource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RDFS adds </a:t>
            </a:r>
            <a:r>
              <a:rPr lang="en-US" dirty="0">
                <a:latin typeface="Calibri" charset="0"/>
              </a:rPr>
              <a:t>vocabulary with well defined semantics (e.g., Class, </a:t>
            </a:r>
            <a:r>
              <a:rPr lang="en-US" dirty="0" err="1">
                <a:latin typeface="Calibri" charset="0"/>
              </a:rPr>
              <a:t>subClassOf</a:t>
            </a:r>
            <a:r>
              <a:rPr lang="en-US" dirty="0">
                <a:latin typeface="Calibri" charset="0"/>
              </a:rPr>
              <a:t>, etc.)</a:t>
            </a:r>
          </a:p>
          <a:p>
            <a:pPr eaLnBrk="1" hangingPunct="1"/>
            <a:r>
              <a:rPr lang="en-US" dirty="0">
                <a:latin typeface="Calibri" charset="0"/>
              </a:rPr>
              <a:t>OWL addresses some of RDFS’s limitations adding richness (and complexity</a:t>
            </a:r>
            <a:r>
              <a:rPr lang="en-US" dirty="0" smtClean="0">
                <a:latin typeface="Calibri" charset="0"/>
              </a:rPr>
              <a:t>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Classes and Instances</a:t>
            </a:r>
            <a:endParaRPr lang="el-GR">
              <a:latin typeface="Calibri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370512"/>
          </a:xfrm>
        </p:spPr>
        <p:txBody>
          <a:bodyPr/>
          <a:lstStyle/>
          <a:p>
            <a:pPr marL="223838" indent="-223838" eaLnBrk="1" hangingPunct="1">
              <a:spcBef>
                <a:spcPct val="0"/>
              </a:spcBef>
            </a:pPr>
            <a:r>
              <a:rPr lang="en-US" sz="3200" dirty="0" smtClean="0">
                <a:latin typeface="Calibri" charset="0"/>
              </a:rPr>
              <a:t>We </a:t>
            </a:r>
            <a:r>
              <a:rPr lang="en-US" sz="3200" dirty="0">
                <a:latin typeface="Calibri" charset="0"/>
              </a:rPr>
              <a:t>distinguish between</a:t>
            </a:r>
          </a:p>
          <a:p>
            <a:pPr marL="463550" lvl="1" indent="-239713" eaLnBrk="1" hangingPunct="1"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</a:rPr>
              <a:t>Concrete “things” (individual objects) in the domain: </a:t>
            </a:r>
            <a:r>
              <a:rPr lang="en-US" sz="2800" i="1" dirty="0">
                <a:latin typeface="Calibri" charset="0"/>
                <a:ea typeface="ＭＳ Ｐゴシック" charset="0"/>
              </a:rPr>
              <a:t>Discrete Math</a:t>
            </a:r>
            <a:r>
              <a:rPr lang="en-US" sz="2800" dirty="0">
                <a:latin typeface="Calibri" charset="0"/>
                <a:ea typeface="ＭＳ Ｐゴシック" charset="0"/>
              </a:rPr>
              <a:t>, </a:t>
            </a:r>
            <a:r>
              <a:rPr lang="en-US" sz="2800" i="1" dirty="0">
                <a:latin typeface="Calibri" charset="0"/>
                <a:ea typeface="ＭＳ Ｐゴシック" charset="0"/>
              </a:rPr>
              <a:t>Richard Chang, </a:t>
            </a:r>
            <a:r>
              <a:rPr lang="en-US" sz="2800" dirty="0">
                <a:latin typeface="Calibri" charset="0"/>
                <a:ea typeface="ＭＳ Ｐゴシック" charset="0"/>
              </a:rPr>
              <a:t>etc.</a:t>
            </a:r>
          </a:p>
          <a:p>
            <a:pPr marL="463550" lvl="1" indent="-239713" eaLnBrk="1" hangingPunct="1"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</a:rPr>
              <a:t>Sets of individuals sharing properties called </a:t>
            </a:r>
            <a:r>
              <a:rPr lang="en-US" sz="2800" b="1" dirty="0">
                <a:latin typeface="Calibri" charset="0"/>
                <a:ea typeface="ＭＳ Ｐゴシック" charset="0"/>
              </a:rPr>
              <a:t>classes</a:t>
            </a:r>
            <a:r>
              <a:rPr lang="en-US" sz="2800" dirty="0">
                <a:latin typeface="Calibri" charset="0"/>
                <a:ea typeface="ＭＳ Ｐゴシック" charset="0"/>
              </a:rPr>
              <a:t>: lecturers, students, courses etc.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Individual objects belonging to a class are referred to as </a:t>
            </a:r>
            <a:r>
              <a:rPr lang="en-US" sz="3200" b="1" dirty="0">
                <a:latin typeface="Calibri" charset="0"/>
              </a:rPr>
              <a:t>instances</a:t>
            </a:r>
            <a:r>
              <a:rPr lang="en-US" sz="3200" dirty="0">
                <a:latin typeface="Calibri" charset="0"/>
              </a:rPr>
              <a:t> of that class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Relationship between instances and classes in RDF is through </a:t>
            </a:r>
            <a:r>
              <a:rPr lang="en-US" sz="3200" b="1" dirty="0" err="1">
                <a:latin typeface="Calibri" charset="0"/>
              </a:rPr>
              <a:t>rdf:type</a:t>
            </a:r>
            <a:endParaRPr lang="en-US" sz="3200" b="1" dirty="0">
              <a:latin typeface="Calibri" charset="0"/>
            </a:endParaRP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Note similarity to </a:t>
            </a:r>
            <a:r>
              <a:rPr lang="en-US" sz="3200" i="1" dirty="0">
                <a:latin typeface="Calibri" charset="0"/>
              </a:rPr>
              <a:t>classes</a:t>
            </a:r>
            <a:r>
              <a:rPr lang="en-US" sz="3200" dirty="0">
                <a:latin typeface="Calibri" charset="0"/>
              </a:rPr>
              <a:t> and </a:t>
            </a:r>
            <a:r>
              <a:rPr lang="en-US" sz="3200" i="1" dirty="0">
                <a:latin typeface="Calibri" charset="0"/>
              </a:rPr>
              <a:t>objects</a:t>
            </a:r>
            <a:r>
              <a:rPr lang="en-US" sz="3200" dirty="0">
                <a:latin typeface="Calibri" charset="0"/>
              </a:rPr>
              <a:t> in an OO </a:t>
            </a:r>
            <a:r>
              <a:rPr lang="en-US" sz="3200" dirty="0" err="1">
                <a:latin typeface="Calibri" charset="0"/>
              </a:rPr>
              <a:t>prog</a:t>
            </a:r>
            <a:r>
              <a:rPr lang="en-US" sz="3200" dirty="0">
                <a:latin typeface="Calibri" charset="0"/>
              </a:rPr>
              <a:t>. language (but RDF classes stand for </a:t>
            </a:r>
            <a:r>
              <a:rPr lang="en-US" sz="3200" b="1" dirty="0">
                <a:latin typeface="Calibri" charset="0"/>
              </a:rPr>
              <a:t>sets</a:t>
            </a:r>
            <a:r>
              <a:rPr lang="en-US" sz="3200" dirty="0">
                <a:latin typeface="Calibri" charset="0"/>
              </a:rPr>
              <a:t>)</a:t>
            </a:r>
          </a:p>
          <a:p>
            <a:pPr marL="223838" indent="-223838" eaLnBrk="1" hangingPunct="1">
              <a:buFont typeface="Wingdings" charset="0"/>
              <a:buNone/>
            </a:pPr>
            <a:endParaRPr lang="el-GR" sz="3200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Classes are Useful</a:t>
            </a:r>
            <a:endParaRPr lang="el-GR" sz="4000">
              <a:latin typeface="Calibri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7375" cy="51847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Classes let us i</a:t>
            </a:r>
            <a:r>
              <a:rPr lang="el-GR" sz="3200" dirty="0">
                <a:latin typeface="Calibri" charset="0"/>
              </a:rPr>
              <a:t>mpose restrictions on what can be stated in an RDF</a:t>
            </a:r>
            <a:r>
              <a:rPr lang="en-US" sz="3200" dirty="0">
                <a:latin typeface="Calibri" charset="0"/>
              </a:rPr>
              <a:t> </a:t>
            </a:r>
            <a:r>
              <a:rPr lang="el-GR" sz="3200" dirty="0">
                <a:latin typeface="Calibri" charset="0"/>
              </a:rPr>
              <a:t>document using the schema </a:t>
            </a:r>
            <a:endParaRPr lang="en-US" sz="1000" dirty="0">
              <a:latin typeface="Calibri" charset="0"/>
            </a:endParaRP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As in programming languages</a:t>
            </a:r>
          </a:p>
          <a:p>
            <a:pPr marL="576263" lvl="3" indent="0" eaLnBrk="1" hangingPunct="1">
              <a:buFontTx/>
              <a:buNone/>
            </a:pPr>
            <a:r>
              <a:rPr lang="en-GB" sz="2800" dirty="0">
                <a:latin typeface="Calibri" charset="0"/>
                <a:ea typeface="ＭＳ Ｐゴシック" charset="0"/>
              </a:rPr>
              <a:t>E.g., A+1, where A is an array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Disallow nonsense from being stated by detecting contradictions</a:t>
            </a: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Allow us to infer a type of an object from how it is used -- like type inference in a programming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Preventing nonsensical Statements</a:t>
            </a:r>
            <a:endParaRPr lang="el-GR"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 marL="223838" indent="-223838" eaLnBrk="1" hangingPunct="1"/>
            <a:r>
              <a:rPr lang="en-US" sz="3200" i="1" dirty="0">
                <a:latin typeface="Calibri" charset="0"/>
              </a:rPr>
              <a:t>Discrete Math </a:t>
            </a:r>
            <a:r>
              <a:rPr lang="en-US" sz="3200" dirty="0">
                <a:latin typeface="Calibri" charset="0"/>
              </a:rPr>
              <a:t>is taught by </a:t>
            </a:r>
            <a:r>
              <a:rPr lang="en-US" sz="3200" i="1" dirty="0">
                <a:latin typeface="Calibri" charset="0"/>
              </a:rPr>
              <a:t>Calculus</a:t>
            </a:r>
            <a:endParaRPr lang="en-GB" sz="3200" i="1" dirty="0">
              <a:latin typeface="Calibri" charset="0"/>
            </a:endParaRP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We want courses to be taught by lecturers only </a:t>
            </a: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Restriction on values of the property </a:t>
            </a:r>
            <a:r>
              <a:rPr lang="en-GB" sz="2800" i="1" dirty="0">
                <a:latin typeface="Calibri" charset="0"/>
                <a:ea typeface="ＭＳ Ｐゴシック" charset="0"/>
              </a:rPr>
              <a:t>“is taught by</a:t>
            </a:r>
            <a:r>
              <a:rPr lang="en-GB" sz="2800" dirty="0">
                <a:latin typeface="Calibri" charset="0"/>
                <a:ea typeface="ＭＳ Ｐゴシック" charset="0"/>
              </a:rPr>
              <a:t>” (</a:t>
            </a:r>
            <a:r>
              <a:rPr lang="en-GB" sz="2800" b="1" dirty="0">
                <a:latin typeface="Calibri" charset="0"/>
                <a:ea typeface="ＭＳ Ｐゴシック" charset="0"/>
              </a:rPr>
              <a:t>range restriction</a:t>
            </a:r>
            <a:r>
              <a:rPr lang="en-GB" sz="2800" dirty="0">
                <a:latin typeface="Calibri" charset="0"/>
                <a:ea typeface="ＭＳ Ｐゴシック" charset="0"/>
              </a:rPr>
              <a:t>) </a:t>
            </a:r>
            <a:endParaRPr lang="el-GR" sz="2800" dirty="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 i="1" dirty="0">
                <a:latin typeface="Calibri" charset="0"/>
              </a:rPr>
              <a:t>Room ITE228 </a:t>
            </a:r>
            <a:r>
              <a:rPr lang="en-US" sz="3200" dirty="0">
                <a:latin typeface="Calibri" charset="0"/>
              </a:rPr>
              <a:t>is taught by </a:t>
            </a:r>
            <a:r>
              <a:rPr lang="en-US" sz="3200" i="1" dirty="0">
                <a:latin typeface="Calibri" charset="0"/>
              </a:rPr>
              <a:t>Richard Chang</a:t>
            </a:r>
            <a:endParaRPr lang="en-GB" sz="3200" i="1" dirty="0">
              <a:latin typeface="Calibri" charset="0"/>
            </a:endParaRP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Only </a:t>
            </a:r>
            <a:r>
              <a:rPr lang="en-GB" sz="2800" i="1" dirty="0">
                <a:latin typeface="Calibri" charset="0"/>
                <a:ea typeface="ＭＳ Ｐゴシック" charset="0"/>
              </a:rPr>
              <a:t>courses</a:t>
            </a:r>
            <a:r>
              <a:rPr lang="en-GB" sz="2800" dirty="0">
                <a:latin typeface="Calibri" charset="0"/>
                <a:ea typeface="ＭＳ Ｐゴシック" charset="0"/>
              </a:rPr>
              <a:t> can be taught</a:t>
            </a: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This imposes a restriction on the objects to which the property can be applied (</a:t>
            </a:r>
            <a:r>
              <a:rPr lang="en-GB" sz="2800" b="1" dirty="0">
                <a:latin typeface="Calibri" charset="0"/>
                <a:ea typeface="ＭＳ Ｐゴシック" charset="0"/>
              </a:rPr>
              <a:t>domain</a:t>
            </a:r>
            <a:r>
              <a:rPr lang="en-GB" sz="2800" dirty="0">
                <a:latin typeface="Calibri" charset="0"/>
                <a:ea typeface="ＭＳ Ｐゴシック" charset="0"/>
              </a:rPr>
              <a:t> </a:t>
            </a:r>
            <a:r>
              <a:rPr lang="en-GB" sz="2800" b="1" dirty="0">
                <a:latin typeface="Calibri" charset="0"/>
                <a:ea typeface="ＭＳ Ｐゴシック" charset="0"/>
              </a:rPr>
              <a:t>restriction</a:t>
            </a:r>
            <a:r>
              <a:rPr lang="en-GB" sz="2800" dirty="0">
                <a:latin typeface="Calibri" charset="0"/>
                <a:ea typeface="ＭＳ Ｐゴシック" charset="0"/>
              </a:rPr>
              <a:t>)</a:t>
            </a:r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Class Hierarchies</a:t>
            </a:r>
            <a:endParaRPr lang="el-GR" sz="4000"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4800600"/>
          </a:xfrm>
        </p:spPr>
        <p:txBody>
          <a:bodyPr/>
          <a:lstStyle/>
          <a:p>
            <a:pPr marL="223838" indent="-223838" eaLnBrk="1" hangingPunct="1"/>
            <a:r>
              <a:rPr lang="en-US" sz="3200" dirty="0">
                <a:latin typeface="Calibri" charset="0"/>
              </a:rPr>
              <a:t>Classes can be organized in hierarchies</a:t>
            </a:r>
          </a:p>
          <a:p>
            <a:pPr marL="463550" lvl="1" indent="-239713" eaLnBrk="1" hangingPunct="1"/>
            <a:r>
              <a:rPr lang="el-GR" sz="2800" dirty="0">
                <a:latin typeface="Calibri" charset="0"/>
                <a:ea typeface="ＭＳ Ｐゴシック" charset="0"/>
              </a:rPr>
              <a:t>A </a:t>
            </a:r>
            <a:r>
              <a:rPr lang="el-GR" sz="2800" dirty="0" err="1">
                <a:latin typeface="Calibri" charset="0"/>
                <a:ea typeface="ＭＳ Ｐゴシック" charset="0"/>
              </a:rPr>
              <a:t>is</a:t>
            </a:r>
            <a:r>
              <a:rPr lang="el-GR" sz="2800" dirty="0">
                <a:latin typeface="Calibri" charset="0"/>
                <a:ea typeface="ＭＳ Ｐゴシック" charset="0"/>
              </a:rPr>
              <a:t> a </a:t>
            </a:r>
            <a:r>
              <a:rPr lang="el-GR" sz="2800" b="1" dirty="0" err="1">
                <a:latin typeface="Calibri" charset="0"/>
                <a:ea typeface="ＭＳ Ｐゴシック" charset="0"/>
              </a:rPr>
              <a:t>subclass</a:t>
            </a:r>
            <a:r>
              <a:rPr lang="el-GR" sz="2800" dirty="0">
                <a:latin typeface="Calibri" charset="0"/>
                <a:ea typeface="ＭＳ Ｐゴシック" charset="0"/>
              </a:rPr>
              <a:t> of B </a:t>
            </a:r>
            <a:r>
              <a:rPr lang="el-GR" sz="2800" dirty="0" err="1" smtClean="0">
                <a:latin typeface="Calibri" charset="0"/>
                <a:ea typeface="ＭＳ Ｐゴシック" charset="0"/>
              </a:rPr>
              <a:t>if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and only if</a:t>
            </a:r>
            <a:r>
              <a:rPr lang="el-GR" sz="2800" dirty="0" smtClean="0">
                <a:latin typeface="Calibri" charset="0"/>
                <a:ea typeface="ＭＳ Ｐゴシック" charset="0"/>
              </a:rPr>
              <a:t> </a:t>
            </a:r>
            <a:r>
              <a:rPr lang="el-GR" sz="2800" dirty="0">
                <a:latin typeface="Calibri" charset="0"/>
                <a:ea typeface="ＭＳ Ｐゴシック" charset="0"/>
              </a:rPr>
              <a:t>every </a:t>
            </a:r>
            <a:r>
              <a:rPr lang="en-US" sz="2800" dirty="0" err="1">
                <a:latin typeface="Calibri" charset="0"/>
                <a:ea typeface="ＭＳ Ｐゴシック" charset="0"/>
              </a:rPr>
              <a:t>i</a:t>
            </a:r>
            <a:r>
              <a:rPr lang="el-GR" sz="2800" dirty="0" err="1" smtClean="0">
                <a:latin typeface="Calibri" charset="0"/>
                <a:ea typeface="ＭＳ Ｐゴシック" charset="0"/>
              </a:rPr>
              <a:t>nstance</a:t>
            </a:r>
            <a:r>
              <a:rPr lang="el-GR" sz="2800" dirty="0" smtClean="0">
                <a:latin typeface="Calibri" charset="0"/>
                <a:ea typeface="ＭＳ Ｐゴシック" charset="0"/>
              </a:rPr>
              <a:t> </a:t>
            </a:r>
            <a:r>
              <a:rPr lang="el-GR" sz="2800" dirty="0">
                <a:latin typeface="Calibri" charset="0"/>
                <a:ea typeface="ＭＳ Ｐゴシック" charset="0"/>
              </a:rPr>
              <a:t>of A </a:t>
            </a:r>
            <a:r>
              <a:rPr lang="el-GR" sz="2800" dirty="0" err="1">
                <a:latin typeface="Calibri" charset="0"/>
                <a:ea typeface="ＭＳ Ｐゴシック" charset="0"/>
              </a:rPr>
              <a:t>is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also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an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instance</a:t>
            </a:r>
            <a:r>
              <a:rPr lang="el-GR" sz="2800" dirty="0">
                <a:latin typeface="Calibri" charset="0"/>
                <a:ea typeface="ＭＳ Ｐゴシック" charset="0"/>
              </a:rPr>
              <a:t> of B 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We also say that B is a </a:t>
            </a:r>
            <a:r>
              <a:rPr lang="en-US" sz="2800" b="1" dirty="0">
                <a:latin typeface="Calibri" charset="0"/>
                <a:ea typeface="ＭＳ Ｐゴシック" charset="0"/>
              </a:rPr>
              <a:t>superclass</a:t>
            </a:r>
            <a:r>
              <a:rPr lang="en-US" sz="2800" dirty="0">
                <a:latin typeface="Calibri" charset="0"/>
                <a:ea typeface="ＭＳ Ｐゴシック" charset="0"/>
              </a:rPr>
              <a:t> of A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 S</a:t>
            </a:r>
            <a:r>
              <a:rPr lang="el-GR" sz="3200" dirty="0" err="1" smtClean="0">
                <a:latin typeface="Calibri" charset="0"/>
              </a:rPr>
              <a:t>ubclass</a:t>
            </a:r>
            <a:r>
              <a:rPr lang="el-GR" sz="3200" dirty="0" smtClean="0">
                <a:latin typeface="Calibri" charset="0"/>
              </a:rPr>
              <a:t> </a:t>
            </a:r>
            <a:r>
              <a:rPr lang="el-GR" sz="3200" dirty="0" err="1">
                <a:latin typeface="Calibri" charset="0"/>
              </a:rPr>
              <a:t>graph</a:t>
            </a:r>
            <a:r>
              <a:rPr lang="el-GR" sz="3200" dirty="0">
                <a:latin typeface="Calibri" charset="0"/>
              </a:rPr>
              <a:t> </a:t>
            </a:r>
            <a:r>
              <a:rPr lang="el-GR" sz="3200" dirty="0" err="1">
                <a:latin typeface="Calibri" charset="0"/>
              </a:rPr>
              <a:t>need</a:t>
            </a:r>
            <a:r>
              <a:rPr lang="en-US" sz="3200" dirty="0">
                <a:latin typeface="Calibri" charset="0"/>
              </a:rPr>
              <a:t>n’</a:t>
            </a:r>
            <a:r>
              <a:rPr lang="el-GR" altLang="ja-JP" sz="3200" dirty="0">
                <a:latin typeface="Calibri" charset="0"/>
              </a:rPr>
              <a:t>t </a:t>
            </a:r>
            <a:r>
              <a:rPr lang="el-GR" altLang="ja-JP" sz="3200" dirty="0" err="1">
                <a:latin typeface="Calibri" charset="0"/>
              </a:rPr>
              <a:t>be</a:t>
            </a:r>
            <a:r>
              <a:rPr lang="el-GR" altLang="ja-JP" sz="3200" dirty="0">
                <a:latin typeface="Calibri" charset="0"/>
              </a:rPr>
              <a:t> a </a:t>
            </a:r>
            <a:r>
              <a:rPr lang="el-GR" altLang="ja-JP" sz="3200" dirty="0" err="1">
                <a:latin typeface="Calibri" charset="0"/>
              </a:rPr>
              <a:t>tree</a:t>
            </a:r>
            <a:r>
              <a:rPr lang="el-GR" altLang="ja-JP" sz="3200" dirty="0">
                <a:latin typeface="Calibri" charset="0"/>
              </a:rPr>
              <a:t> </a:t>
            </a:r>
            <a:endParaRPr lang="en-US" altLang="ja-JP" sz="3200" dirty="0">
              <a:latin typeface="Calibri" charset="0"/>
            </a:endParaRPr>
          </a:p>
          <a:p>
            <a:pPr marL="463550" lvl="1" indent="-239713" eaLnBrk="1" hangingPunct="1"/>
            <a:r>
              <a:rPr lang="el-GR" sz="2800" dirty="0">
                <a:latin typeface="Calibri" charset="0"/>
                <a:ea typeface="ＭＳ Ｐゴシック" charset="0"/>
              </a:rPr>
              <a:t>A </a:t>
            </a:r>
            <a:r>
              <a:rPr lang="el-GR" sz="2800" dirty="0" err="1">
                <a:latin typeface="Calibri" charset="0"/>
                <a:ea typeface="ＭＳ Ｐゴシック" charset="0"/>
              </a:rPr>
              <a:t>class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may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have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multiple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superclasses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In logic:</a:t>
            </a: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subclass(p, q) 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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 p(x) =&gt; q(x)</a:t>
            </a: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subclass(p, q) ∧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 p(x) =&gt; q(x)</a:t>
            </a:r>
          </a:p>
          <a:p>
            <a:pPr marL="463550" lvl="1" indent="-239713" eaLnBrk="1" hangingPunct="1"/>
            <a:endParaRPr lang="el-GR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ustom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FF"/>
      </a:hlink>
      <a:folHlink>
        <a:srgbClr val="0000A6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11705</TotalTime>
  <Words>2907</Words>
  <Application>Microsoft Macintosh PowerPoint</Application>
  <PresentationFormat>On-screen Show (4:3)</PresentationFormat>
  <Paragraphs>659</Paragraphs>
  <Slides>59</Slides>
  <Notes>14</Notes>
  <HiddenSlides>14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Calibri</vt:lpstr>
      <vt:lpstr>cmmi12</vt:lpstr>
      <vt:lpstr>cmsy10</vt:lpstr>
      <vt:lpstr>Georgia</vt:lpstr>
      <vt:lpstr>ＭＳ Ｐゴシック</vt:lpstr>
      <vt:lpstr>ＭＳ ゴシック</vt:lpstr>
      <vt:lpstr>Symbol</vt:lpstr>
      <vt:lpstr>Times New Roman</vt:lpstr>
      <vt:lpstr>Verdana</vt:lpstr>
      <vt:lpstr>Wingdings</vt:lpstr>
      <vt:lpstr>Arial</vt:lpstr>
      <vt:lpstr>Capsules</vt:lpstr>
      <vt:lpstr>Picture</vt:lpstr>
      <vt:lpstr>Chapter 3 RDF Schema  </vt:lpstr>
      <vt:lpstr>Introduction</vt:lpstr>
      <vt:lpstr>RDFS is a simple KB Language</vt:lpstr>
      <vt:lpstr>RDFS Vocabulary</vt:lpstr>
      <vt:lpstr>Modeling the semantics in logic</vt:lpstr>
      <vt:lpstr>Classes and Instances</vt:lpstr>
      <vt:lpstr>Classes are Useful</vt:lpstr>
      <vt:lpstr>Preventing nonsensical Statements</vt:lpstr>
      <vt:lpstr>Class Hierarchies</vt:lpstr>
      <vt:lpstr>Domain and Range</vt:lpstr>
      <vt:lpstr>Property Hierarchies</vt:lpstr>
      <vt:lpstr>RDF Layer vs. RDF Schema Layer</vt:lpstr>
      <vt:lpstr>RDF Schema in RDF</vt:lpstr>
      <vt:lpstr>Core Classes</vt:lpstr>
      <vt:lpstr>Core Properties</vt:lpstr>
      <vt:lpstr>Core Properties </vt:lpstr>
      <vt:lpstr>Examples (in Turtle) </vt:lpstr>
      <vt:lpstr>Relationships: Core Classes &amp; Properties</vt:lpstr>
      <vt:lpstr>Subclass Hierarchy of RDFS Primitives</vt:lpstr>
      <vt:lpstr>Instance Relationships of RDFS Primitives  </vt:lpstr>
      <vt:lpstr>RDF and RDFS Property Instances</vt:lpstr>
      <vt:lpstr>Reification and Containers</vt:lpstr>
      <vt:lpstr>Utility Properties</vt:lpstr>
      <vt:lpstr>Data and schema</vt:lpstr>
      <vt:lpstr>Ex: University Lecturers – Prefix</vt:lpstr>
      <vt:lpstr>Ex: University Lecturers -- Classes</vt:lpstr>
      <vt:lpstr>Ex: University Lecturers -- Properties</vt:lpstr>
      <vt:lpstr>Ex: University Lecturers -- Instances</vt:lpstr>
      <vt:lpstr>Example: A University</vt:lpstr>
      <vt:lpstr>Example: A University</vt:lpstr>
      <vt:lpstr>Example: A University</vt:lpstr>
      <vt:lpstr>RDF and RDFS Namespaces</vt:lpstr>
      <vt:lpstr>RDF Namespace</vt:lpstr>
      <vt:lpstr>RDF Namespace in turtle</vt:lpstr>
      <vt:lpstr>RDF Namespace example</vt:lpstr>
      <vt:lpstr>RDF Namespace example</vt:lpstr>
      <vt:lpstr>RDF Namespace</vt:lpstr>
      <vt:lpstr>RDF Namespace</vt:lpstr>
      <vt:lpstr>RDFS Namespace</vt:lpstr>
      <vt:lpstr>Namespaces vs. Semantics</vt:lpstr>
      <vt:lpstr>RDFS vs. OO Models</vt:lpstr>
      <vt:lpstr>Example</vt:lpstr>
      <vt:lpstr>Example</vt:lpstr>
      <vt:lpstr>Not like types in OO systems</vt:lpstr>
      <vt:lpstr>No disjunctions or union types</vt:lpstr>
      <vt:lpstr>No disjunctions or union types</vt:lpstr>
      <vt:lpstr>No disjunctions or union types</vt:lpstr>
      <vt:lpstr>What do we want to say?</vt:lpstr>
      <vt:lpstr>What do we want to say?</vt:lpstr>
      <vt:lpstr>What do we want to say?</vt:lpstr>
      <vt:lpstr>What do we want to say?</vt:lpstr>
      <vt:lpstr>What do we want to say?</vt:lpstr>
      <vt:lpstr>What do we want to say?</vt:lpstr>
      <vt:lpstr>Classes and individuals are not disjoint</vt:lpstr>
      <vt:lpstr>Inheritance is simple</vt:lpstr>
      <vt:lpstr>Set Based Model Theory Example</vt:lpstr>
      <vt:lpstr>Is RDF(S) better than XML?</vt:lpstr>
      <vt:lpstr>RDFS too weak to describe resources in detail</vt:lpstr>
      <vt:lpstr>RDF Conclusions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108</cp:revision>
  <cp:lastPrinted>2014-02-24T05:03:07Z</cp:lastPrinted>
  <dcterms:created xsi:type="dcterms:W3CDTF">2009-02-16T02:16:47Z</dcterms:created>
  <dcterms:modified xsi:type="dcterms:W3CDTF">2017-10-09T19:37:34Z</dcterms:modified>
</cp:coreProperties>
</file>