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528" r:id="rId3"/>
    <p:sldId id="529" r:id="rId4"/>
    <p:sldId id="530" r:id="rId5"/>
    <p:sldId id="531" r:id="rId6"/>
    <p:sldId id="532" r:id="rId7"/>
    <p:sldId id="445" r:id="rId8"/>
    <p:sldId id="446" r:id="rId9"/>
    <p:sldId id="449" r:id="rId10"/>
    <p:sldId id="450" r:id="rId11"/>
    <p:sldId id="451" r:id="rId12"/>
    <p:sldId id="452" r:id="rId13"/>
    <p:sldId id="453" r:id="rId14"/>
    <p:sldId id="454" r:id="rId15"/>
    <p:sldId id="518" r:id="rId16"/>
    <p:sldId id="535" r:id="rId17"/>
    <p:sldId id="536" r:id="rId18"/>
    <p:sldId id="537" r:id="rId19"/>
    <p:sldId id="534" r:id="rId20"/>
    <p:sldId id="456" r:id="rId21"/>
    <p:sldId id="457" r:id="rId22"/>
    <p:sldId id="460" r:id="rId23"/>
    <p:sldId id="538" r:id="rId24"/>
    <p:sldId id="539" r:id="rId25"/>
    <p:sldId id="520" r:id="rId26"/>
    <p:sldId id="463" r:id="rId27"/>
    <p:sldId id="464" r:id="rId28"/>
    <p:sldId id="465" r:id="rId29"/>
    <p:sldId id="466" r:id="rId30"/>
    <p:sldId id="519" r:id="rId31"/>
    <p:sldId id="468" r:id="rId32"/>
    <p:sldId id="469" r:id="rId33"/>
    <p:sldId id="525" r:id="rId34"/>
    <p:sldId id="526" r:id="rId35"/>
    <p:sldId id="473" r:id="rId36"/>
    <p:sldId id="533" r:id="rId37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3"/>
    <p:restoredTop sz="94669"/>
  </p:normalViewPr>
  <p:slideViewPr>
    <p:cSldViewPr showGuides="1">
      <p:cViewPr>
        <p:scale>
          <a:sx n="90" d="100"/>
          <a:sy n="90" d="100"/>
        </p:scale>
        <p:origin x="3464" y="1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832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44ABF783-E2B0-1344-9ED5-DC7EC07D1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20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6A2B4585-7C7F-AB46-B60C-10588510063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623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9B905F-F495-424D-8CF7-59E48566B9A6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333AAF-6753-C347-A051-4E58289EA589}" type="slidenum">
              <a:rPr lang="el-GR" sz="1300">
                <a:latin typeface="Calibri" charset="0"/>
              </a:rPr>
              <a:pPr eaLnBrk="1" hangingPunct="1"/>
              <a:t>10</a:t>
            </a:fld>
            <a:endParaRPr lang="el-GR" sz="1300">
              <a:latin typeface="Calibri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B52D0A-9046-5F49-A599-FF08A4ADDE0D}" type="slidenum">
              <a:rPr lang="el-GR" sz="1300">
                <a:latin typeface="Calibri" charset="0"/>
              </a:rPr>
              <a:pPr eaLnBrk="1" hangingPunct="1"/>
              <a:t>11</a:t>
            </a:fld>
            <a:endParaRPr lang="el-GR" sz="1300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DA8F5-6672-854A-9F3E-618E3014164C}" type="slidenum">
              <a:rPr lang="el-GR" sz="1300">
                <a:latin typeface="Calibri" charset="0"/>
              </a:rPr>
              <a:pPr eaLnBrk="1" hangingPunct="1"/>
              <a:t>12</a:t>
            </a:fld>
            <a:endParaRPr lang="el-GR" sz="130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8BC899-1F3D-734A-9C5F-4FFAA34C1938}" type="slidenum">
              <a:rPr lang="el-GR" sz="1300">
                <a:latin typeface="Calibri" charset="0"/>
              </a:rPr>
              <a:pPr eaLnBrk="1" hangingPunct="1"/>
              <a:t>13</a:t>
            </a:fld>
            <a:endParaRPr lang="el-GR" sz="130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7C0DE-C757-384D-95BA-B65163C8CF7B}" type="slidenum">
              <a:rPr lang="el-GR" sz="1300">
                <a:latin typeface="Calibri" charset="0"/>
              </a:rPr>
              <a:pPr eaLnBrk="1" hangingPunct="1"/>
              <a:t>14</a:t>
            </a:fld>
            <a:endParaRPr lang="el-GR" sz="130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1BBF79-7D99-7449-AFE7-7B6D0902ECBC}" type="slidenum">
              <a:rPr lang="el-GR" sz="1300">
                <a:latin typeface="Calibri" charset="0"/>
              </a:rPr>
              <a:pPr eaLnBrk="1" hangingPunct="1"/>
              <a:t>20</a:t>
            </a:fld>
            <a:endParaRPr lang="el-GR" sz="13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22A485-C837-9947-8990-02256897954F}" type="slidenum">
              <a:rPr lang="el-GR" sz="1300">
                <a:latin typeface="Calibri" charset="0"/>
              </a:rPr>
              <a:pPr eaLnBrk="1" hangingPunct="1"/>
              <a:t>21</a:t>
            </a:fld>
            <a:endParaRPr lang="el-GR" sz="130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6EFD71-0931-6448-B571-A32D830F038B}" type="slidenum">
              <a:rPr lang="el-GR" sz="1300">
                <a:latin typeface="Calibri" charset="0"/>
              </a:rPr>
              <a:pPr eaLnBrk="1" hangingPunct="1"/>
              <a:t>22</a:t>
            </a:fld>
            <a:endParaRPr lang="el-GR" sz="130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136019-2BBC-B348-9891-3CDBB45F3707}" type="slidenum">
              <a:rPr lang="el-GR" sz="1300">
                <a:latin typeface="Calibri" charset="0"/>
              </a:rPr>
              <a:pPr eaLnBrk="1" hangingPunct="1"/>
              <a:t>26</a:t>
            </a:fld>
            <a:endParaRPr lang="el-GR" sz="130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71205F-DDDA-DD4E-B77B-9DDDB506BEA2}" type="slidenum">
              <a:rPr lang="el-GR" sz="1300">
                <a:latin typeface="Calibri" charset="0"/>
              </a:rPr>
              <a:pPr eaLnBrk="1" hangingPunct="1"/>
              <a:t>27</a:t>
            </a:fld>
            <a:endParaRPr lang="el-GR" sz="130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1967BD-3238-B246-A979-EF1411DC7CBA}" type="slidenum">
              <a:rPr lang="el-GR" sz="1300">
                <a:latin typeface="Calibri" charset="0"/>
              </a:rPr>
              <a:pPr eaLnBrk="1" hangingPunct="1"/>
              <a:t>2</a:t>
            </a:fld>
            <a:endParaRPr lang="el-GR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EE1443-B9B6-D14F-B2C2-F8D6AAF2EA3B}" type="slidenum">
              <a:rPr lang="el-GR" sz="1300">
                <a:latin typeface="Calibri" charset="0"/>
              </a:rPr>
              <a:pPr eaLnBrk="1" hangingPunct="1"/>
              <a:t>28</a:t>
            </a:fld>
            <a:endParaRPr lang="el-GR" sz="130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8B8527-9BFA-F642-8462-2DEF29E6A438}" type="slidenum">
              <a:rPr lang="el-GR" sz="1300">
                <a:latin typeface="Calibri" charset="0"/>
              </a:rPr>
              <a:pPr eaLnBrk="1" hangingPunct="1"/>
              <a:t>29</a:t>
            </a:fld>
            <a:endParaRPr lang="el-GR" sz="1300"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18DD11-AD4A-8143-937C-56E76EB87DD1}" type="slidenum">
              <a:rPr lang="el-GR" sz="1300">
                <a:latin typeface="Calibri" charset="0"/>
              </a:rPr>
              <a:pPr eaLnBrk="1" hangingPunct="1"/>
              <a:t>31</a:t>
            </a:fld>
            <a:endParaRPr lang="el-GR" sz="130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Answer: 27 is a plain literal here  !!!!!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FA4E7-B0B3-744F-8427-42AB606426B8}" type="slidenum">
              <a:rPr lang="el-GR" sz="1300">
                <a:latin typeface="Calibri" charset="0"/>
              </a:rPr>
              <a:pPr eaLnBrk="1" hangingPunct="1"/>
              <a:t>32</a:t>
            </a:fld>
            <a:endParaRPr lang="el-GR" sz="130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1AD32-744A-B644-BE4D-C0499EB1CC8F}" type="slidenum">
              <a:rPr lang="el-GR" sz="1300">
                <a:latin typeface="Calibri" charset="0"/>
              </a:rPr>
              <a:pPr eaLnBrk="1" hangingPunct="1"/>
              <a:t>35</a:t>
            </a:fld>
            <a:endParaRPr lang="el-GR" sz="130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EA5ED1-FE89-2A42-B62F-E908A4EE77F3}" type="slidenum">
              <a:rPr lang="el-GR" sz="1300">
                <a:latin typeface="Calibri" charset="0"/>
              </a:rPr>
              <a:pPr eaLnBrk="1" hangingPunct="1"/>
              <a:t>36</a:t>
            </a:fld>
            <a:endParaRPr lang="el-GR" sz="130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5DB137-03C1-954B-9ED0-6055FBB18108}" type="slidenum">
              <a:rPr lang="el-GR" sz="1300">
                <a:latin typeface="Calibri" charset="0"/>
              </a:rPr>
              <a:pPr eaLnBrk="1" hangingPunct="1"/>
              <a:t>3</a:t>
            </a:fld>
            <a:endParaRPr lang="el-GR" sz="1300">
              <a:latin typeface="Calibri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845F59-64A5-5E4A-9632-3090AA28128A}" type="slidenum">
              <a:rPr lang="el-GR" sz="1300">
                <a:latin typeface="Calibri" charset="0"/>
              </a:rPr>
              <a:pPr eaLnBrk="1" hangingPunct="1"/>
              <a:t>4</a:t>
            </a:fld>
            <a:endParaRPr lang="el-GR" sz="1300">
              <a:latin typeface="Calibri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631491-CB32-AE4F-B9EF-4181E09848FD}" type="slidenum">
              <a:rPr lang="el-GR" sz="1300">
                <a:latin typeface="Calibri" charset="0"/>
              </a:rPr>
              <a:pPr eaLnBrk="1" hangingPunct="1"/>
              <a:t>5</a:t>
            </a:fld>
            <a:endParaRPr lang="el-GR" sz="1300">
              <a:latin typeface="Calibri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6A3DDE-30BB-7846-B8CF-191D3E1E0561}" type="slidenum">
              <a:rPr lang="el-GR" sz="1300">
                <a:latin typeface="Calibri" charset="0"/>
              </a:rPr>
              <a:pPr eaLnBrk="1" hangingPunct="1"/>
              <a:t>6</a:t>
            </a:fld>
            <a:endParaRPr lang="el-GR" sz="13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F3622C-B714-F448-B4E4-A08E6B8AE16E}" type="slidenum">
              <a:rPr lang="el-GR" sz="1300">
                <a:latin typeface="Calibri" charset="0"/>
              </a:rPr>
              <a:pPr eaLnBrk="1" hangingPunct="1"/>
              <a:t>7</a:t>
            </a:fld>
            <a:endParaRPr lang="el-GR" sz="13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4F943-B4FE-0C4D-A2A9-F1556B3C4FDE}" type="slidenum">
              <a:rPr lang="el-GR" sz="1300">
                <a:latin typeface="Calibri" charset="0"/>
              </a:rPr>
              <a:pPr eaLnBrk="1" hangingPunct="1"/>
              <a:t>8</a:t>
            </a:fld>
            <a:endParaRPr lang="el-GR" sz="1300">
              <a:latin typeface="Calibri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F67C75-3259-4A47-A051-F0FF8A569A2E}" type="slidenum">
              <a:rPr lang="el-GR" sz="1300">
                <a:latin typeface="Calibri" charset="0"/>
              </a:rPr>
              <a:pPr eaLnBrk="1" hangingPunct="1"/>
              <a:t>9</a:t>
            </a:fld>
            <a:endParaRPr lang="el-GR" sz="1300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3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5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2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18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3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0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0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95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4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09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09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09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09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109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109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109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109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9" charset="2"/>
        <a:buChar char="l"/>
        <a:defRPr>
          <a:solidFill>
            <a:srgbClr val="000000"/>
          </a:solidFill>
          <a:latin typeface="+mn-lt"/>
          <a:ea typeface="ＭＳ Ｐゴシック" pitchFamily="-109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9" charset="2"/>
        <a:buChar char="l"/>
        <a:defRPr>
          <a:solidFill>
            <a:srgbClr val="000000"/>
          </a:solidFill>
          <a:latin typeface="+mn-lt"/>
          <a:ea typeface="ＭＳ Ｐゴシック" pitchFamily="-109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9" charset="2"/>
        <a:buChar char="l"/>
        <a:defRPr>
          <a:solidFill>
            <a:srgbClr val="000000"/>
          </a:solidFill>
          <a:latin typeface="+mn-lt"/>
          <a:ea typeface="ＭＳ Ｐゴシック" pitchFamily="-109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9" charset="2"/>
        <a:buChar char="l"/>
        <a:defRPr>
          <a:solidFill>
            <a:srgbClr val="0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w3.org/2001/sw/RDFCore/ntripl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org/index.html#section2" TargetMode="External"/><Relationship Id="rId4" Type="http://schemas.openxmlformats.org/officeDocument/2006/relationships/hyperlink" Target="http://www.w3.org/2004/02/skos/core" TargetMode="External"/><Relationship Id="rId5" Type="http://schemas.openxmlformats.org/officeDocument/2006/relationships/hyperlink" Target="http://www.w3.org/2004/02/skos/core#broad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Hypertext_Transfer_Protocol" TargetMode="External"/><Relationship Id="rId3" Type="http://schemas.openxmlformats.org/officeDocument/2006/relationships/hyperlink" Target="http://dbpedia.org/page/Alan_Tur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purl.org/dc/elements/1.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bpedia.org/page/Alan_Turin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latin typeface="Calibri" charset="0"/>
                <a:ea typeface="ＭＳ Ｐゴシック" charset="0"/>
                <a:cs typeface="ＭＳ Ｐゴシック" charset="0"/>
              </a:rPr>
              <a:t>Chapter </a:t>
            </a:r>
            <a:r>
              <a:rPr lang="en-US" sz="98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74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74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800" dirty="0">
                <a:latin typeface="Calibri" charset="0"/>
                <a:ea typeface="ＭＳ Ｐゴシック" charset="0"/>
                <a:cs typeface="ＭＳ Ｐゴシック" charset="0"/>
              </a:rPr>
              <a:t>RDF Syntax 1 </a:t>
            </a:r>
            <a:r>
              <a:rPr lang="en-US" sz="44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400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l-GR" sz="4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68638"/>
            <a:ext cx="2324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l-GR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3200" dirty="0"/>
              <a:t>Consider the following information:</a:t>
            </a:r>
          </a:p>
          <a:p>
            <a:pPr eaLnBrk="1" hangingPunct="1">
              <a:buFontTx/>
              <a:buNone/>
              <a:defRPr/>
            </a:pPr>
            <a:endParaRPr lang="en-US" sz="3200" dirty="0"/>
          </a:p>
          <a:p>
            <a:pPr marL="349250" lvl="1" indent="-174625" eaLnBrk="1" hangingPunct="1">
              <a:buFontTx/>
              <a:buNone/>
              <a:defRPr/>
            </a:pPr>
            <a:r>
              <a:rPr lang="en-US" sz="2800" dirty="0"/>
              <a:t>“t</a:t>
            </a:r>
            <a:r>
              <a:rPr lang="el-GR" sz="2800" dirty="0"/>
              <a:t>here is a Person identified b</a:t>
            </a:r>
            <a:r>
              <a:rPr lang="en-US" sz="2800" dirty="0"/>
              <a:t>y</a:t>
            </a:r>
          </a:p>
          <a:p>
            <a:pPr marL="349250" lvl="1" indent="-174625" eaLnBrk="1" hangingPunct="1">
              <a:buFontTx/>
              <a:buNone/>
              <a:defRPr/>
            </a:pPr>
            <a:r>
              <a:rPr lang="el-GR" sz="2800" dirty="0">
                <a:latin typeface="Courier New" charset="0"/>
              </a:rPr>
              <a:t>http://www.w3.org/People/EM/contact#me</a:t>
            </a:r>
            <a:r>
              <a:rPr lang="en-US" sz="2800" dirty="0"/>
              <a:t>,</a:t>
            </a:r>
            <a:r>
              <a:rPr lang="el-GR" sz="2800" dirty="0"/>
              <a:t> </a:t>
            </a:r>
            <a:endParaRPr lang="en-US" sz="2800" dirty="0"/>
          </a:p>
          <a:p>
            <a:pPr marL="349250" lvl="1" indent="-174625" eaLnBrk="1" hangingPunct="1">
              <a:buFontTx/>
              <a:buNone/>
              <a:defRPr/>
            </a:pPr>
            <a:r>
              <a:rPr lang="el-GR" sz="2800" dirty="0"/>
              <a:t>whose name is Eric Miller, whose email</a:t>
            </a:r>
            <a:endParaRPr lang="en-US" sz="2800" dirty="0"/>
          </a:p>
          <a:p>
            <a:pPr marL="349250" lvl="1" indent="-174625" eaLnBrk="1" hangingPunct="1">
              <a:buFontTx/>
              <a:buNone/>
              <a:defRPr/>
            </a:pPr>
            <a:r>
              <a:rPr lang="el-GR" sz="2800" dirty="0"/>
              <a:t>address</a:t>
            </a:r>
            <a:r>
              <a:rPr lang="en-US" sz="2800" dirty="0"/>
              <a:t> </a:t>
            </a:r>
            <a:r>
              <a:rPr lang="el-GR" sz="2800" dirty="0"/>
              <a:t>is em@w3.org, and whose title is</a:t>
            </a:r>
            <a:endParaRPr lang="en-US" sz="2800" dirty="0"/>
          </a:p>
          <a:p>
            <a:pPr marL="349250" lvl="1" indent="-174625" eaLnBrk="1" hangingPunct="1">
              <a:buFontTx/>
              <a:buNone/>
              <a:defRPr/>
            </a:pPr>
            <a:r>
              <a:rPr lang="el-GR" sz="2800" dirty="0"/>
              <a:t>Dr.</a:t>
            </a:r>
            <a:r>
              <a:rPr lang="en-US" sz="2800" dirty="0"/>
              <a:t>”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(cont’d)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4" descr="fig1dec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767512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Basics</a:t>
            </a:r>
            <a:endParaRPr lang="el-GR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esource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being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described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have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properties that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have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resources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are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described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by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making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statements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specif</a:t>
            </a:r>
            <a:r>
              <a:rPr lang="en-US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ing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those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properties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79400" lvl="1" indent="-168275" eaLnBrk="1" hangingPunct="1">
              <a:buFont typeface="Arial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</a:rPr>
              <a:t>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part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that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identifies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thing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statement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is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about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is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n-US" sz="3200" b="1" dirty="0">
                <a:latin typeface="Calibri" charset="0"/>
                <a:ea typeface="ＭＳ Ｐゴシック" charset="0"/>
              </a:rPr>
              <a:t>subject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279400" lvl="1" indent="-168275" eaLnBrk="1" hangingPunct="1">
              <a:buFont typeface="Arial" charset="0"/>
              <a:buChar char="•"/>
            </a:pPr>
            <a:r>
              <a:rPr lang="el-GR" sz="3200" dirty="0">
                <a:latin typeface="Calibri" charset="0"/>
                <a:ea typeface="ＭＳ Ｐゴシック" charset="0"/>
              </a:rPr>
              <a:t>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part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that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identifies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property</a:t>
            </a:r>
            <a:r>
              <a:rPr lang="el-GR" sz="3200" dirty="0">
                <a:latin typeface="Calibri" charset="0"/>
                <a:ea typeface="ＭＳ Ｐゴシック" charset="0"/>
              </a:rPr>
              <a:t> o</a:t>
            </a:r>
            <a:r>
              <a:rPr lang="en-US" sz="3200" dirty="0">
                <a:latin typeface="Calibri" charset="0"/>
                <a:ea typeface="ＭＳ Ｐゴシック" charset="0"/>
              </a:rPr>
              <a:t>f </a:t>
            </a:r>
            <a:r>
              <a:rPr lang="el-GR" sz="3200" dirty="0">
                <a:latin typeface="Calibri" charset="0"/>
                <a:ea typeface="ＭＳ Ｐゴシック" charset="0"/>
              </a:rPr>
              <a:t>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subject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l-GR" sz="3200" dirty="0" err="1">
                <a:latin typeface="Calibri" charset="0"/>
                <a:ea typeface="ＭＳ Ｐゴシック" charset="0"/>
              </a:rPr>
              <a:t>statement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specifies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is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n-US" sz="3200" b="1" dirty="0">
                <a:latin typeface="Calibri" charset="0"/>
                <a:ea typeface="ＭＳ Ｐゴシック" charset="0"/>
              </a:rPr>
              <a:t>predicate</a:t>
            </a:r>
          </a:p>
          <a:p>
            <a:pPr marL="279400" lvl="1" indent="-168275" eaLnBrk="1" hangingPunct="1">
              <a:buFont typeface="Arial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</a:rPr>
              <a:t>T</a:t>
            </a:r>
            <a:r>
              <a:rPr lang="el-GR" sz="3200" dirty="0" err="1">
                <a:latin typeface="Calibri" charset="0"/>
                <a:ea typeface="ＭＳ Ｐゴシック" charset="0"/>
              </a:rPr>
              <a:t>he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part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that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identifies</a:t>
            </a:r>
            <a:r>
              <a:rPr lang="el-GR" sz="3200" dirty="0">
                <a:latin typeface="Calibri" charset="0"/>
                <a:ea typeface="ＭＳ Ｐゴシック" charset="0"/>
              </a:rPr>
              <a:t> the</a:t>
            </a:r>
            <a:r>
              <a:rPr lang="en-US" sz="3200" dirty="0">
                <a:latin typeface="Calibri" charset="0"/>
                <a:ea typeface="ＭＳ Ｐゴシック" charset="0"/>
              </a:rPr>
              <a:t> property’s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</a:rPr>
              <a:t>value</a:t>
            </a:r>
            <a:r>
              <a:rPr lang="el-GR" sz="3200" dirty="0">
                <a:latin typeface="Calibri" charset="0"/>
                <a:ea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</a:rPr>
              <a:t>is</a:t>
            </a:r>
            <a:r>
              <a:rPr lang="el-GR" sz="3200" dirty="0">
                <a:latin typeface="Calibri" charset="0"/>
                <a:ea typeface="ＭＳ Ｐゴシック" charset="0"/>
              </a:rPr>
              <a:t> the </a:t>
            </a:r>
            <a:r>
              <a:rPr lang="en-US" sz="3200" b="1" dirty="0">
                <a:latin typeface="Calibri" charset="0"/>
                <a:ea typeface="ＭＳ Ｐゴシック" charset="0"/>
              </a:rPr>
              <a:t>object</a:t>
            </a:r>
            <a:endParaRPr lang="el-GR" sz="32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l-GR" sz="4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http://www.example.org/index.html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 has a creator whose value is 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“</a:t>
            </a:r>
            <a:r>
              <a:rPr lang="el-GR" altLang="ja-JP" sz="3200">
                <a:latin typeface="Calibri" charset="0"/>
                <a:ea typeface="ＭＳ Ｐゴシック" charset="0"/>
                <a:cs typeface="Calibri" charset="0"/>
              </a:rPr>
              <a:t>John Smith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”</a:t>
            </a:r>
            <a:endParaRPr lang="en-US" altLang="ja-JP" sz="320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buFontTx/>
              <a:buNone/>
            </a:pPr>
            <a:endParaRPr lang="en-US" sz="3200" b="1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r>
              <a:rPr lang="en-US" sz="3200" b="1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3200" b="1">
                <a:latin typeface="Calibri" charset="0"/>
                <a:ea typeface="ＭＳ Ｐゴシック" charset="0"/>
                <a:cs typeface="Calibri" charset="0"/>
              </a:rPr>
              <a:t>subject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 is the URL http://www.example.org/index.html </a:t>
            </a:r>
          </a:p>
          <a:p>
            <a:pPr eaLnBrk="1" hangingPunct="1"/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 The </a:t>
            </a:r>
            <a:r>
              <a:rPr lang="en-US" sz="3200" b="1">
                <a:latin typeface="Calibri" charset="0"/>
                <a:ea typeface="ＭＳ Ｐゴシック" charset="0"/>
                <a:cs typeface="Calibri" charset="0"/>
              </a:rPr>
              <a:t>predicate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 is the word "creator"</a:t>
            </a:r>
          </a:p>
          <a:p>
            <a:pPr eaLnBrk="1" hangingPunct="1"/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 The </a:t>
            </a:r>
            <a:r>
              <a:rPr lang="en-US" sz="3200" b="1">
                <a:latin typeface="Calibri" charset="0"/>
                <a:ea typeface="ＭＳ Ｐゴシック" charset="0"/>
                <a:cs typeface="Calibri" charset="0"/>
              </a:rPr>
              <a:t>object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 is the phrase “John Smith”</a:t>
            </a:r>
            <a:endParaRPr lang="en-US" altLang="ja-JP" sz="3200" b="1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buFontTx/>
              <a:buNone/>
            </a:pPr>
            <a:endParaRPr lang="el-GR" sz="3200" b="1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RDF Triples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RDF statements can be written as </a:t>
            </a:r>
            <a:r>
              <a:rPr lang="el-GR" sz="3200" b="1" dirty="0" err="1">
                <a:latin typeface="Calibri" charset="0"/>
                <a:ea typeface="ＭＳ Ｐゴシック" charset="0"/>
                <a:cs typeface="Calibri" charset="0"/>
              </a:rPr>
              <a:t>trip</a:t>
            </a:r>
            <a:r>
              <a:rPr lang="en-US" sz="3200" b="1" dirty="0">
                <a:latin typeface="Calibri" charset="0"/>
                <a:ea typeface="ＭＳ Ｐゴシック" charset="0"/>
                <a:cs typeface="Calibri" charset="0"/>
              </a:rPr>
              <a:t>les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S</a:t>
            </a:r>
            <a:r>
              <a:rPr lang="en-US" sz="3200" dirty="0" smtClean="0">
                <a:latin typeface="Calibri" charset="0"/>
                <a:ea typeface="ＭＳ Ｐゴシック" charset="0"/>
                <a:cs typeface="Calibri" charset="0"/>
              </a:rPr>
              <a:t>imple </a:t>
            </a:r>
            <a:r>
              <a:rPr lang="en-US" sz="3200" i="1" dirty="0">
                <a:latin typeface="Calibri" charset="0"/>
                <a:ea typeface="ＭＳ Ｐゴシック" charset="0"/>
                <a:cs typeface="Calibri" charset="0"/>
                <a:hlinkClick r:id="rId3"/>
              </a:rPr>
              <a:t>ntriples</a:t>
            </a: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 notation has a set of triples terminated by a </a:t>
            </a:r>
            <a:r>
              <a:rPr lang="en-US" sz="3200" dirty="0" smtClean="0">
                <a:latin typeface="Calibri" charset="0"/>
                <a:ea typeface="ＭＳ Ｐゴシック" charset="0"/>
                <a:cs typeface="Calibri" charset="0"/>
              </a:rPr>
              <a:t>periods, </a:t>
            </a: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where URI’s </a:t>
            </a:r>
            <a:r>
              <a:rPr lang="en-US" sz="3200" dirty="0" smtClean="0">
                <a:latin typeface="Calibri" charset="0"/>
                <a:ea typeface="ＭＳ Ｐゴシック" charset="0"/>
                <a:cs typeface="Calibri" charset="0"/>
              </a:rPr>
              <a:t>are </a:t>
            </a: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inside angle brackets</a:t>
            </a:r>
          </a:p>
          <a:p>
            <a:pPr marL="460375" lvl="3" indent="0" eaLnBrk="1" hangingPunct="1">
              <a:buFontTx/>
              <a:buNone/>
            </a:pP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&lt;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www.example.org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index.html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&gt; </a:t>
            </a: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&lt;h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purl.org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dc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elements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/1.1/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creator</a:t>
            </a: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&gt; 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&lt;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www.example.org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staffid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/85740&gt; . </a:t>
            </a:r>
            <a:endParaRPr lang="en-US" sz="2000" dirty="0">
              <a:latin typeface="Calibri" charset="0"/>
              <a:ea typeface="ＭＳ Ｐゴシック" charset="0"/>
              <a:cs typeface="Calibri" charset="0"/>
            </a:endParaRPr>
          </a:p>
          <a:p>
            <a:pPr marL="460375" lvl="3" indent="0" eaLnBrk="1" hangingPunct="1">
              <a:spcBef>
                <a:spcPts val="1000"/>
              </a:spcBef>
              <a:buFontTx/>
              <a:buNone/>
            </a:pP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&lt;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www.example.org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index.html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&gt; &lt;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www.example.org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terms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creation-date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&gt; "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August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 16, 1999" . </a:t>
            </a:r>
            <a:endParaRPr lang="en-US" sz="2000" dirty="0">
              <a:latin typeface="Calibri" charset="0"/>
              <a:ea typeface="ＭＳ Ｐゴシック" charset="0"/>
              <a:cs typeface="Calibri" charset="0"/>
            </a:endParaRPr>
          </a:p>
          <a:p>
            <a:pPr marL="460375" lvl="3" indent="0" eaLnBrk="1" hangingPunct="1">
              <a:spcBef>
                <a:spcPts val="1000"/>
              </a:spcBef>
              <a:buFontTx/>
              <a:buNone/>
            </a:pP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&lt;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www.example.org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index.html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&gt; &lt;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://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purl.org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dc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elements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/1.1/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language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&gt; "</a:t>
            </a:r>
            <a:r>
              <a:rPr lang="el-GR" sz="2000" dirty="0" err="1">
                <a:latin typeface="Calibri" charset="0"/>
                <a:ea typeface="ＭＳ Ｐゴシック" charset="0"/>
                <a:cs typeface="Calibri" charset="0"/>
              </a:rPr>
              <a:t>en</a:t>
            </a:r>
            <a:r>
              <a:rPr lang="el-GR" sz="2000" dirty="0">
                <a:latin typeface="Calibri" charset="0"/>
                <a:ea typeface="ＭＳ Ｐゴシック" charset="0"/>
                <a:cs typeface="Calibri" charset="0"/>
              </a:rPr>
              <a:t>" . </a:t>
            </a:r>
            <a:endParaRPr lang="en-US" sz="36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123728" y="2564904"/>
            <a:ext cx="46754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 smtClean="0"/>
              <a:t>Graphs: pure</a:t>
            </a:r>
            <a:br>
              <a:rPr lang="en-US" sz="6000" dirty="0" smtClean="0"/>
            </a:br>
            <a:r>
              <a:rPr lang="en-US" sz="6000" dirty="0" smtClean="0"/>
              <a:t>and impure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graph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6008"/>
            <a:ext cx="8353425" cy="4967288"/>
          </a:xfrm>
        </p:spPr>
        <p:txBody>
          <a:bodyPr/>
          <a:lstStyle/>
          <a:p>
            <a:r>
              <a:rPr lang="en-US" sz="3200" dirty="0" smtClean="0"/>
              <a:t>A pure graph model consists only of </a:t>
            </a:r>
            <a:r>
              <a:rPr lang="en-US" sz="3200" b="1" dirty="0" smtClean="0"/>
              <a:t>edges</a:t>
            </a:r>
            <a:r>
              <a:rPr lang="en-US" sz="3200" dirty="0" smtClean="0"/>
              <a:t> between pairs of </a:t>
            </a:r>
            <a:r>
              <a:rPr lang="en-US" sz="3200" b="1" dirty="0" smtClean="0"/>
              <a:t>nodes</a:t>
            </a:r>
          </a:p>
          <a:p>
            <a:pPr marL="395287" lvl="1" indent="0">
              <a:buNone/>
            </a:pPr>
            <a:r>
              <a:rPr lang="en-US" dirty="0" smtClean="0"/>
              <a:t>Can be directed or undirected; can be labeled or not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g</a:t>
            </a:r>
            <a:r>
              <a:rPr lang="en-US" sz="3200" dirty="0" smtClean="0"/>
              <a:t>raph can be represented as an unordered collection of (subject, predicate, object) triples</a:t>
            </a:r>
          </a:p>
          <a:p>
            <a:pPr marL="395287" lvl="1" indent="0">
              <a:buNone/>
            </a:pPr>
            <a:r>
              <a:rPr lang="en-US" dirty="0" smtClean="0"/>
              <a:t>If directed, predicate goes from subject to object</a:t>
            </a:r>
          </a:p>
          <a:p>
            <a:r>
              <a:rPr lang="en-US" sz="3200" dirty="0" smtClean="0"/>
              <a:t>Nodes not the subject or object of a triple are not even allowed</a:t>
            </a:r>
          </a:p>
          <a:p>
            <a:pPr marL="395287" lvl="1" indent="0">
              <a:buNone/>
            </a:pPr>
            <a:r>
              <a:rPr lang="en-US" dirty="0" smtClean="0"/>
              <a:t>(John, likes, Mary),</a:t>
            </a:r>
          </a:p>
          <a:p>
            <a:pPr marL="395287" lvl="1" indent="0">
              <a:buNone/>
            </a:pPr>
            <a:r>
              <a:rPr lang="en-US" dirty="0" smtClean="0"/>
              <a:t>(Mary, likes, Bill),</a:t>
            </a:r>
          </a:p>
          <a:p>
            <a:pPr marL="395287" lvl="1" indent="0">
              <a:buNone/>
            </a:pPr>
            <a:r>
              <a:rPr lang="en-US" dirty="0" smtClean="0"/>
              <a:t>( John, hates, Bill)</a:t>
            </a:r>
          </a:p>
          <a:p>
            <a:pPr marL="395287" lvl="1" indent="0">
              <a:buNone/>
            </a:pPr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6588224" y="5013176"/>
            <a:ext cx="1728192" cy="1512168"/>
            <a:chOff x="6804248" y="5013176"/>
            <a:chExt cx="1728192" cy="1512168"/>
          </a:xfrm>
        </p:grpSpPr>
        <p:sp>
          <p:nvSpPr>
            <p:cNvPr id="5" name="Dodecagon 4"/>
            <p:cNvSpPr/>
            <p:nvPr/>
          </p:nvSpPr>
          <p:spPr>
            <a:xfrm>
              <a:off x="6804248" y="5013176"/>
              <a:ext cx="576064" cy="576064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3366"/>
                  </a:solidFill>
                </a:rPr>
                <a:t>john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sp>
          <p:nvSpPr>
            <p:cNvPr id="6" name="Dodecagon 5"/>
            <p:cNvSpPr/>
            <p:nvPr/>
          </p:nvSpPr>
          <p:spPr>
            <a:xfrm>
              <a:off x="7380312" y="5949280"/>
              <a:ext cx="576064" cy="576064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3366"/>
                  </a:solidFill>
                </a:rPr>
                <a:t>bill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sp>
          <p:nvSpPr>
            <p:cNvPr id="7" name="Dodecagon 6"/>
            <p:cNvSpPr/>
            <p:nvPr/>
          </p:nvSpPr>
          <p:spPr>
            <a:xfrm>
              <a:off x="7956376" y="5013176"/>
              <a:ext cx="576064" cy="576064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rgbClr val="003366"/>
                  </a:solidFill>
                </a:rPr>
                <a:t>mary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4"/>
              <a:endCxn id="6" idx="9"/>
            </p:cNvCxnSpPr>
            <p:nvPr/>
          </p:nvCxnSpPr>
          <p:spPr>
            <a:xfrm>
              <a:off x="7169462" y="5589240"/>
              <a:ext cx="288032" cy="4372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1"/>
              <a:endCxn id="7" idx="8"/>
            </p:cNvCxnSpPr>
            <p:nvPr/>
          </p:nvCxnSpPr>
          <p:spPr>
            <a:xfrm>
              <a:off x="7380312" y="5224026"/>
              <a:ext cx="57606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5"/>
              <a:endCxn id="6" idx="0"/>
            </p:cNvCxnSpPr>
            <p:nvPr/>
          </p:nvCxnSpPr>
          <p:spPr>
            <a:xfrm flipH="1">
              <a:off x="7879194" y="5589240"/>
              <a:ext cx="288032" cy="4372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52320" y="5229200"/>
              <a:ext cx="49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likes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6376" y="5733256"/>
              <a:ext cx="49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likes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4248" y="5661248"/>
              <a:ext cx="561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hates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83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graph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6008"/>
            <a:ext cx="8353425" cy="4967288"/>
          </a:xfrm>
        </p:spPr>
        <p:txBody>
          <a:bodyPr/>
          <a:lstStyle/>
          <a:p>
            <a:r>
              <a:rPr lang="en-US" sz="3200" dirty="0" smtClean="0"/>
              <a:t>RDF is like this with a few </a:t>
            </a:r>
            <a:r>
              <a:rPr lang="en-US" dirty="0" smtClean="0"/>
              <a:t>caveats</a:t>
            </a:r>
          </a:p>
          <a:p>
            <a:pPr lvl="1"/>
            <a:r>
              <a:rPr lang="en-US" dirty="0" smtClean="0"/>
              <a:t>Subjects and predicates are identified by a URI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bject can also be a URI but can also be a literals, i.e., a string or a number</a:t>
            </a:r>
          </a:p>
          <a:p>
            <a:r>
              <a:rPr lang="en-US" dirty="0" smtClean="0"/>
              <a:t>RDF defines some special URIs and gives them specific meaning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www.w3.org/1999/02/22-rdf-syntax-ns#type</a:t>
            </a:r>
          </a:p>
          <a:p>
            <a:r>
              <a:rPr lang="en-US" dirty="0" smtClean="0"/>
              <a:t>RDF has simple conventions for representing both ordered and unordered sequences</a:t>
            </a:r>
            <a:br>
              <a:rPr lang="en-US" dirty="0" smtClean="0"/>
            </a:br>
            <a:r>
              <a:rPr lang="en-US" dirty="0" smtClean="0"/>
              <a:t>and a few other data structures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6588224" y="5013176"/>
            <a:ext cx="1728192" cy="1512168"/>
            <a:chOff x="6804248" y="5013176"/>
            <a:chExt cx="1728192" cy="1512168"/>
          </a:xfrm>
        </p:grpSpPr>
        <p:sp>
          <p:nvSpPr>
            <p:cNvPr id="5" name="Dodecagon 4"/>
            <p:cNvSpPr/>
            <p:nvPr/>
          </p:nvSpPr>
          <p:spPr>
            <a:xfrm>
              <a:off x="6804248" y="5013176"/>
              <a:ext cx="576064" cy="576064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3366"/>
                  </a:solidFill>
                </a:rPr>
                <a:t>john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sp>
          <p:nvSpPr>
            <p:cNvPr id="6" name="Dodecagon 5"/>
            <p:cNvSpPr/>
            <p:nvPr/>
          </p:nvSpPr>
          <p:spPr>
            <a:xfrm>
              <a:off x="7380312" y="5949280"/>
              <a:ext cx="576064" cy="576064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3366"/>
                  </a:solidFill>
                </a:rPr>
                <a:t>bill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sp>
          <p:nvSpPr>
            <p:cNvPr id="7" name="Dodecagon 6"/>
            <p:cNvSpPr/>
            <p:nvPr/>
          </p:nvSpPr>
          <p:spPr>
            <a:xfrm>
              <a:off x="7956376" y="5013176"/>
              <a:ext cx="576064" cy="576064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rgbClr val="003366"/>
                  </a:solidFill>
                </a:rPr>
                <a:t>mary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4"/>
              <a:endCxn id="6" idx="9"/>
            </p:cNvCxnSpPr>
            <p:nvPr/>
          </p:nvCxnSpPr>
          <p:spPr>
            <a:xfrm>
              <a:off x="7169462" y="5589240"/>
              <a:ext cx="288032" cy="4372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1"/>
              <a:endCxn id="7" idx="8"/>
            </p:cNvCxnSpPr>
            <p:nvPr/>
          </p:nvCxnSpPr>
          <p:spPr>
            <a:xfrm>
              <a:off x="7380312" y="5224026"/>
              <a:ext cx="57606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5"/>
              <a:endCxn id="6" idx="0"/>
            </p:cNvCxnSpPr>
            <p:nvPr/>
          </p:nvCxnSpPr>
          <p:spPr>
            <a:xfrm flipH="1">
              <a:off x="7879194" y="5589240"/>
              <a:ext cx="288032" cy="4372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52320" y="5229200"/>
              <a:ext cx="49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likes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6376" y="5733256"/>
              <a:ext cx="49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likes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4248" y="5661248"/>
              <a:ext cx="561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hates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268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databases have become popular in the past ten years</a:t>
            </a:r>
          </a:p>
          <a:p>
            <a:r>
              <a:rPr lang="en-US" dirty="0" smtClean="0"/>
              <a:t>A common extension of the pure graph model is to allow nodes and edges to have properties</a:t>
            </a:r>
          </a:p>
          <a:p>
            <a:r>
              <a:rPr lang="en-US" dirty="0" smtClean="0"/>
              <a:t>A simple version: properties are key/value pairs, e.g.</a:t>
            </a:r>
          </a:p>
          <a:p>
            <a:pPr lvl="1"/>
            <a:r>
              <a:rPr lang="en-US" sz="2800" dirty="0" smtClean="0"/>
              <a:t>Age : 25</a:t>
            </a:r>
          </a:p>
          <a:p>
            <a:pPr lvl="1"/>
            <a:r>
              <a:rPr lang="en-US" sz="2800" dirty="0" smtClean="0"/>
              <a:t>Date</a:t>
            </a:r>
            <a:r>
              <a:rPr lang="en-US" sz="2800" dirty="0"/>
              <a:t> </a:t>
            </a:r>
            <a:r>
              <a:rPr lang="en-US" sz="2800" dirty="0" smtClean="0"/>
              <a:t>: 1990-09-21”</a:t>
            </a:r>
          </a:p>
          <a:p>
            <a:r>
              <a:rPr lang="en-US" dirty="0" smtClean="0"/>
              <a:t>We might give the </a:t>
            </a:r>
            <a:r>
              <a:rPr lang="en-US" b="1" dirty="0" smtClean="0"/>
              <a:t>spouse</a:t>
            </a:r>
            <a:r>
              <a:rPr lang="en-US" dirty="0" smtClean="0"/>
              <a:t> edge from John to Mary two properties: </a:t>
            </a:r>
            <a:r>
              <a:rPr lang="en-US" i="1" dirty="0" smtClean="0"/>
              <a:t>start</a:t>
            </a:r>
            <a:r>
              <a:rPr lang="en-US" dirty="0" smtClean="0"/>
              <a:t> with value “1999-09-1” and </a:t>
            </a:r>
            <a:r>
              <a:rPr lang="en-US" i="1" dirty="0" smtClean="0"/>
              <a:t>end</a:t>
            </a:r>
            <a:r>
              <a:rPr lang="en-US" dirty="0" smtClean="0"/>
              <a:t> with value </a:t>
            </a:r>
            <a:r>
              <a:rPr lang="en-US" dirty="0"/>
              <a:t>“</a:t>
            </a:r>
            <a:r>
              <a:rPr lang="en-US" dirty="0" smtClean="0"/>
              <a:t>2016-01-11”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144588" y="2921000"/>
            <a:ext cx="6854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003366"/>
                </a:solidFill>
              </a:rPr>
              <a:t>URIs and URIREFs</a:t>
            </a:r>
          </a:p>
        </p:txBody>
      </p:sp>
    </p:spTree>
    <p:extLst>
      <p:ext uri="{BB962C8B-B14F-4D97-AF65-F5344CB8AC3E}">
        <p14:creationId xmlns:p14="http://schemas.microsoft.com/office/powerpoint/2010/main" val="306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RDF Overview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RDF data model</a:t>
            </a:r>
          </a:p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RDF syntax?</a:t>
            </a:r>
          </a:p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RDF serializations: XML, Turtle, N3, ntriples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RDF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Schema (RDFS)</a:t>
            </a: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Semantics of RDF and RDFS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Axiomatic Semantics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Operational semantics based on rules</a:t>
            </a: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Querying RDF via SPARQL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Uniform Resource Identifiers (URIs)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URIs </a:t>
            </a: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identif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y</a:t>
            </a: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 resources on the Web</a:t>
            </a:r>
            <a:endParaRPr lang="en-US" sz="320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Unlike URLs, 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they </a:t>
            </a: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are</a:t>
            </a:r>
            <a:r>
              <a:rPr lang="en-US" sz="3200">
                <a:latin typeface="Calibri" charset="0"/>
                <a:ea typeface="ＭＳ Ｐゴシック" charset="0"/>
                <a:cs typeface="Calibri" charset="0"/>
              </a:rPr>
              <a:t>n’</a:t>
            </a:r>
            <a:r>
              <a:rPr lang="el-GR" altLang="ja-JP" sz="3200">
                <a:latin typeface="Calibri" charset="0"/>
                <a:ea typeface="ＭＳ Ｐゴシック" charset="0"/>
                <a:cs typeface="Calibri" charset="0"/>
              </a:rPr>
              <a:t>t limited to identifying things </a:t>
            </a:r>
            <a:r>
              <a:rPr lang="en-US" altLang="ja-JP" sz="3200">
                <a:latin typeface="Calibri" charset="0"/>
                <a:ea typeface="ＭＳ Ｐゴシック" charset="0"/>
                <a:cs typeface="Calibri" charset="0"/>
              </a:rPr>
              <a:t>with</a:t>
            </a:r>
            <a:r>
              <a:rPr lang="el-GR" altLang="ja-JP" sz="3200">
                <a:latin typeface="Calibri" charset="0"/>
                <a:ea typeface="ＭＳ Ｐゴシック" charset="0"/>
                <a:cs typeface="Calibri" charset="0"/>
              </a:rPr>
              <a:t> network locations</a:t>
            </a:r>
            <a:r>
              <a:rPr lang="en-US" altLang="ja-JP" sz="3200">
                <a:latin typeface="Calibri" charset="0"/>
                <a:ea typeface="ＭＳ Ｐゴシック" charset="0"/>
                <a:cs typeface="Calibri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l-GR" sz="3200">
                <a:latin typeface="Calibri" charset="0"/>
                <a:ea typeface="ＭＳ Ｐゴシック" charset="0"/>
                <a:cs typeface="Calibri" charset="0"/>
              </a:rPr>
              <a:t>No organization controls who makes URIs or how they can be used</a:t>
            </a:r>
            <a:endParaRPr lang="en-US" sz="3200">
              <a:latin typeface="Calibri" charset="0"/>
              <a:ea typeface="ＭＳ Ｐゴシック" charset="0"/>
              <a:cs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>
                <a:latin typeface="Calibri" charset="0"/>
                <a:ea typeface="ＭＳ Ｐゴシック" charset="0"/>
                <a:cs typeface="Calibri" charset="0"/>
              </a:rPr>
              <a:t>S</a:t>
            </a:r>
            <a:r>
              <a:rPr lang="el-GR" sz="2800">
                <a:latin typeface="Calibri" charset="0"/>
                <a:ea typeface="ＭＳ Ｐゴシック" charset="0"/>
                <a:cs typeface="Calibri" charset="0"/>
              </a:rPr>
              <a:t>ome URI schemes</a:t>
            </a:r>
            <a:r>
              <a:rPr lang="en-US" sz="2800">
                <a:latin typeface="Calibri" charset="0"/>
                <a:ea typeface="ＭＳ Ｐゴシック" charset="0"/>
                <a:cs typeface="Calibri" charset="0"/>
              </a:rPr>
              <a:t> (http: </a:t>
            </a:r>
            <a:r>
              <a:rPr lang="el-GR" sz="2800">
                <a:latin typeface="Calibri" charset="0"/>
                <a:ea typeface="ＭＳ Ｐゴシック" charset="0"/>
                <a:cs typeface="Calibri" charset="0"/>
              </a:rPr>
              <a:t>URL’s</a:t>
            </a:r>
            <a:r>
              <a:rPr lang="en-US" sz="2800">
                <a:latin typeface="Calibri" charset="0"/>
                <a:ea typeface="ＭＳ Ｐゴシック" charset="0"/>
                <a:cs typeface="Calibri" charset="0"/>
              </a:rPr>
              <a:t>)</a:t>
            </a:r>
            <a:r>
              <a:rPr lang="el-GR" sz="2800">
                <a:latin typeface="Calibri" charset="0"/>
                <a:ea typeface="ＭＳ Ｐゴシック" charset="0"/>
                <a:cs typeface="Calibri" charset="0"/>
              </a:rPr>
              <a:t> depend on centralized systems such as DNS</a:t>
            </a:r>
            <a:endParaRPr lang="en-US" sz="2800">
              <a:latin typeface="Calibri" charset="0"/>
              <a:ea typeface="ＭＳ Ｐゴシック" charset="0"/>
              <a:cs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>
                <a:latin typeface="Calibri" charset="0"/>
                <a:ea typeface="ＭＳ Ｐゴシック" charset="0"/>
                <a:cs typeface="Calibri" charset="0"/>
              </a:rPr>
              <a:t>Others </a:t>
            </a:r>
            <a:r>
              <a:rPr lang="el-GR" sz="2800">
                <a:latin typeface="Calibri" charset="0"/>
                <a:ea typeface="ＭＳ Ｐゴシック" charset="0"/>
                <a:cs typeface="Calibri" charset="0"/>
              </a:rPr>
              <a:t>are </a:t>
            </a:r>
            <a:r>
              <a:rPr lang="el-GR" sz="2800" b="1">
                <a:latin typeface="Calibri" charset="0"/>
                <a:ea typeface="ＭＳ Ｐゴシック" charset="0"/>
                <a:cs typeface="Calibri" charset="0"/>
              </a:rPr>
              <a:t>completely decentralized</a:t>
            </a:r>
            <a:endParaRPr lang="en-US" sz="2800" b="1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endParaRPr lang="el-GR" sz="320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Calibri" charset="0"/>
                <a:ea typeface="ＭＳ Ｐゴシック" charset="0"/>
                <a:cs typeface="Calibri" charset="0"/>
              </a:rPr>
              <a:t>URI </a:t>
            </a: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R</a:t>
            </a:r>
            <a:r>
              <a:rPr lang="el-GR">
                <a:latin typeface="Calibri" charset="0"/>
                <a:ea typeface="ＭＳ Ｐゴシック" charset="0"/>
                <a:cs typeface="Calibri" charset="0"/>
              </a:rPr>
              <a:t>eference</a:t>
            </a: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 (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URIref)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496728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cs typeface="Calibri"/>
              </a:rPr>
              <a:t>A </a:t>
            </a:r>
            <a:r>
              <a:rPr lang="el-GR" b="1" dirty="0" smtClean="0">
                <a:cs typeface="Calibri"/>
              </a:rPr>
              <a:t>URIref</a:t>
            </a:r>
            <a:r>
              <a:rPr lang="el-GR" dirty="0" smtClean="0">
                <a:cs typeface="Calibri"/>
              </a:rPr>
              <a:t> </a:t>
            </a:r>
            <a:r>
              <a:rPr lang="el-GR" dirty="0">
                <a:cs typeface="Calibri"/>
              </a:rPr>
              <a:t>is a </a:t>
            </a:r>
            <a:r>
              <a:rPr lang="el-GR" dirty="0" smtClean="0">
                <a:cs typeface="Calibri"/>
              </a:rPr>
              <a:t>URI </a:t>
            </a:r>
            <a:r>
              <a:rPr lang="el-GR" dirty="0">
                <a:cs typeface="Calibri"/>
              </a:rPr>
              <a:t>with an optional fragment identifier at the </a:t>
            </a:r>
            <a:r>
              <a:rPr lang="el-GR" dirty="0" smtClean="0">
                <a:cs typeface="Calibri"/>
              </a:rPr>
              <a:t>end</a:t>
            </a:r>
            <a:r>
              <a:rPr lang="en-US" dirty="0" smtClean="0">
                <a:cs typeface="Calibri"/>
              </a:rPr>
              <a:t>, </a:t>
            </a:r>
            <a:r>
              <a:rPr lang="en-US" dirty="0" err="1" smtClean="0">
                <a:cs typeface="Calibri"/>
              </a:rPr>
              <a:t>e.g</a:t>
            </a:r>
            <a:r>
              <a:rPr lang="en-US" dirty="0" smtClean="0">
                <a:cs typeface="Calibri"/>
              </a:rPr>
              <a:t>:</a:t>
            </a:r>
          </a:p>
          <a:p>
            <a:pPr marL="395287" lvl="1" indent="0" eaLnBrk="1" hangingPunct="1">
              <a:buFontTx/>
              <a:buNone/>
              <a:defRPr/>
            </a:pPr>
            <a:r>
              <a:rPr lang="en-US" sz="3200" dirty="0" smtClean="0">
                <a:cs typeface="Calibri"/>
                <a:hlinkClick r:id="rId3"/>
              </a:rPr>
              <a:t>http://example.org/index.html#section2</a:t>
            </a:r>
            <a:endParaRPr lang="en-US" sz="3200" dirty="0">
              <a:cs typeface="Calibri"/>
            </a:endParaRPr>
          </a:p>
          <a:p>
            <a:pPr eaLnBrk="1" hangingPunct="1">
              <a:defRPr/>
            </a:pPr>
            <a:r>
              <a:rPr lang="en-US" dirty="0" smtClean="0">
                <a:cs typeface="Calibri"/>
              </a:rPr>
              <a:t>Fragment </a:t>
            </a:r>
            <a:r>
              <a:rPr lang="en-US" dirty="0" err="1" smtClean="0">
                <a:cs typeface="Calibri"/>
              </a:rPr>
              <a:t>usecase</a:t>
            </a:r>
            <a:r>
              <a:rPr lang="en-US" dirty="0" smtClean="0">
                <a:cs typeface="Calibri"/>
              </a:rPr>
              <a:t>: </a:t>
            </a:r>
          </a:p>
          <a:p>
            <a:pPr marL="460375" lvl="1" indent="-236538" eaLnBrk="1" hangingPunct="1">
              <a:defRPr/>
            </a:pPr>
            <a:r>
              <a:rPr lang="en-US" dirty="0" smtClean="0">
                <a:cs typeface="Calibri"/>
              </a:rPr>
              <a:t>HTML fragments refer </a:t>
            </a:r>
            <a:r>
              <a:rPr lang="en-US" dirty="0" smtClean="0">
                <a:cs typeface="Calibri"/>
              </a:rPr>
              <a:t>to a place in </a:t>
            </a:r>
            <a:r>
              <a:rPr lang="en-US" dirty="0">
                <a:cs typeface="Calibri"/>
              </a:rPr>
              <a:t>a</a:t>
            </a:r>
            <a:r>
              <a:rPr lang="en-US" dirty="0" smtClean="0">
                <a:cs typeface="Calibri"/>
              </a:rPr>
              <a:t> </a:t>
            </a:r>
            <a:r>
              <a:rPr lang="en-US" dirty="0" smtClean="0">
                <a:cs typeface="Calibri"/>
              </a:rPr>
              <a:t>page</a:t>
            </a:r>
          </a:p>
          <a:p>
            <a:pPr marL="460375" lvl="1" indent="-236538" eaLnBrk="1" hangingPunct="1">
              <a:defRPr/>
            </a:pPr>
            <a:r>
              <a:rPr lang="en-US" dirty="0" smtClean="0">
                <a:cs typeface="Calibri"/>
              </a:rPr>
              <a:t>RDF fragments </a:t>
            </a:r>
            <a:r>
              <a:rPr lang="en-US" dirty="0" smtClean="0">
                <a:cs typeface="Calibri"/>
              </a:rPr>
              <a:t>refer to resources in a RDF graph that the URI denotes, e.g., subjects, predicates or objects</a:t>
            </a:r>
          </a:p>
          <a:p>
            <a:pPr marL="684213" lvl="2" indent="-223838" eaLnBrk="1" hangingPunct="1">
              <a:defRPr/>
            </a:pPr>
            <a:r>
              <a:rPr lang="en-US" dirty="0" smtClean="0">
                <a:cs typeface="Calibri"/>
                <a:hlinkClick r:id="rId4"/>
              </a:rPr>
              <a:t>http://www.w3.org/2004/02/skos/core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: vocabulary for describing topics</a:t>
            </a:r>
          </a:p>
          <a:p>
            <a:pPr marL="684213" lvl="2" indent="-223838" eaLnBrk="1" hangingPunct="1">
              <a:defRPr/>
            </a:pPr>
            <a:r>
              <a:rPr lang="en-US" dirty="0" smtClean="0">
                <a:cs typeface="Calibri"/>
                <a:hlinkClick r:id="rId5"/>
              </a:rPr>
              <a:t>http://www.w3.org/2004/02/skos/core#broader</a:t>
            </a:r>
            <a:r>
              <a:rPr lang="en-US" dirty="0" smtClean="0">
                <a:cs typeface="Calibri"/>
              </a:rPr>
              <a:t> : the </a:t>
            </a:r>
            <a:r>
              <a:rPr lang="en-US" i="1" dirty="0" smtClean="0">
                <a:cs typeface="Calibri"/>
              </a:rPr>
              <a:t>broader</a:t>
            </a:r>
            <a:r>
              <a:rPr lang="en-US" dirty="0" smtClean="0">
                <a:cs typeface="Calibri"/>
              </a:rPr>
              <a:t> concept  in SKOS Core vocabulary</a:t>
            </a:r>
          </a:p>
          <a:p>
            <a:pPr eaLnBrk="1" hangingPunct="1">
              <a:defRPr/>
            </a:pPr>
            <a:r>
              <a:rPr lang="en-US" dirty="0" smtClean="0">
                <a:cs typeface="Calibri"/>
              </a:rPr>
              <a:t>Like URLs, </a:t>
            </a:r>
            <a:r>
              <a:rPr lang="el-GR" dirty="0" smtClean="0">
                <a:cs typeface="Calibri"/>
              </a:rPr>
              <a:t>URIrefs </a:t>
            </a:r>
            <a:r>
              <a:rPr lang="el-GR" dirty="0">
                <a:cs typeface="Calibri"/>
              </a:rPr>
              <a:t>may be either </a:t>
            </a:r>
            <a:r>
              <a:rPr lang="el-GR" b="1" dirty="0">
                <a:cs typeface="Calibri"/>
              </a:rPr>
              <a:t>absolute</a:t>
            </a:r>
            <a:r>
              <a:rPr lang="el-GR" dirty="0">
                <a:cs typeface="Calibri"/>
              </a:rPr>
              <a:t> or </a:t>
            </a:r>
            <a:r>
              <a:rPr lang="el-GR" b="1" dirty="0" smtClean="0">
                <a:cs typeface="Calibri"/>
              </a:rPr>
              <a:t>relative</a:t>
            </a:r>
            <a:endParaRPr lang="en-US" dirty="0">
              <a:cs typeface="Calibri"/>
            </a:endParaRPr>
          </a:p>
          <a:p>
            <a:pPr lvl="1" eaLnBrk="1" hangingPunct="1">
              <a:defRPr/>
            </a:pPr>
            <a:r>
              <a:rPr lang="en-US" dirty="0" smtClean="0">
                <a:cs typeface="Calibri"/>
              </a:rPr>
              <a:t>Note: the empty URI refers to the resource it’s in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URIrefs in RDF (cont’d)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748712" cy="525648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RDF </a:t>
            </a:r>
            <a:r>
              <a:rPr lang="el-GR" sz="3200" dirty="0"/>
              <a:t>and </a:t>
            </a:r>
            <a:r>
              <a:rPr lang="en-US" sz="3200" dirty="0"/>
              <a:t>B</a:t>
            </a:r>
            <a:r>
              <a:rPr lang="el-GR" sz="3200" dirty="0" smtClean="0"/>
              <a:t>rowsers </a:t>
            </a:r>
            <a:r>
              <a:rPr lang="el-GR" sz="3200" dirty="0"/>
              <a:t>use URIrefs to </a:t>
            </a:r>
            <a:r>
              <a:rPr lang="el-GR" sz="3200" b="1" dirty="0"/>
              <a:t>identify </a:t>
            </a:r>
            <a:r>
              <a:rPr lang="el-GR" sz="3200" b="1" dirty="0" smtClean="0"/>
              <a:t>things</a:t>
            </a:r>
            <a:r>
              <a:rPr lang="en-US" sz="3200" dirty="0" smtClean="0"/>
              <a:t>,</a:t>
            </a:r>
            <a:r>
              <a:rPr lang="el-GR" sz="3200" dirty="0" smtClean="0"/>
              <a:t> </a:t>
            </a:r>
            <a:r>
              <a:rPr lang="en-US" sz="3200" dirty="0" smtClean="0"/>
              <a:t>but </a:t>
            </a:r>
            <a:r>
              <a:rPr lang="el-GR" sz="3200" dirty="0" smtClean="0"/>
              <a:t>interpret URIrefs </a:t>
            </a:r>
            <a:r>
              <a:rPr lang="el-GR" sz="3200" dirty="0"/>
              <a:t>slightly </a:t>
            </a:r>
            <a:r>
              <a:rPr lang="el-GR" sz="3200" dirty="0" smtClean="0"/>
              <a:t>different</a:t>
            </a:r>
            <a:r>
              <a:rPr lang="en-US" sz="3200" dirty="0" err="1" smtClean="0"/>
              <a:t>ly</a:t>
            </a:r>
            <a:r>
              <a:rPr lang="en-US" sz="3200" dirty="0" smtClean="0"/>
              <a:t>: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2800" dirty="0" smtClean="0"/>
              <a:t>B</a:t>
            </a:r>
            <a:r>
              <a:rPr lang="el-GR" sz="2800" dirty="0" smtClean="0"/>
              <a:t>rowsers also use URIrefs to </a:t>
            </a:r>
            <a:r>
              <a:rPr lang="el-GR" sz="2800" b="1" dirty="0" smtClean="0"/>
              <a:t>retrieve</a:t>
            </a:r>
            <a:r>
              <a:rPr lang="el-GR" sz="2800" dirty="0" smtClean="0"/>
              <a:t> things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l-GR" sz="2800" dirty="0" smtClean="0"/>
              <a:t>RDF </a:t>
            </a:r>
            <a:r>
              <a:rPr lang="el-GR" sz="2800" dirty="0"/>
              <a:t>uses URIrefs </a:t>
            </a:r>
            <a:r>
              <a:rPr lang="el-GR" sz="2800" b="1" dirty="0"/>
              <a:t>only </a:t>
            </a:r>
            <a:r>
              <a:rPr lang="el-GR" sz="2800" dirty="0"/>
              <a:t>to identify </a:t>
            </a:r>
            <a:r>
              <a:rPr lang="el-GR" sz="2800" dirty="0" smtClean="0"/>
              <a:t>things</a:t>
            </a:r>
            <a:r>
              <a:rPr lang="en-US" sz="2800" dirty="0"/>
              <a:t> </a:t>
            </a:r>
            <a:r>
              <a:rPr lang="en-US" sz="2800" dirty="0" smtClean="0"/>
              <a:t>and these might not even be retrievable</a:t>
            </a:r>
          </a:p>
          <a:p>
            <a:pPr eaLnBrk="1" hangingPunct="1">
              <a:defRPr/>
            </a:pPr>
            <a:r>
              <a:rPr lang="en-US" sz="3200" b="1" dirty="0" smtClean="0">
                <a:cs typeface="Calibri"/>
              </a:rPr>
              <a:t>Linked Data </a:t>
            </a:r>
            <a:r>
              <a:rPr lang="en-US" sz="3200" dirty="0" smtClean="0">
                <a:cs typeface="Calibri"/>
              </a:rPr>
              <a:t>best practice is to </a:t>
            </a:r>
            <a:r>
              <a:rPr lang="en-US" sz="3200" dirty="0">
                <a:cs typeface="Calibri"/>
              </a:rPr>
              <a:t>use HTTP URIs </a:t>
            </a:r>
            <a:r>
              <a:rPr lang="en-US" sz="3200" dirty="0" smtClean="0">
                <a:cs typeface="Calibri"/>
              </a:rPr>
              <a:t>that return RDF data for every </a:t>
            </a:r>
            <a:r>
              <a:rPr lang="en-US" sz="3200" dirty="0" smtClean="0">
                <a:cs typeface="Calibri"/>
              </a:rPr>
              <a:t>URI</a:t>
            </a:r>
            <a:endParaRPr lang="en-US" sz="3200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8" indent="-236538" eaLnBrk="1" hangingPunct="1">
              <a:defRPr/>
            </a:pPr>
            <a:r>
              <a:rPr lang="en-US" sz="3200" dirty="0" smtClean="0">
                <a:cs typeface="Calibri"/>
              </a:rPr>
              <a:t>What does HTTP stand for?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823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239713" indent="-227013" eaLnBrk="1" hangingPunct="1">
              <a:defRPr/>
            </a:pPr>
            <a:r>
              <a:rPr lang="en-US" sz="3200" dirty="0" smtClean="0">
                <a:cs typeface="Calibri"/>
              </a:rPr>
              <a:t>What does HTTP stand for?</a:t>
            </a:r>
          </a:p>
          <a:p>
            <a:pPr marL="239713" indent="-227013" eaLnBrk="1" hangingPunct="1">
              <a:defRPr/>
            </a:pPr>
            <a:r>
              <a:rPr lang="en-US" sz="3200" dirty="0" smtClean="0">
                <a:cs typeface="Calibri"/>
              </a:rPr>
              <a:t>HTTP == </a:t>
            </a:r>
            <a:r>
              <a:rPr lang="en-US" sz="3200" dirty="0" smtClean="0">
                <a:cs typeface="Calibri"/>
                <a:hlinkClick r:id="rId2"/>
              </a:rPr>
              <a:t>Hypertext Transfer Protocol</a:t>
            </a:r>
            <a:endParaRPr lang="en-US" sz="3200" dirty="0" smtClean="0">
              <a:cs typeface="Calibri"/>
            </a:endParaRPr>
          </a:p>
          <a:p>
            <a:pPr marL="239713" indent="-227013" eaLnBrk="1" hangingPunct="1">
              <a:defRPr/>
            </a:pPr>
            <a:r>
              <a:rPr lang="en-US" sz="3200" dirty="0" smtClean="0">
                <a:cs typeface="Calibri"/>
              </a:rPr>
              <a:t>Lets Web client (browser, program) and server (apache) do many things (e.g., authentication)</a:t>
            </a:r>
          </a:p>
          <a:p>
            <a:pPr marL="239713" indent="-227013" eaLnBrk="1" hangingPunct="1">
              <a:defRPr/>
            </a:pPr>
            <a:r>
              <a:rPr lang="en-US" sz="3200" dirty="0" smtClean="0">
                <a:cs typeface="Calibri"/>
              </a:rPr>
              <a:t>E.g.: specify format of data returned, e.g., as RDF data in one of several formats or as HTML</a:t>
            </a:r>
          </a:p>
          <a:p>
            <a:pPr marL="58738" indent="-236538" eaLnBrk="1" hangingPunct="1">
              <a:defRPr/>
            </a:pPr>
            <a:r>
              <a:rPr lang="en-US" sz="3200" dirty="0" smtClean="0">
                <a:cs typeface="Calibri"/>
              </a:rPr>
              <a:t>Consider</a:t>
            </a:r>
          </a:p>
          <a:p>
            <a:pPr marL="460375" lvl="1" indent="-236538" eaLnBrk="1" hangingPunct="1">
              <a:defRPr/>
            </a:pPr>
            <a:r>
              <a:rPr lang="en-US" sz="2000" dirty="0" smtClean="0">
                <a:cs typeface="Calibri"/>
              </a:rPr>
              <a:t>http</a:t>
            </a:r>
            <a:r>
              <a:rPr lang="en-US" sz="2000" dirty="0">
                <a:cs typeface="Calibri"/>
              </a:rPr>
              <a:t>://</a:t>
            </a:r>
            <a:r>
              <a:rPr lang="en-US" sz="2000" dirty="0" err="1" smtClean="0">
                <a:cs typeface="Calibri"/>
              </a:rPr>
              <a:t>dbpedia.org</a:t>
            </a:r>
            <a:r>
              <a:rPr lang="en-US" sz="2000" dirty="0" smtClean="0">
                <a:cs typeface="Calibri"/>
              </a:rPr>
              <a:t>/page/</a:t>
            </a:r>
            <a:r>
              <a:rPr lang="en-US" sz="2000" dirty="0" err="1" smtClean="0">
                <a:cs typeface="Calibri"/>
              </a:rPr>
              <a:t>Alan_Turing</a:t>
            </a:r>
            <a:r>
              <a:rPr lang="en-US" sz="2000" dirty="0" smtClean="0">
                <a:cs typeface="Calibri"/>
              </a:rPr>
              <a:t> </a:t>
            </a:r>
            <a:endParaRPr lang="en-US" sz="2000" dirty="0">
              <a:cs typeface="Calibri"/>
            </a:endParaRPr>
          </a:p>
          <a:p>
            <a:pPr marL="460375" lvl="1" indent="-236538" eaLnBrk="1" hangingPunct="1">
              <a:defRPr/>
            </a:pPr>
            <a:r>
              <a:rPr lang="en-US" sz="2000" dirty="0">
                <a:cs typeface="Calibri"/>
              </a:rPr>
              <a:t>curl </a:t>
            </a:r>
            <a:r>
              <a:rPr lang="en-US" sz="2000" dirty="0" smtClean="0">
                <a:cs typeface="Calibri"/>
                <a:hlinkClick r:id="rId3"/>
              </a:rPr>
              <a:t>–</a:t>
            </a:r>
            <a:r>
              <a:rPr lang="en-US" sz="2000" dirty="0" smtClean="0">
                <a:cs typeface="Calibri"/>
              </a:rPr>
              <a:t>LI </a:t>
            </a:r>
            <a:r>
              <a:rPr lang="en-US" sz="2000" dirty="0">
                <a:cs typeface="Calibri"/>
                <a:hlinkClick r:id="rId3"/>
              </a:rPr>
              <a:t>http://dbpedia.org/page/Alan_Turing</a:t>
            </a:r>
            <a:endParaRPr lang="en-US" sz="2000" dirty="0">
              <a:cs typeface="Calibri"/>
            </a:endParaRPr>
          </a:p>
          <a:p>
            <a:pPr marL="460375" lvl="1" indent="-236538" eaLnBrk="1" hangingPunct="1">
              <a:defRPr/>
            </a:pPr>
            <a:r>
              <a:rPr lang="en-US" sz="2000" dirty="0">
                <a:cs typeface="Calibri"/>
              </a:rPr>
              <a:t>curl </a:t>
            </a:r>
            <a:r>
              <a:rPr lang="en-US" sz="2000" dirty="0" smtClean="0">
                <a:cs typeface="Calibri"/>
              </a:rPr>
              <a:t>–LH </a:t>
            </a:r>
            <a:r>
              <a:rPr lang="en-US" sz="2000" dirty="0"/>
              <a:t>"</a:t>
            </a:r>
            <a:r>
              <a:rPr lang="en-US" sz="2000" dirty="0" err="1"/>
              <a:t>Accept:application</a:t>
            </a:r>
            <a:r>
              <a:rPr lang="en-US" sz="2000" dirty="0"/>
              <a:t>/</a:t>
            </a:r>
            <a:r>
              <a:rPr lang="en-US" sz="2000" dirty="0" err="1"/>
              <a:t>rdf+xml</a:t>
            </a:r>
            <a:r>
              <a:rPr lang="en-US" sz="2000" dirty="0"/>
              <a:t>" </a:t>
            </a:r>
            <a:r>
              <a:rPr lang="en-US" sz="2000" dirty="0">
                <a:cs typeface="Calibri"/>
              </a:rPr>
              <a:t>http://</a:t>
            </a:r>
            <a:r>
              <a:rPr lang="en-US" sz="2000" dirty="0" err="1">
                <a:cs typeface="Calibri"/>
              </a:rPr>
              <a:t>dbpedia.org</a:t>
            </a:r>
            <a:r>
              <a:rPr lang="en-US" sz="2000" dirty="0">
                <a:cs typeface="Calibri"/>
              </a:rPr>
              <a:t>/page/</a:t>
            </a:r>
            <a:r>
              <a:rPr lang="en-US" sz="2000" dirty="0" err="1">
                <a:cs typeface="Calibri"/>
              </a:rPr>
              <a:t>Alan_Turing</a:t>
            </a:r>
            <a:endParaRPr lang="en-US" sz="20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9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320925" y="2921000"/>
            <a:ext cx="450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RDF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RDF Graphs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RDF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models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statements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by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nodes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arcs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in a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graph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l-GR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statement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represented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by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node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for the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subject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node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for the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object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an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arc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for the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predicate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subject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=&gt;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object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node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may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latin typeface="Calibri" charset="0"/>
                <a:ea typeface="ＭＳ Ｐゴシック" charset="0"/>
                <a:cs typeface="ＭＳ Ｐゴシック" charset="0"/>
              </a:rPr>
              <a:t>be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identified by 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b="1" dirty="0">
                <a:latin typeface="Calibri" charset="0"/>
                <a:ea typeface="ＭＳ Ｐゴシック" charset="0"/>
                <a:cs typeface="ＭＳ Ｐゴシック" charset="0"/>
              </a:rPr>
              <a:t>URI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ref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or it can be 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literal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or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b="1" dirty="0" err="1">
                <a:latin typeface="Calibri" charset="0"/>
                <a:ea typeface="ＭＳ Ｐゴシック" charset="0"/>
                <a:cs typeface="ＭＳ Ｐゴシック" charset="0"/>
              </a:rPr>
              <a:t>blank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node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arc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identified by</a:t>
            </a:r>
            <a:r>
              <a:rPr lang="el-G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b="1" dirty="0">
                <a:latin typeface="Calibri" charset="0"/>
                <a:ea typeface="ＭＳ Ｐゴシック" charset="0"/>
                <a:cs typeface="ＭＳ Ｐゴシック" charset="0"/>
              </a:rPr>
              <a:t>URI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ref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Note: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We will draw RDF graphs as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directed graphs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But an arc can be the subject of an RDF statement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:</a:t>
            </a:r>
            <a:r>
              <a:rPr lang="en-US" sz="2800" dirty="0" err="1">
                <a:latin typeface="Calibri" charset="0"/>
                <a:ea typeface="ＭＳ Ｐゴシック" charset="0"/>
              </a:rPr>
              <a:t>has_parent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owl:inverseOf</a:t>
            </a:r>
            <a:r>
              <a:rPr lang="en-US" sz="2800" dirty="0">
                <a:latin typeface="Calibri" charset="0"/>
                <a:ea typeface="ＭＳ Ｐゴシック" charset="0"/>
              </a:rPr>
              <a:t> :</a:t>
            </a:r>
            <a:r>
              <a:rPr lang="en-US" sz="2800" dirty="0" err="1">
                <a:latin typeface="Calibri" charset="0"/>
                <a:ea typeface="ＭＳ Ｐゴシック" charset="0"/>
              </a:rPr>
              <a:t>has_child</a:t>
            </a:r>
            <a:endParaRPr lang="el-GR" sz="2800" dirty="0">
              <a:latin typeface="Calibri" charset="0"/>
              <a:ea typeface="ＭＳ Ｐゴシック" charset="0"/>
            </a:endParaRPr>
          </a:p>
          <a:p>
            <a:pPr eaLnBrk="1" hangingPunct="1"/>
            <a:endParaRPr lang="el-G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Consider the following statements:</a:t>
            </a:r>
          </a:p>
          <a:p>
            <a:pPr lvl="1" eaLnBrk="1" hangingPunct="1"/>
            <a:r>
              <a:rPr lang="en-US">
                <a:latin typeface="Courier New" charset="0"/>
                <a:ea typeface="ＭＳ Ｐゴシック" charset="0"/>
              </a:rPr>
              <a:t>http://www.example.org/index.html</a:t>
            </a:r>
            <a:r>
              <a:rPr lang="en-US">
                <a:latin typeface="Calibri" charset="0"/>
                <a:ea typeface="ＭＳ Ｐゴシック" charset="0"/>
              </a:rPr>
              <a:t>   has a creation-date whose value is August 16, 1999.</a:t>
            </a:r>
          </a:p>
          <a:p>
            <a:pPr lvl="1" eaLnBrk="1" hangingPunct="1"/>
            <a:r>
              <a:rPr lang="en-US">
                <a:latin typeface="Courier New" charset="0"/>
                <a:ea typeface="ＭＳ Ｐゴシック" charset="0"/>
              </a:rPr>
              <a:t>http://www.example.org/index.html</a:t>
            </a:r>
            <a:r>
              <a:rPr lang="en-US">
                <a:latin typeface="Calibri" charset="0"/>
                <a:ea typeface="ＭＳ Ｐゴシック" charset="0"/>
              </a:rPr>
              <a:t>  has a language whose value is English.</a:t>
            </a:r>
            <a:endParaRPr lang="el-GR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RDF Graph of the Example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8" name="Picture 4" descr="fig3nov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0645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7" y="6205343"/>
            <a:ext cx="911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Note: </a:t>
            </a:r>
            <a:r>
              <a:rPr lang="en-US" dirty="0" smtClean="0">
                <a:hlinkClick r:id="rId4"/>
              </a:rPr>
              <a:t>http://purl.org/dc/elements/1.1</a:t>
            </a:r>
            <a:r>
              <a:rPr lang="en-US" dirty="0" smtClean="0"/>
              <a:t> is prefix for the Dublin Core vocabulary/ontology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http://</a:t>
            </a:r>
            <a:r>
              <a:rPr lang="en-US" dirty="0" err="1" smtClean="0"/>
              <a:t>www.example.org</a:t>
            </a:r>
            <a:r>
              <a:rPr lang="en-US" dirty="0" smtClean="0"/>
              <a:t>/</a:t>
            </a:r>
            <a:r>
              <a:rPr lang="mr-IN" dirty="0" smtClean="0"/>
              <a:t>…</a:t>
            </a:r>
            <a:r>
              <a:rPr lang="en-US" dirty="0" smtClean="0"/>
              <a:t> is uses for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RDF and Related Data Models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In terms of the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relational model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, an RDF statement is like a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tuple in a relation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Graph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with columns 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Subject, Predicate,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Object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first-order logic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, an RDF statement is like an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atomic formula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triple(subj, </a:t>
            </a:r>
            <a:r>
              <a:rPr lang="en-US" sz="3200" i="1" dirty="0" err="1">
                <a:latin typeface="Calibri" charset="0"/>
                <a:ea typeface="ＭＳ Ｐゴシック" charset="0"/>
                <a:cs typeface="ＭＳ Ｐゴシック" charset="0"/>
              </a:rPr>
              <a:t>pred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i="1" dirty="0" err="1">
                <a:latin typeface="Calibri" charset="0"/>
                <a:ea typeface="ＭＳ Ｐゴシック" charset="0"/>
                <a:cs typeface="ＭＳ Ｐゴシック" charset="0"/>
              </a:rPr>
              <a:t>obj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triple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is a FOL predicate and </a:t>
            </a:r>
            <a:r>
              <a:rPr lang="en-US" sz="3200" i="1" dirty="0">
                <a:latin typeface="Calibri" charset="0"/>
                <a:ea typeface="ＭＳ Ｐゴシック" charset="0"/>
                <a:cs typeface="ＭＳ Ｐゴシック" charset="0"/>
              </a:rPr>
              <a:t>subj, </a:t>
            </a:r>
            <a:r>
              <a:rPr lang="en-US" sz="3200" i="1" dirty="0" err="1">
                <a:latin typeface="Calibri" charset="0"/>
                <a:ea typeface="ＭＳ Ｐゴシック" charset="0"/>
                <a:cs typeface="ＭＳ Ｐゴシック" charset="0"/>
              </a:rPr>
              <a:t>pred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3200" i="1" dirty="0" err="1">
                <a:latin typeface="Calibri" charset="0"/>
                <a:ea typeface="ＭＳ Ｐゴシック" charset="0"/>
                <a:cs typeface="ＭＳ Ｐゴシック" charset="0"/>
              </a:rPr>
              <a:t>obj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are constants</a:t>
            </a:r>
          </a:p>
          <a:p>
            <a:pPr lvl="1" eaLnBrk="1" hangingPunct="1"/>
            <a:r>
              <a:rPr lang="en-US" sz="3200" dirty="0" err="1" smtClean="0">
                <a:latin typeface="Calibri" charset="0"/>
                <a:ea typeface="ＭＳ Ｐゴシック" charset="0"/>
              </a:rPr>
              <a:t>Alternativedly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in logic: </a:t>
            </a:r>
            <a:r>
              <a:rPr lang="en-US" sz="3200" i="1" dirty="0" err="1">
                <a:latin typeface="Calibri" charset="0"/>
                <a:ea typeface="ＭＳ Ｐゴシック" charset="0"/>
              </a:rPr>
              <a:t>pred</a:t>
            </a:r>
            <a:r>
              <a:rPr lang="en-US" sz="3200" i="1" dirty="0">
                <a:latin typeface="Calibri" charset="0"/>
                <a:ea typeface="ＭＳ Ｐゴシック" charset="0"/>
              </a:rPr>
              <a:t>(subj, </a:t>
            </a:r>
            <a:r>
              <a:rPr lang="en-US" sz="3200" i="1" dirty="0" err="1">
                <a:latin typeface="Calibri" charset="0"/>
                <a:ea typeface="ＭＳ Ｐゴシック" charset="0"/>
              </a:rPr>
              <a:t>obj</a:t>
            </a:r>
            <a:r>
              <a:rPr lang="en-US" sz="3200" i="1" dirty="0">
                <a:latin typeface="Calibri" charset="0"/>
                <a:ea typeface="ＭＳ Ｐゴシック" charset="0"/>
              </a:rPr>
              <a:t>)</a:t>
            </a:r>
            <a:endParaRPr lang="el-GR" sz="3200" i="1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Problem: What does an XML document mean?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XML is about data structures</a:t>
            </a:r>
          </a:p>
          <a:p>
            <a:pPr lvl="1" eaLnBrk="1" hangingPunct="1"/>
            <a:r>
              <a:rPr lang="en-US" sz="2800" dirty="0" smtClean="0">
                <a:latin typeface="Calibri" charset="0"/>
                <a:ea typeface="ＭＳ Ｐゴシック" charset="0"/>
              </a:rPr>
              <a:t>The </a:t>
            </a:r>
            <a:r>
              <a:rPr lang="en-US" sz="2800" dirty="0">
                <a:latin typeface="Calibri" charset="0"/>
                <a:ea typeface="ＭＳ Ｐゴシック" charset="0"/>
              </a:rPr>
              <a:t>meaning (semantics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) </a:t>
            </a:r>
            <a:r>
              <a:rPr lang="en-US" sz="2800" dirty="0">
                <a:latin typeface="Calibri" charset="0"/>
                <a:ea typeface="ＭＳ Ｐゴシック" charset="0"/>
              </a:rPr>
              <a:t>not apparent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to machines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RDF is more a data model than a language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It is realized in many different formats</a:t>
            </a:r>
          </a:p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RDF defines very basic semantics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RDFS and OWL define more RDF vocabulary for building rich data models</a:t>
            </a:r>
          </a:p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RDF remains domain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865188" y="2921000"/>
            <a:ext cx="741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Literals and QNames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Literals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90775"/>
            <a:ext cx="35290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2555875" y="5157788"/>
            <a:ext cx="4103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What is 27? Number or string?</a:t>
            </a:r>
          </a:p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Plain  and Typed Literals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RDF has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two kinds of literals: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plain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and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 typed</a:t>
            </a:r>
          </a:p>
          <a:p>
            <a:pPr eaLnBrk="1" hangingPunct="1"/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Plain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literals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have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lexical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form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(their lexical value)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optionally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language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tag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latin typeface="Calibri" charset="0"/>
                <a:ea typeface="ＭＳ Ｐゴシック" charset="0"/>
                <a:cs typeface="ＭＳ Ｐゴシック" charset="0"/>
              </a:rPr>
              <a:t>e.g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/>
            <a:r>
              <a:rPr lang="mr-IN" altLang="ja-JP" sz="2800" dirty="0" smtClean="0">
                <a:latin typeface="Calibri" charset="0"/>
                <a:ea typeface="ＭＳ Ｐゴシック" charset="0"/>
              </a:rPr>
              <a:t>"</a:t>
            </a:r>
            <a:r>
              <a:rPr lang="en-US" altLang="ja-JP" sz="2800" dirty="0" smtClean="0">
                <a:latin typeface="Calibri" charset="0"/>
                <a:ea typeface="ＭＳ Ｐゴシック" charset="0"/>
              </a:rPr>
              <a:t>27</a:t>
            </a:r>
            <a:r>
              <a:rPr lang="mr-IN" altLang="ja-JP" sz="2800" dirty="0" smtClean="0">
                <a:latin typeface="Calibri" charset="0"/>
                <a:ea typeface="ＭＳ Ｐゴシック" charset="0"/>
              </a:rPr>
              <a:t>"</a:t>
            </a:r>
            <a:r>
              <a:rPr lang="en-US" altLang="ja-JP" sz="2800" dirty="0" smtClean="0">
                <a:latin typeface="Calibri" charset="0"/>
                <a:ea typeface="ＭＳ Ｐゴシック" charset="0"/>
              </a:rPr>
              <a:t> </a:t>
            </a:r>
            <a:r>
              <a:rPr lang="en-US" altLang="ja-JP" sz="2800" dirty="0">
                <a:latin typeface="Calibri" charset="0"/>
                <a:ea typeface="ＭＳ Ｐゴシック" charset="0"/>
              </a:rPr>
              <a:t>, </a:t>
            </a:r>
            <a:r>
              <a:rPr lang="mr-IN" altLang="ja-JP" sz="2800" dirty="0" smtClean="0">
                <a:latin typeface="Calibri" charset="0"/>
                <a:ea typeface="ＭＳ Ｐゴシック" charset="0"/>
              </a:rPr>
              <a:t>"</a:t>
            </a:r>
            <a:r>
              <a:rPr lang="en-US" altLang="ja-JP" sz="2800" dirty="0" smtClean="0">
                <a:latin typeface="Courier New" charset="0"/>
                <a:ea typeface="ＭＳ Ｐゴシック" charset="0"/>
              </a:rPr>
              <a:t>Hello world</a:t>
            </a:r>
            <a:r>
              <a:rPr lang="mr-IN" altLang="ja-JP" sz="2800" dirty="0" smtClean="0">
                <a:latin typeface="Courier New" charset="0"/>
                <a:ea typeface="ＭＳ Ｐゴシック" charset="0"/>
              </a:rPr>
              <a:t>"</a:t>
            </a:r>
            <a:r>
              <a:rPr lang="en-US" altLang="ja-JP" sz="2800" dirty="0" smtClean="0">
                <a:latin typeface="Courier New" charset="0"/>
                <a:ea typeface="ＭＳ Ｐゴシック" charset="0"/>
              </a:rPr>
              <a:t>@</a:t>
            </a:r>
            <a:r>
              <a:rPr lang="en-US" altLang="ja-JP" sz="2800" dirty="0" err="1" smtClean="0">
                <a:latin typeface="Courier New" charset="0"/>
                <a:ea typeface="ＭＳ Ｐゴシック" charset="0"/>
              </a:rPr>
              <a:t>en</a:t>
            </a:r>
            <a:r>
              <a:rPr lang="en-US" altLang="ja-JP" sz="2800" dirty="0" smtClean="0">
                <a:latin typeface="Courier New" charset="0"/>
                <a:ea typeface="ＭＳ Ｐゴシック" charset="0"/>
              </a:rPr>
              <a:t>, </a:t>
            </a:r>
            <a:r>
              <a:rPr lang="mr-IN" altLang="ja-JP" sz="2800" dirty="0" smtClean="0">
                <a:latin typeface="Calibri" charset="0"/>
                <a:ea typeface="ＭＳ Ｐゴシック" charset="0"/>
              </a:rPr>
              <a:t>"</a:t>
            </a:r>
            <a:r>
              <a:rPr lang="en-US" altLang="ja-JP" sz="2800" dirty="0" smtClean="0">
                <a:latin typeface="Courier New" charset="0"/>
                <a:ea typeface="ＭＳ Ｐゴシック" charset="0"/>
              </a:rPr>
              <a:t>Bonjour </a:t>
            </a:r>
            <a:r>
              <a:rPr lang="en-US" altLang="ja-JP" sz="2800" dirty="0">
                <a:latin typeface="Courier New" charset="0"/>
                <a:ea typeface="ＭＳ Ｐゴシック" charset="0"/>
              </a:rPr>
              <a:t>le </a:t>
            </a:r>
            <a:r>
              <a:rPr lang="en-US" altLang="ja-JP" sz="2800" dirty="0" smtClean="0">
                <a:latin typeface="Courier New" charset="0"/>
                <a:ea typeface="ＭＳ Ｐゴシック" charset="0"/>
              </a:rPr>
              <a:t>monde</a:t>
            </a:r>
            <a:r>
              <a:rPr lang="mr-IN" altLang="ja-JP" sz="2800" dirty="0" smtClean="0">
                <a:latin typeface="Calibri" charset="0"/>
                <a:ea typeface="ＭＳ Ｐゴシック" charset="0"/>
              </a:rPr>
              <a:t>" </a:t>
            </a:r>
            <a:r>
              <a:rPr lang="en-US" altLang="ja-JP" sz="2800" dirty="0" smtClean="0">
                <a:latin typeface="Courier New" charset="0"/>
                <a:ea typeface="ＭＳ Ｐゴシック" charset="0"/>
              </a:rPr>
              <a:t>@</a:t>
            </a:r>
            <a:r>
              <a:rPr lang="en-US" altLang="ja-JP" sz="2800" dirty="0" err="1" smtClean="0">
                <a:latin typeface="Courier New" charset="0"/>
                <a:ea typeface="ＭＳ Ｐゴシック" charset="0"/>
              </a:rPr>
              <a:t>fr</a:t>
            </a:r>
            <a:endParaRPr lang="en-US" altLang="ja-JP" sz="2800" dirty="0">
              <a:latin typeface="Courier New" charset="0"/>
              <a:ea typeface="ＭＳ Ｐゴシック" charset="0"/>
            </a:endParaRPr>
          </a:p>
          <a:p>
            <a:pPr eaLnBrk="1" hangingPunct="1"/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RDF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typed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literal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are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formed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by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pairing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string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with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URIref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particular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XMLS </a:t>
            </a:r>
            <a:r>
              <a:rPr lang="el-G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datatype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, e.g.: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“27”^^http://www.w3.org/2001/</a:t>
            </a:r>
            <a:r>
              <a:rPr lang="en-US" sz="2800" dirty="0" err="1">
                <a:latin typeface="Calibri" charset="0"/>
                <a:ea typeface="ＭＳ Ｐゴシック" charset="0"/>
                <a:cs typeface="Calibri" charset="0"/>
              </a:rPr>
              <a:t>XMLSchema#integer</a:t>
            </a:r>
            <a:endParaRPr lang="en-US" sz="2800" dirty="0">
              <a:latin typeface="Calibri" charset="0"/>
              <a:ea typeface="ＭＳ Ｐゴシック" charset="0"/>
              <a:cs typeface="Calibri" charset="0"/>
            </a:endParaRP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”27"^^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Calibri" charset="0"/>
              </a:rPr>
              <a:t>xsd:int</a:t>
            </a:r>
            <a:endParaRPr lang="en-US" sz="2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Types for Literals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62913" cy="49672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practice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, the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most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widely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used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typing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scheme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one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by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XML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Schema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latin typeface="Calibri" charset="0"/>
                <a:ea typeface="ＭＳ Ｐゴシック" charset="0"/>
              </a:rPr>
              <a:t>But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3200" b="1" dirty="0">
                <a:latin typeface="Calibri" charset="0"/>
                <a:ea typeface="ＭＳ Ｐゴシック" charset="0"/>
              </a:rPr>
              <a:t>any</a:t>
            </a:r>
            <a:r>
              <a:rPr lang="en-US" sz="3200" dirty="0">
                <a:latin typeface="Calibri" charset="0"/>
                <a:ea typeface="ＭＳ Ｐゴシック" charset="0"/>
              </a:rPr>
              <a:t> externally defined data typing scheme is allowed in RDF documents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XML Schema predefines </a:t>
            </a:r>
            <a:r>
              <a:rPr lang="en-GB" sz="3200" dirty="0" smtClean="0">
                <a:latin typeface="Calibri" charset="0"/>
                <a:ea typeface="ＭＳ Ｐゴシック" charset="0"/>
                <a:cs typeface="ＭＳ Ｐゴシック" charset="0"/>
              </a:rPr>
              <a:t>many</a:t>
            </a:r>
            <a:r>
              <a:rPr lang="en-GB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data types</a:t>
            </a:r>
          </a:p>
          <a:p>
            <a:pPr lvl="1">
              <a:lnSpc>
                <a:spcPct val="120000"/>
              </a:lnSpc>
            </a:pPr>
            <a:r>
              <a:rPr lang="en-GB" sz="3200" dirty="0">
                <a:latin typeface="Calibri" charset="0"/>
                <a:ea typeface="ＭＳ Ｐゴシック" charset="0"/>
              </a:rPr>
              <a:t>E.g. Booleans, integers, floating-point numbers, times, dates, etc.</a:t>
            </a:r>
            <a:endParaRPr lang="el-GR" sz="32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XMLSchema Datatypes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95288" y="5991225"/>
            <a:ext cx="8353425" cy="8382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http://www.w3.org/TR/xmlschema-2/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87463"/>
            <a:ext cx="8701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Qnames for URIrefs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748712" cy="4967288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 err="1">
                <a:latin typeface="Calibri" charset="0"/>
                <a:ea typeface="ＭＳ Ｐゴシック" charset="0"/>
                <a:cs typeface="ＭＳ Ｐゴシック" charset="0"/>
              </a:rPr>
              <a:t>ntriples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notation results in very long lines</a:t>
            </a:r>
          </a:p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We can use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an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XML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qualified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name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l-G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QName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/o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brackets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full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URI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reference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hlinkClick r:id="rId3"/>
              </a:rPr>
              <a:t>http://dbpedia.org/page/Alan_Turing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2800" dirty="0" err="1">
                <a:latin typeface="Calibri" charset="0"/>
                <a:ea typeface="ＭＳ Ｐゴシック" charset="0"/>
              </a:rPr>
              <a:t>dbp:Alan_Turing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l-GR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l-G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ame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have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prefix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that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been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assigned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to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namespace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 URI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colon</a:t>
            </a:r>
            <a:r>
              <a:rPr lang="el-GR" sz="3200" dirty="0" smtClean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l-GR" sz="3200" b="1" dirty="0" err="1">
                <a:latin typeface="Calibri" charset="0"/>
                <a:ea typeface="ＭＳ Ｐゴシック" charset="0"/>
                <a:cs typeface="ＭＳ Ｐゴシック" charset="0"/>
              </a:rPr>
              <a:t>local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name</a:t>
            </a:r>
            <a:endParaRPr lang="en-US" sz="32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How to assign a prefix to a URI varies by serialization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The concepts of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names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and 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namespaces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used in RDF originate in 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Calibri" charset="0"/>
                <a:ea typeface="ＭＳ Ｐゴシック" charset="0"/>
                <a:cs typeface="ＭＳ Ｐゴシック" charset="0"/>
              </a:rPr>
              <a:t>Topics</a:t>
            </a:r>
            <a:endParaRPr lang="el-GR" sz="4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24862" cy="532923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concepts of RDF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Resources, properties, values, statements, triples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URIs and URIrefs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RDF graphs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Literals, qnames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Vocabularies and modeling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Vocabularies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Blank nodes, data modeling, types, reification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</a:rPr>
              <a:t>Lists, bags, collections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Serialization of RDF graphs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XML, Turtle, Ntriples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Critique of RDF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Example 1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3429000"/>
            <a:ext cx="8426450" cy="3097213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What does this mean?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Are professors also academic staff members?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If someone teaches a course, are they an academic staff member?</a:t>
            </a:r>
          </a:p>
          <a:p>
            <a:pPr eaLnBrk="1" hangingPunct="1"/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Can’t say in XML, but can say so in RDFS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229600" cy="17795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&lt;academicStaffMember&gt; Grigoris Antoniou &lt;/academicStaffMember&gt;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&lt;professor&gt; Michael Maher &lt;/professor&gt;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&lt;course name="Discrete Mathematics"&gt;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  &lt;isTaughtBy&gt; David Billington &lt;/isTaughtBy&gt;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&lt;/course&gt;</a:t>
            </a:r>
            <a:endParaRPr lang="en-US" sz="20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Example 2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10088"/>
            <a:ext cx="8353425" cy="2232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Embedding of elements is just a syntactic constraint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meaning is defined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Meaning is in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documentation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or viewer’s minds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Does the machine have a mind?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424862" cy="317023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&lt;course name="Discrete Mathematics"&gt;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      &lt;lecturer&gt;David Billington&lt;/lecturer&gt;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&lt;/course&gt;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&lt;lecturer name="David Billington"&gt;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      &lt;teaches&gt;Discrete Mathematics&lt;/teaches&gt;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&lt;/lecturer&gt;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&lt;teachingOffering&gt;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       &lt;lecturer&gt;David Billington&lt;/lecturer&gt;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       &lt;course&gt;Discrete Mathematics&lt;/course&gt;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</a:rPr>
              <a:t>&lt;/teachingOffering&gt;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Key RDF documents: standards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738" y="908050"/>
            <a:ext cx="4595812" cy="4619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http://w3.org/standards/techs/</a:t>
            </a:r>
            <a:r>
              <a:rPr lang="en-US" sz="2400" dirty="0" err="1">
                <a:solidFill>
                  <a:schemeClr val="bg1"/>
                </a:solidFill>
                <a:latin typeface="Calibri"/>
              </a:rPr>
              <a:t>rdf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4339" name="Picture 1" descr="Screen Shot 2014-02-11 at 11.2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6042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Calibri" charset="0"/>
                <a:ea typeface="ＭＳ Ｐゴシック" charset="0"/>
                <a:cs typeface="ＭＳ Ｐゴシック" charset="0"/>
              </a:rPr>
              <a:t>Topics</a:t>
            </a:r>
            <a:endParaRPr lang="el-GR" sz="4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24862" cy="532923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Basic concepts of RDF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Resources, properties, values, statements, triples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URIs and </a:t>
            </a:r>
            <a:r>
              <a:rPr lang="en-US" dirty="0" err="1">
                <a:latin typeface="Calibri" charset="0"/>
                <a:ea typeface="ＭＳ Ｐゴシック" charset="0"/>
              </a:rPr>
              <a:t>URIrefs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RDF graphs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Literals, </a:t>
            </a:r>
            <a:r>
              <a:rPr lang="en-US" dirty="0" err="1">
                <a:latin typeface="Calibri" charset="0"/>
                <a:ea typeface="ＭＳ Ｐゴシック" charset="0"/>
              </a:rPr>
              <a:t>qnames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Vocabularies and modeling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Vocabularies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Blank nodes, data modeling, types, reification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Lists, bags, collections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Serialization of RDF graphs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XML, Turtle,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Ntriples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Critique of RDF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is RDF?</a:t>
            </a: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A data model 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for representing information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 (esp. </a:t>
            </a:r>
            <a:r>
              <a:rPr lang="en-US" sz="3200" b="1">
                <a:latin typeface="Calibri" charset="0"/>
                <a:ea typeface="ＭＳ Ｐゴシック" charset="0"/>
                <a:cs typeface="ＭＳ Ｐゴシック" charset="0"/>
              </a:rPr>
              <a:t>metadata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 about </a:t>
            </a:r>
            <a:r>
              <a:rPr lang="el-GR" sz="3200" b="1">
                <a:latin typeface="Calibri" charset="0"/>
                <a:ea typeface="ＭＳ Ｐゴシック" charset="0"/>
                <a:cs typeface="ＭＳ Ｐゴシック" charset="0"/>
              </a:rPr>
              <a:t>resources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 in the Web</a:t>
            </a:r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an represent information about things that can be </a:t>
            </a:r>
            <a:r>
              <a:rPr lang="el-GR" sz="3200" b="1">
                <a:latin typeface="Calibri" charset="0"/>
                <a:ea typeface="ＭＳ Ｐゴシック" charset="0"/>
                <a:cs typeface="ＭＳ Ｐゴシック" charset="0"/>
              </a:rPr>
              <a:t>identified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 on the Web, even when 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r>
              <a:rPr lang="el-GR" sz="3200" b="1">
                <a:latin typeface="Calibri" charset="0"/>
                <a:ea typeface="ＭＳ Ｐゴシック" charset="0"/>
                <a:cs typeface="ＭＳ Ｐゴシック" charset="0"/>
              </a:rPr>
              <a:t>retriev</a:t>
            </a:r>
            <a:r>
              <a:rPr lang="en-US" sz="3200" b="1">
                <a:latin typeface="Calibri" charset="0"/>
                <a:ea typeface="ＭＳ Ｐゴシック" charset="0"/>
                <a:cs typeface="ＭＳ Ｐゴシック" charset="0"/>
              </a:rPr>
              <a:t>able 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(e.g., a book)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Usecases: provide data for</a:t>
            </a:r>
            <a:b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l-GR" sz="3200" b="1">
                <a:latin typeface="Calibri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l-GR" sz="3200">
                <a:latin typeface="Calibri" charset="0"/>
                <a:ea typeface="ＭＳ Ｐゴシック" charset="0"/>
                <a:cs typeface="ＭＳ Ｐゴシック" charset="0"/>
              </a:rPr>
              <a:t> rather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 than</a:t>
            </a:r>
            <a:b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directly to people </a:t>
            </a:r>
            <a:endParaRPr lang="el-GR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Picture 4" descr="layer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71888"/>
            <a:ext cx="36004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84663" y="5805488"/>
            <a:ext cx="977900" cy="48418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RDF Basics</a:t>
            </a:r>
            <a:endParaRPr lang="el-GR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Core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idea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identify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resource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s using 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Web identifiers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and describing resources in terms of simple 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properties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l-GR" sz="3200" dirty="0" err="1">
                <a:latin typeface="Calibri" charset="0"/>
                <a:ea typeface="ＭＳ Ｐゴシック" charset="0"/>
                <a:cs typeface="ＭＳ Ｐゴシック" charset="0"/>
              </a:rPr>
              <a:t>property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RDF data model is as a “pure” graph model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To identify resources, RDF uses 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Uniform Resource Identifiers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URIs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and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 URI references (</a:t>
            </a:r>
            <a:r>
              <a:rPr lang="en-US" sz="3200" b="1" dirty="0" err="1">
                <a:latin typeface="Calibri" charset="0"/>
                <a:ea typeface="ＭＳ Ｐゴシック" charset="0"/>
                <a:cs typeface="ＭＳ Ｐゴシック" charset="0"/>
              </a:rPr>
              <a:t>URIrefs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Definition: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A </a:t>
            </a:r>
            <a:r>
              <a:rPr lang="el-GR" sz="3200" b="1" dirty="0">
                <a:latin typeface="Calibri" charset="0"/>
                <a:ea typeface="ＭＳ Ｐゴシック" charset="0"/>
                <a:cs typeface="ＭＳ Ｐゴシック" charset="0"/>
              </a:rPr>
              <a:t>resource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  <a:r>
              <a:rPr lang="el-GR" sz="3200" dirty="0">
                <a:latin typeface="Calibri" charset="0"/>
                <a:ea typeface="ＭＳ Ｐゴシック" charset="0"/>
                <a:cs typeface="ＭＳ Ｐゴシック" charset="0"/>
              </a:rPr>
              <a:t> anything that is identifiable by a URIref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6304</TotalTime>
  <Words>1678</Words>
  <Application>Microsoft Macintosh PowerPoint</Application>
  <PresentationFormat>On-screen Show (4:3)</PresentationFormat>
  <Paragraphs>249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Courier New</vt:lpstr>
      <vt:lpstr>ＭＳ Ｐゴシック</vt:lpstr>
      <vt:lpstr>Wingdings</vt:lpstr>
      <vt:lpstr>Arial</vt:lpstr>
      <vt:lpstr>Capsules</vt:lpstr>
      <vt:lpstr>Chapter 2 RDF Syntax 1  </vt:lpstr>
      <vt:lpstr>RDF Overview</vt:lpstr>
      <vt:lpstr>Introduction</vt:lpstr>
      <vt:lpstr>Example 1</vt:lpstr>
      <vt:lpstr>Example 2</vt:lpstr>
      <vt:lpstr>Key RDF documents: standards</vt:lpstr>
      <vt:lpstr>Topics</vt:lpstr>
      <vt:lpstr>What is RDF?</vt:lpstr>
      <vt:lpstr>RDF Basics</vt:lpstr>
      <vt:lpstr>Example</vt:lpstr>
      <vt:lpstr>Example (cont’d)</vt:lpstr>
      <vt:lpstr>Basics</vt:lpstr>
      <vt:lpstr>Example</vt:lpstr>
      <vt:lpstr>RDF Triples</vt:lpstr>
      <vt:lpstr>PowerPoint Presentation</vt:lpstr>
      <vt:lpstr>Pure graph model</vt:lpstr>
      <vt:lpstr>RDF graph model</vt:lpstr>
      <vt:lpstr>Property graphs</vt:lpstr>
      <vt:lpstr>PowerPoint Presentation</vt:lpstr>
      <vt:lpstr>Uniform Resource Identifiers (URIs)</vt:lpstr>
      <vt:lpstr>URI Reference (URIref)</vt:lpstr>
      <vt:lpstr>URIrefs in RDF (cont’d)</vt:lpstr>
      <vt:lpstr>Content Negotiation</vt:lpstr>
      <vt:lpstr>Content Negotiation</vt:lpstr>
      <vt:lpstr>PowerPoint Presentation</vt:lpstr>
      <vt:lpstr>RDF Graphs</vt:lpstr>
      <vt:lpstr>Example</vt:lpstr>
      <vt:lpstr>The RDF Graph of the Example</vt:lpstr>
      <vt:lpstr>RDF and Related Data Models</vt:lpstr>
      <vt:lpstr>PowerPoint Presentation</vt:lpstr>
      <vt:lpstr>Literals</vt:lpstr>
      <vt:lpstr>Plain  and Typed Literals</vt:lpstr>
      <vt:lpstr>Data Types for Literals</vt:lpstr>
      <vt:lpstr>XMLSchema Datatypes</vt:lpstr>
      <vt:lpstr>Qnames for URIrefs</vt:lpstr>
      <vt:lpstr>Topics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128</cp:revision>
  <cp:lastPrinted>2014-02-12T19:17:17Z</cp:lastPrinted>
  <dcterms:created xsi:type="dcterms:W3CDTF">2009-02-11T20:05:37Z</dcterms:created>
  <dcterms:modified xsi:type="dcterms:W3CDTF">2017-09-27T19:38:35Z</dcterms:modified>
</cp:coreProperties>
</file>