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1" r:id="rId3"/>
    <p:sldId id="380" r:id="rId4"/>
    <p:sldId id="372" r:id="rId5"/>
    <p:sldId id="374" r:id="rId6"/>
    <p:sldId id="375" r:id="rId7"/>
    <p:sldId id="376" r:id="rId8"/>
    <p:sldId id="377" r:id="rId9"/>
    <p:sldId id="381" r:id="rId10"/>
    <p:sldId id="379" r:id="rId11"/>
    <p:sldId id="378" r:id="rId12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00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howGuides="1">
      <p:cViewPr>
        <p:scale>
          <a:sx n="55" d="100"/>
          <a:sy n="55" d="100"/>
        </p:scale>
        <p:origin x="2648" y="79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D6B568-1DDE-904E-8433-EF22ED88A290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39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72C8AE0E-A2AE-D34E-BB39-5C1D8CC44C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6531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8D6014-052B-CA41-B71A-3DB6648176B9}" type="slidenum">
              <a:rPr lang="el-GR" sz="1300">
                <a:latin typeface="Calibri"/>
              </a:rPr>
              <a:pPr eaLnBrk="1" hangingPunct="1"/>
              <a:t>1</a:t>
            </a:fld>
            <a:endParaRPr lang="el-GR" sz="1300" dirty="0">
              <a:latin typeface="Calibri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270021-8AAE-1443-B688-7E308BFA6181}" type="slidenum">
              <a:rPr lang="el-GR" sz="1300">
                <a:latin typeface="Calibri"/>
              </a:rPr>
              <a:pPr eaLnBrk="1" hangingPunct="1"/>
              <a:t>2</a:t>
            </a:fld>
            <a:endParaRPr lang="el-GR" sz="1300" dirty="0">
              <a:latin typeface="Calibri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8AE0E-A2AE-D34E-BB39-5C1D8CC44CE3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196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57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7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2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4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10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0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45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18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48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65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charset="0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pitchFamily="-65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pitchFamily="-65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pitchFamily="-65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pitchFamily="-65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65" charset="2"/>
        <a:buChar char="l"/>
        <a:defRPr>
          <a:solidFill>
            <a:srgbClr val="000000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on.org/xml.html" TargetMode="External"/><Relationship Id="rId4" Type="http://schemas.openxmlformats.org/officeDocument/2006/relationships/hyperlink" Target="http://www.yegor256.com/2015/11/16/json-vs-xml.html" TargetMode="External"/><Relationship Id="rId5" Type="http://schemas.openxmlformats.org/officeDocument/2006/relationships/hyperlink" Target="http://www.utilities-online.info/xmltojs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ichard_P._Gabriel" TargetMode="External"/><Relationship Id="rId4" Type="http://schemas.openxmlformats.org/officeDocument/2006/relationships/hyperlink" Target="https://en.wikipedia.org/wiki/Immutable_objec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Worse_is_bett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627" TargetMode="External"/><Relationship Id="rId4" Type="http://schemas.openxmlformats.org/officeDocument/2006/relationships/hyperlink" Target="http://json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ee.umbc.edu/courses/graduate/691/fall16/01/examples/json/example.js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Stinking_badg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SQL" TargetMode="External"/><Relationship Id="rId4" Type="http://schemas.openxmlformats.org/officeDocument/2006/relationships/hyperlink" Target="https://www.elastic.co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godb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620688"/>
            <a:ext cx="6592168" cy="55374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4365104"/>
            <a:ext cx="6981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Calibri"/>
              </a:rPr>
              <a:t>The Fat-Free Alternative to 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vs.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linkClick r:id="rId3"/>
              </a:rPr>
              <a:t>JSON: The Fat-Free Alternative to </a:t>
            </a:r>
            <a:r>
              <a:rPr lang="en-US" sz="3200" dirty="0" smtClean="0">
                <a:hlinkClick r:id="rId3"/>
              </a:rPr>
              <a:t>XML</a:t>
            </a:r>
            <a:endParaRPr lang="en-US" sz="3200" dirty="0" smtClean="0"/>
          </a:p>
          <a:p>
            <a:pPr marL="395287" lvl="1" indent="0">
              <a:buNone/>
            </a:pPr>
            <a:r>
              <a:rPr lang="en-US" sz="2800" dirty="0" err="1" smtClean="0"/>
              <a:t>json.org</a:t>
            </a:r>
            <a:r>
              <a:rPr lang="en-US" sz="2800" dirty="0" smtClean="0"/>
              <a:t> page  laying out the case for JSON over XML</a:t>
            </a:r>
          </a:p>
          <a:p>
            <a:r>
              <a:rPr lang="en-US" sz="3200" dirty="0">
                <a:hlinkClick r:id="rId4"/>
              </a:rPr>
              <a:t>Stop Comparing JSON and </a:t>
            </a:r>
            <a:r>
              <a:rPr lang="en-US" sz="3200" dirty="0" smtClean="0">
                <a:hlinkClick r:id="rId4"/>
              </a:rPr>
              <a:t>XML</a:t>
            </a:r>
            <a:endParaRPr lang="en-US" sz="3200" dirty="0" smtClean="0"/>
          </a:p>
          <a:p>
            <a:pPr marL="395287" lvl="1" indent="0">
              <a:buNone/>
            </a:pPr>
            <a:r>
              <a:rPr lang="en-US" sz="2800" dirty="0" smtClean="0"/>
              <a:t>Blog post </a:t>
            </a:r>
            <a:r>
              <a:rPr lang="en-US" sz="2800" dirty="0"/>
              <a:t>arguing that they're very different things with their own areas of </a:t>
            </a:r>
            <a:r>
              <a:rPr lang="en-US" sz="2800" dirty="0" smtClean="0"/>
              <a:t>applicability</a:t>
            </a:r>
            <a:endParaRPr lang="en-US" sz="3200" dirty="0" smtClean="0"/>
          </a:p>
          <a:p>
            <a:r>
              <a:rPr lang="en-US" sz="3200" dirty="0" smtClean="0"/>
              <a:t>XML </a:t>
            </a:r>
            <a:r>
              <a:rPr lang="en-US" sz="3200" dirty="0" smtClean="0">
                <a:sym typeface="Wingdings"/>
              </a:rPr>
              <a:t>JSON</a:t>
            </a:r>
          </a:p>
          <a:p>
            <a:pPr marL="395287" lvl="1" indent="0">
              <a:buNone/>
            </a:pPr>
            <a:r>
              <a:rPr lang="en-US" sz="2800" dirty="0" smtClean="0"/>
              <a:t>There are many web tools and software packages that can convert between simple xml and </a:t>
            </a:r>
            <a:r>
              <a:rPr lang="en-US" sz="2800" dirty="0" err="1" smtClean="0"/>
              <a:t>json</a:t>
            </a:r>
            <a:r>
              <a:rPr lang="en-US" sz="2800" dirty="0" smtClean="0"/>
              <a:t> representations, e.g.: </a:t>
            </a:r>
            <a:r>
              <a:rPr lang="en-US" sz="2800" dirty="0" smtClean="0">
                <a:hlinkClick r:id="rId5"/>
              </a:rPr>
              <a:t>this one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6706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Worse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25184" cy="5256485"/>
          </a:xfrm>
        </p:spPr>
        <p:txBody>
          <a:bodyPr/>
          <a:lstStyle/>
          <a:p>
            <a:r>
              <a:rPr lang="en-US" sz="3200" dirty="0" smtClean="0"/>
              <a:t>JSON vs. XML can be viewed as an example of </a:t>
            </a:r>
            <a:r>
              <a:rPr lang="en-US" sz="3200" dirty="0" smtClean="0">
                <a:hlinkClick r:id="rId2"/>
              </a:rPr>
              <a:t>“Worse </a:t>
            </a:r>
            <a:r>
              <a:rPr lang="en-US" sz="3200" dirty="0">
                <a:hlinkClick r:id="rId2"/>
              </a:rPr>
              <a:t>is </a:t>
            </a:r>
            <a:r>
              <a:rPr lang="en-US" sz="3200" dirty="0" smtClean="0">
                <a:hlinkClick r:id="rId2"/>
              </a:rPr>
              <a:t>Better</a:t>
            </a:r>
            <a:r>
              <a:rPr lang="en-US" sz="3200" dirty="0" smtClean="0"/>
              <a:t>”</a:t>
            </a:r>
          </a:p>
          <a:p>
            <a:r>
              <a:rPr lang="en-US" sz="3200" dirty="0" smtClean="0"/>
              <a:t>In 1989 </a:t>
            </a:r>
            <a:r>
              <a:rPr lang="en-US" sz="3200" dirty="0" smtClean="0">
                <a:hlinkClick r:id="rId3"/>
              </a:rPr>
              <a:t>Dick Gabriel</a:t>
            </a:r>
            <a:r>
              <a:rPr lang="en-US" sz="3200" dirty="0" smtClean="0"/>
              <a:t> headed a company that had the best commercial version of Lisp</a:t>
            </a:r>
          </a:p>
          <a:p>
            <a:pPr lvl="1"/>
            <a:r>
              <a:rPr lang="en-US" sz="2800" dirty="0" smtClean="0"/>
              <a:t>Lisp was considered by programming language experts to be superior to the much more popular C</a:t>
            </a:r>
          </a:p>
          <a:p>
            <a:pPr lvl="1"/>
            <a:r>
              <a:rPr lang="en-US" sz="2800" dirty="0" smtClean="0"/>
              <a:t>Cf. today: Scheme vs. Python (</a:t>
            </a:r>
            <a:r>
              <a:rPr lang="en-US" sz="2800" dirty="0" err="1" smtClean="0"/>
              <a:t>w.r.t</a:t>
            </a:r>
            <a:r>
              <a:rPr lang="en-US" sz="2800" dirty="0" smtClean="0"/>
              <a:t>. </a:t>
            </a:r>
            <a:r>
              <a:rPr lang="en-US" sz="2800" dirty="0" smtClean="0">
                <a:hlinkClick r:id="rId4"/>
              </a:rPr>
              <a:t>mutable lists</a:t>
            </a:r>
            <a:r>
              <a:rPr lang="en-US" sz="2800" dirty="0" smtClean="0"/>
              <a:t>)</a:t>
            </a:r>
          </a:p>
          <a:p>
            <a:r>
              <a:rPr lang="en-US" sz="3200" dirty="0" smtClean="0"/>
              <a:t>Gabriel explained it as </a:t>
            </a:r>
            <a:r>
              <a:rPr lang="en-US" sz="3200" i="1" dirty="0" smtClean="0"/>
              <a:t>worse is better</a:t>
            </a:r>
          </a:p>
          <a:p>
            <a:pPr marL="395287" lvl="1" indent="0">
              <a:buNone/>
            </a:pPr>
            <a:r>
              <a:rPr lang="en-US" sz="3000" dirty="0"/>
              <a:t>software that's limited, but simple to </a:t>
            </a:r>
            <a:r>
              <a:rPr lang="en-US" sz="3000" dirty="0" smtClean="0"/>
              <a:t>learn/use</a:t>
            </a:r>
            <a:r>
              <a:rPr lang="en-US" sz="3000" dirty="0"/>
              <a:t>, </a:t>
            </a:r>
            <a:r>
              <a:rPr lang="en-US" sz="3000" dirty="0" smtClean="0"/>
              <a:t>and flexible, can </a:t>
            </a:r>
            <a:r>
              <a:rPr lang="en-US" sz="3000" dirty="0"/>
              <a:t>be more popular to most users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11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JSON as an XML Alternative</a:t>
            </a:r>
            <a:endParaRPr lang="el-GR" sz="44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980363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dirty="0"/>
              <a:t>JSON is a light-weight alternative to XML for data-interchange</a:t>
            </a:r>
          </a:p>
          <a:p>
            <a:pPr eaLnBrk="1" hangingPunct="1">
              <a:lnSpc>
                <a:spcPct val="120000"/>
              </a:lnSpc>
            </a:pPr>
            <a:r>
              <a:rPr lang="en-US" sz="3200" dirty="0"/>
              <a:t>JSON = JavaScript Object Notation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800" dirty="0">
                <a:ea typeface="ＭＳ Ｐゴシック" charset="0"/>
              </a:rPr>
              <a:t>It’s really language independent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800" dirty="0">
                <a:ea typeface="ＭＳ Ｐゴシック" charset="0"/>
              </a:rPr>
              <a:t>M</a:t>
            </a:r>
            <a:r>
              <a:rPr lang="en-US" sz="2800" dirty="0" smtClean="0">
                <a:ea typeface="ＭＳ Ｐゴシック" charset="0"/>
              </a:rPr>
              <a:t>ost </a:t>
            </a:r>
            <a:r>
              <a:rPr lang="en-US" sz="2800" dirty="0">
                <a:ea typeface="ＭＳ Ｐゴシック" charset="0"/>
              </a:rPr>
              <a:t>programming languages can easily read it and instantiate objects or some other data structure</a:t>
            </a:r>
          </a:p>
          <a:p>
            <a:pPr eaLnBrk="1" hangingPunct="1">
              <a:lnSpc>
                <a:spcPct val="120000"/>
              </a:lnSpc>
            </a:pPr>
            <a:r>
              <a:rPr lang="en-US" sz="3200" dirty="0"/>
              <a:t>Defined in </a:t>
            </a:r>
            <a:r>
              <a:rPr lang="en-US" sz="3200" dirty="0">
                <a:hlinkClick r:id="rId3"/>
              </a:rPr>
              <a:t>RFC </a:t>
            </a:r>
            <a:r>
              <a:rPr lang="en-US" sz="3200" dirty="0" smtClean="0">
                <a:hlinkClick r:id="rId3"/>
              </a:rPr>
              <a:t>4627</a:t>
            </a:r>
            <a:r>
              <a:rPr lang="en-US" sz="3200" dirty="0" smtClean="0"/>
              <a:t>, IETF, July 2006</a:t>
            </a:r>
            <a:endParaRPr lang="en-US" sz="3200" dirty="0"/>
          </a:p>
          <a:p>
            <a:pPr eaLnBrk="1" hangingPunct="1">
              <a:lnSpc>
                <a:spcPct val="120000"/>
              </a:lnSpc>
            </a:pPr>
            <a:r>
              <a:rPr lang="en-US" sz="3200" dirty="0">
                <a:hlinkClick r:id="rId4"/>
              </a:rPr>
              <a:t>http://json.org</a:t>
            </a:r>
            <a:r>
              <a:rPr lang="en-US" sz="3200" dirty="0" smtClean="0">
                <a:hlinkClick r:id="rId4"/>
              </a:rPr>
              <a:t>/</a:t>
            </a:r>
            <a:r>
              <a:rPr lang="en-US" sz="3200" dirty="0" smtClean="0"/>
              <a:t> has </a:t>
            </a:r>
            <a:r>
              <a:rPr lang="en-US" sz="3200" dirty="0"/>
              <a:t>more information</a:t>
            </a:r>
          </a:p>
          <a:p>
            <a:pPr eaLnBrk="1" hangingPunct="1">
              <a:lnSpc>
                <a:spcPct val="120000"/>
              </a:lnSpc>
            </a:pP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TL;DR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636" y="1844824"/>
            <a:ext cx="6552728" cy="345638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/>
              <a:t>Lightweight data-interchange format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Easy for humans to read and write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Easy for machines to parse and </a:t>
            </a:r>
            <a:r>
              <a:rPr lang="en-US" sz="3200" dirty="0" smtClean="0"/>
              <a:t>generate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Not tied tied to Javascript or Web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43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4248150" cy="518477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000" dirty="0"/>
              <a:t>{"</a:t>
            </a:r>
            <a:r>
              <a:rPr lang="en-US" sz="2000" dirty="0" err="1"/>
              <a:t>firstName</a:t>
            </a:r>
            <a:r>
              <a:rPr lang="en-US" sz="2000" dirty="0"/>
              <a:t>": "John",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</a:t>
            </a:r>
            <a:r>
              <a:rPr lang="en-US" sz="2000" dirty="0" err="1"/>
              <a:t>lastName</a:t>
            </a:r>
            <a:r>
              <a:rPr lang="en-US" sz="2000" dirty="0"/>
              <a:t>" : "Smith",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"age"          : 25,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"address"   :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{"</a:t>
            </a:r>
            <a:r>
              <a:rPr lang="en-US" sz="2000" dirty="0" err="1"/>
              <a:t>streetAdr</a:t>
            </a:r>
            <a:r>
              <a:rPr lang="en-US" sz="2000" dirty="0"/>
              <a:t>” : "21 2nd Street",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"city"         : "New York",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"state"       : "NY",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”zip"          : "10021"},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"</a:t>
            </a:r>
            <a:r>
              <a:rPr lang="en-US" sz="2000" dirty="0" err="1"/>
              <a:t>phoneNumber</a:t>
            </a:r>
            <a:r>
              <a:rPr lang="en-US" sz="2000" dirty="0"/>
              <a:t>":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</a:t>
            </a:r>
            <a:r>
              <a:rPr lang="en-US" sz="2000" dirty="0" smtClean="0"/>
              <a:t>[ {</a:t>
            </a:r>
            <a:r>
              <a:rPr lang="en-US" sz="2000" dirty="0"/>
              <a:t>"type"  : "home",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"number": "</a:t>
            </a:r>
            <a:r>
              <a:rPr lang="en-US" sz="2000" dirty="0" smtClean="0"/>
              <a:t>212-555</a:t>
            </a:r>
            <a:r>
              <a:rPr lang="en-US" sz="2000" dirty="0"/>
              <a:t>-1234"},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{"type"  : "fax",</a:t>
            </a:r>
          </a:p>
          <a:p>
            <a:pPr marL="0" indent="0">
              <a:buFont typeface="Wingdings" charset="0"/>
              <a:buNone/>
            </a:pPr>
            <a:r>
              <a:rPr lang="en-US" sz="2000" dirty="0"/>
              <a:t>      "number” : "</a:t>
            </a:r>
            <a:r>
              <a:rPr lang="en-US" sz="2000" dirty="0" smtClean="0"/>
              <a:t>646-555</a:t>
            </a:r>
            <a:r>
              <a:rPr lang="en-US" sz="2000" dirty="0"/>
              <a:t>-4567"</a:t>
            </a:r>
            <a:r>
              <a:rPr lang="en-US" sz="2000" dirty="0" smtClean="0"/>
              <a:t>} ]</a:t>
            </a:r>
            <a:endParaRPr lang="en-US" sz="2000" dirty="0"/>
          </a:p>
          <a:p>
            <a:pPr marL="0" indent="0">
              <a:buFont typeface="Wingdings" charset="0"/>
              <a:buNone/>
            </a:pPr>
            <a:r>
              <a:rPr lang="en-US" sz="2000" dirty="0"/>
              <a:t> }</a:t>
            </a: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4643438" y="1412875"/>
            <a:ext cx="4321175" cy="51847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  <a:hlinkClick r:id="rId2"/>
              </a:rPr>
              <a:t>This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is a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JSON object with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five key-value pairs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Objects are wrapped by curly braces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There are no object IDs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Keys are strings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Values are numbers, strings, objects or arrays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Arrays/lists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are wrapped by square brackets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endParaRPr lang="en-US" sz="280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BNF</a:t>
            </a:r>
            <a:endParaRPr lang="en-US" dirty="0"/>
          </a:p>
        </p:txBody>
      </p:sp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484313"/>
            <a:ext cx="4937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2997200"/>
            <a:ext cx="49371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4292600"/>
            <a:ext cx="49371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95288" y="1124744"/>
            <a:ext cx="8425184" cy="5733256"/>
          </a:xfrm>
        </p:spPr>
        <p:txBody>
          <a:bodyPr/>
          <a:lstStyle/>
          <a:p>
            <a:r>
              <a:rPr lang="en-US" sz="3200" dirty="0"/>
              <a:t>JSON is simpler </a:t>
            </a:r>
            <a:r>
              <a:rPr lang="en-US" sz="3200" dirty="0" smtClean="0"/>
              <a:t>and more compact than XML</a:t>
            </a:r>
            <a:endParaRPr lang="en-US" sz="3200" dirty="0"/>
          </a:p>
          <a:p>
            <a:pPr lvl="1"/>
            <a:r>
              <a:rPr lang="en-US" sz="2800" dirty="0">
                <a:ea typeface="ＭＳ Ｐゴシック" charset="0"/>
              </a:rPr>
              <a:t>No closing tags, but if you compress XML and JSON the difference is not so great</a:t>
            </a:r>
          </a:p>
          <a:p>
            <a:pPr lvl="1"/>
            <a:r>
              <a:rPr lang="en-US" sz="2800" dirty="0">
                <a:ea typeface="ＭＳ Ｐゴシック" charset="0"/>
              </a:rPr>
              <a:t>XML parsing is hard because of its complexity</a:t>
            </a:r>
          </a:p>
          <a:p>
            <a:r>
              <a:rPr lang="en-US" sz="3200" dirty="0"/>
              <a:t>JSON has a better fit for OO systems than XML</a:t>
            </a:r>
          </a:p>
          <a:p>
            <a:r>
              <a:rPr lang="en-US" sz="3200" dirty="0"/>
              <a:t>JSON is not as extensible as XML</a:t>
            </a:r>
          </a:p>
          <a:p>
            <a:r>
              <a:rPr lang="en-US" sz="3200" dirty="0"/>
              <a:t>Preferred for simple data exchange by many</a:t>
            </a:r>
          </a:p>
          <a:p>
            <a:r>
              <a:rPr lang="en-US" sz="3200" dirty="0"/>
              <a:t>Less syntax, no semantics</a:t>
            </a:r>
          </a:p>
          <a:p>
            <a:r>
              <a:rPr lang="en-US" sz="3200" dirty="0"/>
              <a:t>Schemas? </a:t>
            </a:r>
            <a:r>
              <a:rPr lang="en-US" sz="3200" dirty="0" smtClean="0"/>
              <a:t>We </a:t>
            </a:r>
            <a:r>
              <a:rPr lang="en-US" sz="3200" dirty="0"/>
              <a:t>don’t need no </a:t>
            </a:r>
            <a:r>
              <a:rPr lang="en-US" sz="3200" dirty="0" err="1"/>
              <a:t>stinkin</a:t>
            </a:r>
            <a:r>
              <a:rPr lang="en-US" sz="3200" dirty="0"/>
              <a:t> schemas</a:t>
            </a:r>
            <a:r>
              <a:rPr lang="en-US" sz="3200" dirty="0" smtClean="0"/>
              <a:t>!</a:t>
            </a:r>
            <a:r>
              <a:rPr lang="en-US" sz="3200" dirty="0" smtClean="0">
                <a:hlinkClick r:id="rId2"/>
              </a:rPr>
              <a:t>*</a:t>
            </a:r>
            <a:endParaRPr lang="en-US" sz="3200" dirty="0"/>
          </a:p>
          <a:p>
            <a:r>
              <a:rPr lang="en-US" sz="3200" dirty="0"/>
              <a:t>Transforms?  Write your </a:t>
            </a:r>
            <a:r>
              <a:rPr lang="en-US" sz="3200" dirty="0" smtClean="0"/>
              <a:t>own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JSON-LD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/>
              <a:t>JSON-LD is a W3C recommendation for representing RDF data as JSON objects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{"@context": {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"name": "http://</a:t>
            </a:r>
            <a:r>
              <a:rPr lang="en-US" sz="1800" dirty="0" err="1"/>
              <a:t>xmlns.com</a:t>
            </a:r>
            <a:r>
              <a:rPr lang="en-US" sz="1800" dirty="0"/>
              <a:t>/foaf/0.1/name",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"homepage": {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  "@id": "http://</a:t>
            </a:r>
            <a:r>
              <a:rPr lang="en-US" sz="1800" dirty="0" err="1"/>
              <a:t>xmlns.com</a:t>
            </a:r>
            <a:r>
              <a:rPr lang="en-US" sz="1800" dirty="0"/>
              <a:t>/foaf/0.1/</a:t>
            </a:r>
            <a:r>
              <a:rPr lang="en-US" sz="1800" dirty="0" err="1"/>
              <a:t>workplaceHomepage</a:t>
            </a:r>
            <a:r>
              <a:rPr lang="en-US" sz="1800" dirty="0"/>
              <a:t>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  "@type": "@id"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},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  "Person": "http://</a:t>
            </a:r>
            <a:r>
              <a:rPr lang="en-US" sz="1800" dirty="0" err="1"/>
              <a:t>xmlns.com</a:t>
            </a:r>
            <a:r>
              <a:rPr lang="en-US" sz="1800" dirty="0"/>
              <a:t>/foaf/0.1/Person"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},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"@id": "http://</a:t>
            </a:r>
            <a:r>
              <a:rPr lang="en-US" sz="1800" dirty="0" err="1"/>
              <a:t>me.markus-lanthaler.com</a:t>
            </a:r>
            <a:r>
              <a:rPr lang="en-US" sz="1800" dirty="0"/>
              <a:t>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"@type": "Person",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"name": "Markus </a:t>
            </a:r>
            <a:r>
              <a:rPr lang="en-US" sz="1800" dirty="0" err="1"/>
              <a:t>Lanthaler</a:t>
            </a:r>
            <a:r>
              <a:rPr lang="en-US" sz="1800" dirty="0"/>
              <a:t>",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  "homepage": "http://</a:t>
            </a:r>
            <a:r>
              <a:rPr lang="en-US" sz="1800" dirty="0" err="1"/>
              <a:t>www.tugraz.at</a:t>
            </a:r>
            <a:r>
              <a:rPr lang="en-US" sz="1800" dirty="0"/>
              <a:t>/"</a:t>
            </a:r>
          </a:p>
          <a:p>
            <a:pPr marL="0" indent="0">
              <a:buFont typeface="Wingdings" charset="0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popular systems use JSON</a:t>
            </a:r>
            <a:endParaRPr lang="en-US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MongoDB</a:t>
            </a:r>
            <a:r>
              <a:rPr lang="en-US" sz="3200" dirty="0"/>
              <a:t> is an open-source database for JSON objects</a:t>
            </a:r>
          </a:p>
          <a:p>
            <a:pPr lvl="1"/>
            <a:r>
              <a:rPr lang="en-US" sz="2800" dirty="0" smtClean="0">
                <a:ea typeface="ＭＳ Ｐゴシック" charset="0"/>
              </a:rPr>
              <a:t>Very </a:t>
            </a:r>
            <a:r>
              <a:rPr lang="en-US" sz="2800" dirty="0">
                <a:ea typeface="ＭＳ Ｐゴシック" charset="0"/>
              </a:rPr>
              <a:t>popular </a:t>
            </a:r>
            <a:r>
              <a:rPr lang="en-US" sz="2800" dirty="0">
                <a:ea typeface="ＭＳ Ｐゴシック" charset="0"/>
                <a:hlinkClick r:id="rId3"/>
              </a:rPr>
              <a:t>NoSQL</a:t>
            </a:r>
            <a:r>
              <a:rPr lang="en-US" sz="2800" dirty="0">
                <a:ea typeface="ＭＳ Ｐゴシック" charset="0"/>
              </a:rPr>
              <a:t> database</a:t>
            </a:r>
          </a:p>
          <a:p>
            <a:pPr lvl="1"/>
            <a:r>
              <a:rPr lang="en-US" sz="2800" dirty="0">
                <a:ea typeface="ＭＳ Ｐゴシック" charset="0"/>
              </a:rPr>
              <a:t>A NoSQL DB is one that uses a model not based on relational </a:t>
            </a:r>
            <a:r>
              <a:rPr lang="en-US" sz="2800" dirty="0" smtClean="0">
                <a:ea typeface="ＭＳ Ｐゴシック" charset="0"/>
              </a:rPr>
              <a:t>tables</a:t>
            </a:r>
          </a:p>
          <a:p>
            <a:pPr lvl="1"/>
            <a:endParaRPr lang="en-US" sz="1200" dirty="0" smtClean="0">
              <a:ea typeface="ＭＳ Ｐゴシック" charset="0"/>
            </a:endParaRPr>
          </a:p>
          <a:p>
            <a:r>
              <a:rPr lang="en-US" sz="3200" dirty="0" smtClean="0">
                <a:hlinkClick r:id="rId4"/>
              </a:rPr>
              <a:t>Elastic Search</a:t>
            </a:r>
            <a:r>
              <a:rPr lang="en-US" sz="3200" dirty="0" smtClean="0"/>
              <a:t> is a popular, scalable information retrieval engine that uses JSON as its native representation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JSON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124744"/>
            <a:ext cx="8425185" cy="5733256"/>
          </a:xfrm>
        </p:spPr>
        <p:txBody>
          <a:bodyPr/>
          <a:lstStyle/>
          <a:p>
            <a:pPr marL="0" indent="0">
              <a:buNone/>
            </a:pPr>
            <a:r>
              <a:rPr lang="en-US" sz="1300" dirty="0" smtClean="0"/>
              <a:t>&gt;</a:t>
            </a:r>
            <a:r>
              <a:rPr lang="en-US" sz="1300" dirty="0"/>
              <a:t>&gt;&gt; import </a:t>
            </a:r>
            <a:r>
              <a:rPr lang="en-US" sz="1300" dirty="0" err="1"/>
              <a:t>json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&gt;&gt;&gt; x = </a:t>
            </a:r>
            <a:r>
              <a:rPr lang="en-US" sz="1300" dirty="0" err="1"/>
              <a:t>json.load</a:t>
            </a:r>
            <a:r>
              <a:rPr lang="en-US" sz="1300" dirty="0"/>
              <a:t>(open('</a:t>
            </a:r>
            <a:r>
              <a:rPr lang="en-US" sz="1300" dirty="0" err="1"/>
              <a:t>example.json</a:t>
            </a:r>
            <a:r>
              <a:rPr lang="en-US" sz="1300" dirty="0"/>
              <a:t>'))</a:t>
            </a:r>
          </a:p>
          <a:p>
            <a:pPr marL="0" indent="0">
              <a:buNone/>
            </a:pPr>
            <a:r>
              <a:rPr lang="en-US" sz="1300" dirty="0"/>
              <a:t>&gt;&gt;&gt; x</a:t>
            </a:r>
          </a:p>
          <a:p>
            <a:pPr marL="0" indent="0">
              <a:buNone/>
            </a:pPr>
            <a:r>
              <a:rPr lang="en-US" sz="1300" dirty="0"/>
              <a:t>{</a:t>
            </a:r>
            <a:r>
              <a:rPr lang="en-US" sz="1300" dirty="0" err="1"/>
              <a:t>u'lastName</a:t>
            </a:r>
            <a:r>
              <a:rPr lang="en-US" sz="1300" dirty="0"/>
              <a:t>': </a:t>
            </a:r>
            <a:r>
              <a:rPr lang="en-US" sz="1300" dirty="0" err="1"/>
              <a:t>u'Smith</a:t>
            </a:r>
            <a:r>
              <a:rPr lang="en-US" sz="1300" dirty="0"/>
              <a:t>', </a:t>
            </a:r>
            <a:r>
              <a:rPr lang="en-US" sz="1300" dirty="0" err="1"/>
              <a:t>u'age</a:t>
            </a:r>
            <a:r>
              <a:rPr lang="en-US" sz="1300" dirty="0"/>
              <a:t>': 25, </a:t>
            </a:r>
            <a:r>
              <a:rPr lang="en-US" sz="1300" dirty="0" err="1"/>
              <a:t>u'phoneNumber</a:t>
            </a:r>
            <a:r>
              <a:rPr lang="en-US" sz="1300" dirty="0"/>
              <a:t>': [{</a:t>
            </a:r>
            <a:r>
              <a:rPr lang="en-US" sz="1300" dirty="0" err="1"/>
              <a:t>u'type</a:t>
            </a:r>
            <a:r>
              <a:rPr lang="en-US" sz="1300" dirty="0"/>
              <a:t>': </a:t>
            </a:r>
            <a:r>
              <a:rPr lang="en-US" sz="1300" dirty="0" err="1"/>
              <a:t>u'home</a:t>
            </a:r>
            <a:r>
              <a:rPr lang="en-US" sz="1300" dirty="0"/>
              <a:t>', </a:t>
            </a:r>
            <a:r>
              <a:rPr lang="en-US" sz="1300" dirty="0" err="1"/>
              <a:t>u'number</a:t>
            </a:r>
            <a:r>
              <a:rPr lang="en-US" sz="1300" dirty="0"/>
              <a:t>': u'212-555-1234'}, {</a:t>
            </a:r>
            <a:r>
              <a:rPr lang="en-US" sz="1300" dirty="0" err="1"/>
              <a:t>u'type</a:t>
            </a:r>
            <a:r>
              <a:rPr lang="en-US" sz="1300" dirty="0"/>
              <a:t>': </a:t>
            </a:r>
            <a:r>
              <a:rPr lang="en-US" sz="1300" dirty="0" err="1"/>
              <a:t>u'fax</a:t>
            </a:r>
            <a:r>
              <a:rPr lang="en-US" sz="1300" dirty="0"/>
              <a:t>', </a:t>
            </a:r>
            <a:r>
              <a:rPr lang="en-US" sz="1300" dirty="0" err="1"/>
              <a:t>u'number</a:t>
            </a:r>
            <a:r>
              <a:rPr lang="en-US" sz="1300" dirty="0"/>
              <a:t>': u'646-555-4567'}], </a:t>
            </a:r>
            <a:r>
              <a:rPr lang="en-US" sz="1300" dirty="0" err="1"/>
              <a:t>u'firstName</a:t>
            </a:r>
            <a:r>
              <a:rPr lang="en-US" sz="1300" dirty="0"/>
              <a:t>': </a:t>
            </a:r>
            <a:r>
              <a:rPr lang="en-US" sz="1300" dirty="0" err="1"/>
              <a:t>u'John</a:t>
            </a:r>
            <a:r>
              <a:rPr lang="en-US" sz="1300" dirty="0"/>
              <a:t>', </a:t>
            </a:r>
            <a:r>
              <a:rPr lang="en-US" sz="1300" dirty="0" err="1"/>
              <a:t>u'address</a:t>
            </a:r>
            <a:r>
              <a:rPr lang="en-US" sz="1300" dirty="0"/>
              <a:t>': {</a:t>
            </a:r>
            <a:r>
              <a:rPr lang="en-US" sz="1300" dirty="0" err="1"/>
              <a:t>u'streetAdr</a:t>
            </a:r>
            <a:r>
              <a:rPr lang="en-US" sz="1300" dirty="0"/>
              <a:t>': u'21 2nd Street', </a:t>
            </a:r>
            <a:r>
              <a:rPr lang="en-US" sz="1300" dirty="0" err="1"/>
              <a:t>u'state</a:t>
            </a:r>
            <a:r>
              <a:rPr lang="en-US" sz="1300" dirty="0"/>
              <a:t>': </a:t>
            </a:r>
            <a:r>
              <a:rPr lang="en-US" sz="1300" dirty="0" err="1"/>
              <a:t>u'NY</a:t>
            </a:r>
            <a:r>
              <a:rPr lang="en-US" sz="1300" dirty="0"/>
              <a:t>', </a:t>
            </a:r>
            <a:r>
              <a:rPr lang="en-US" sz="1300" dirty="0" err="1"/>
              <a:t>u'zip</a:t>
            </a:r>
            <a:r>
              <a:rPr lang="en-US" sz="1300" dirty="0"/>
              <a:t>': u'10021', </a:t>
            </a:r>
            <a:r>
              <a:rPr lang="en-US" sz="1300" dirty="0" err="1"/>
              <a:t>u'city</a:t>
            </a:r>
            <a:r>
              <a:rPr lang="en-US" sz="1300" dirty="0"/>
              <a:t>': </a:t>
            </a:r>
            <a:r>
              <a:rPr lang="en-US" sz="1300" dirty="0" err="1"/>
              <a:t>u'New</a:t>
            </a:r>
            <a:r>
              <a:rPr lang="en-US" sz="1300" dirty="0"/>
              <a:t> York'}}</a:t>
            </a:r>
          </a:p>
          <a:p>
            <a:pPr marL="0" indent="0">
              <a:buNone/>
            </a:pPr>
            <a:r>
              <a:rPr lang="en-US" sz="1300" dirty="0"/>
              <a:t>&gt;&gt;&gt; x['address']['state']</a:t>
            </a:r>
          </a:p>
          <a:p>
            <a:pPr marL="0" indent="0">
              <a:buNone/>
            </a:pPr>
            <a:r>
              <a:rPr lang="en-US" sz="1300" dirty="0" err="1"/>
              <a:t>u'NY</a:t>
            </a:r>
            <a:r>
              <a:rPr lang="en-US" sz="1300" dirty="0"/>
              <a:t>'</a:t>
            </a:r>
          </a:p>
          <a:p>
            <a:pPr marL="0" indent="0">
              <a:buNone/>
            </a:pPr>
            <a:r>
              <a:rPr lang="en-US" sz="1300" dirty="0"/>
              <a:t>&gt;&gt;&gt; print </a:t>
            </a:r>
            <a:r>
              <a:rPr lang="en-US" sz="1300" dirty="0" err="1"/>
              <a:t>json.dumps</a:t>
            </a:r>
            <a:r>
              <a:rPr lang="en-US" sz="1300" dirty="0"/>
              <a:t>(x, </a:t>
            </a:r>
            <a:r>
              <a:rPr lang="en-US" sz="1300" dirty="0" err="1"/>
              <a:t>sort_keys</a:t>
            </a:r>
            <a:r>
              <a:rPr lang="en-US" sz="1300" dirty="0"/>
              <a:t>=True, separators=(',',':'), indent=2)</a:t>
            </a:r>
          </a:p>
          <a:p>
            <a:pPr marL="0" indent="0">
              <a:buNone/>
            </a:pPr>
            <a:r>
              <a:rPr lang="en-US" sz="1300" dirty="0" smtClean="0"/>
              <a:t>{"</a:t>
            </a:r>
            <a:r>
              <a:rPr lang="en-US" sz="1300" dirty="0"/>
              <a:t>address":{</a:t>
            </a:r>
          </a:p>
          <a:p>
            <a:pPr marL="0" indent="0">
              <a:buNone/>
            </a:pPr>
            <a:r>
              <a:rPr lang="en-US" sz="1300" dirty="0"/>
              <a:t>    "</a:t>
            </a:r>
            <a:r>
              <a:rPr lang="en-US" sz="1300" dirty="0" err="1"/>
              <a:t>city":"New</a:t>
            </a:r>
            <a:r>
              <a:rPr lang="en-US" sz="1300" dirty="0"/>
              <a:t> York",</a:t>
            </a:r>
          </a:p>
          <a:p>
            <a:pPr marL="0" indent="0">
              <a:buNone/>
            </a:pPr>
            <a:r>
              <a:rPr lang="en-US" sz="1300" dirty="0"/>
              <a:t>    "</a:t>
            </a:r>
            <a:r>
              <a:rPr lang="en-US" sz="1300" dirty="0" err="1"/>
              <a:t>state":"NY</a:t>
            </a:r>
            <a:r>
              <a:rPr lang="en-US" sz="1300" dirty="0"/>
              <a:t>",</a:t>
            </a:r>
          </a:p>
          <a:p>
            <a:pPr marL="0" indent="0">
              <a:buNone/>
            </a:pPr>
            <a:r>
              <a:rPr lang="en-US" sz="1300" dirty="0"/>
              <a:t>    "streetAdr":"21 2nd Street",</a:t>
            </a:r>
          </a:p>
          <a:p>
            <a:pPr marL="0" indent="0">
              <a:buNone/>
            </a:pPr>
            <a:r>
              <a:rPr lang="en-US" sz="1300" dirty="0"/>
              <a:t>    "zip":"</a:t>
            </a:r>
            <a:r>
              <a:rPr lang="en-US" sz="1300" dirty="0" smtClean="0"/>
              <a:t>10021”}</a:t>
            </a:r>
            <a:r>
              <a:rPr lang="en-US" sz="1300" dirty="0"/>
              <a:t>,</a:t>
            </a:r>
          </a:p>
          <a:p>
            <a:pPr marL="0" indent="0">
              <a:buNone/>
            </a:pPr>
            <a:r>
              <a:rPr lang="en-US" sz="1300" dirty="0"/>
              <a:t>  "age":25,</a:t>
            </a:r>
          </a:p>
          <a:p>
            <a:pPr marL="0" indent="0">
              <a:buNone/>
            </a:pPr>
            <a:r>
              <a:rPr lang="en-US" sz="1300" dirty="0"/>
              <a:t>  "</a:t>
            </a:r>
            <a:r>
              <a:rPr lang="en-US" sz="1300" dirty="0" err="1"/>
              <a:t>firstName</a:t>
            </a:r>
            <a:r>
              <a:rPr lang="en-US" sz="1300" dirty="0"/>
              <a:t>":"John",</a:t>
            </a:r>
          </a:p>
          <a:p>
            <a:pPr marL="0" indent="0">
              <a:buNone/>
            </a:pPr>
            <a:r>
              <a:rPr lang="en-US" sz="1300" dirty="0"/>
              <a:t>  "</a:t>
            </a:r>
            <a:r>
              <a:rPr lang="en-US" sz="1300" dirty="0" err="1"/>
              <a:t>lastName</a:t>
            </a:r>
            <a:r>
              <a:rPr lang="en-US" sz="1300" dirty="0"/>
              <a:t>":"Smith",</a:t>
            </a:r>
          </a:p>
          <a:p>
            <a:pPr marL="0" indent="0">
              <a:buNone/>
            </a:pPr>
            <a:r>
              <a:rPr lang="en-US" sz="1300" dirty="0"/>
              <a:t>  "</a:t>
            </a:r>
            <a:r>
              <a:rPr lang="en-US" sz="1300" dirty="0" err="1"/>
              <a:t>phoneNumber</a:t>
            </a:r>
            <a:r>
              <a:rPr lang="en-US" sz="1300" dirty="0"/>
              <a:t>":[</a:t>
            </a:r>
          </a:p>
          <a:p>
            <a:pPr marL="0" indent="0">
              <a:buNone/>
            </a:pPr>
            <a:r>
              <a:rPr lang="en-US" sz="1300" dirty="0"/>
              <a:t>    </a:t>
            </a:r>
            <a:r>
              <a:rPr lang="en-US" sz="1300" dirty="0" smtClean="0"/>
              <a:t>{ </a:t>
            </a:r>
            <a:r>
              <a:rPr lang="en-US" sz="1300" dirty="0"/>
              <a:t>"number":"212-555-1234",</a:t>
            </a:r>
          </a:p>
          <a:p>
            <a:pPr marL="0" indent="0">
              <a:buNone/>
            </a:pPr>
            <a:r>
              <a:rPr lang="en-US" sz="1300" dirty="0"/>
              <a:t>      "</a:t>
            </a:r>
            <a:r>
              <a:rPr lang="en-US" sz="1300" dirty="0" err="1"/>
              <a:t>type":"</a:t>
            </a:r>
            <a:r>
              <a:rPr lang="en-US" sz="1300" dirty="0" err="1" smtClean="0"/>
              <a:t>home</a:t>
            </a:r>
            <a:r>
              <a:rPr lang="en-US" sz="1300" dirty="0" smtClean="0"/>
              <a:t>”}</a:t>
            </a:r>
            <a:r>
              <a:rPr lang="en-US" sz="1300" dirty="0"/>
              <a:t>,</a:t>
            </a:r>
          </a:p>
          <a:p>
            <a:pPr marL="0" indent="0">
              <a:buNone/>
            </a:pPr>
            <a:r>
              <a:rPr lang="en-US" sz="1300" dirty="0"/>
              <a:t>    </a:t>
            </a:r>
            <a:r>
              <a:rPr lang="en-US" sz="1300" dirty="0" smtClean="0"/>
              <a:t>{"</a:t>
            </a:r>
            <a:r>
              <a:rPr lang="en-US" sz="1300" dirty="0"/>
              <a:t>number":"646-555-4567",</a:t>
            </a:r>
          </a:p>
          <a:p>
            <a:pPr marL="0" indent="0">
              <a:buNone/>
            </a:pPr>
            <a:r>
              <a:rPr lang="en-US" sz="1300" dirty="0"/>
              <a:t>      "</a:t>
            </a:r>
            <a:r>
              <a:rPr lang="en-US" sz="1300" dirty="0" err="1"/>
              <a:t>type":"</a:t>
            </a:r>
            <a:r>
              <a:rPr lang="en-US" sz="1300" dirty="0" err="1" smtClean="0"/>
              <a:t>fax</a:t>
            </a:r>
            <a:r>
              <a:rPr lang="en-US" sz="1300" dirty="0" smtClean="0"/>
              <a:t>” } ] }</a:t>
            </a:r>
            <a:endParaRPr lang="en-US" sz="1300" dirty="0"/>
          </a:p>
          <a:p>
            <a:pPr marL="0" indent="0">
              <a:buNone/>
            </a:pPr>
            <a:r>
              <a:rPr lang="en-US" sz="1300" dirty="0" smtClean="0"/>
              <a:t>&gt;</a:t>
            </a:r>
            <a:r>
              <a:rPr lang="en-US" sz="1300" dirty="0"/>
              <a:t>&gt;&gt;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1268760"/>
            <a:ext cx="4104456" cy="49552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Python’s JSON package reads and writes </a:t>
            </a:r>
            <a:r>
              <a:rPr lang="en-US" sz="2400" dirty="0" err="1" smtClean="0"/>
              <a:t>json</a:t>
            </a:r>
            <a:r>
              <a:rPr lang="en-US" sz="2400" dirty="0" smtClean="0"/>
              <a:t> from/to files and strings</a:t>
            </a:r>
            <a:endParaRPr lang="en-US" sz="2000" dirty="0" smtClean="0"/>
          </a:p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aps JSON objects to </a:t>
            </a:r>
            <a:r>
              <a:rPr lang="en-US" sz="2400" dirty="0"/>
              <a:t>P</a:t>
            </a:r>
            <a:r>
              <a:rPr lang="en-US" sz="2400" dirty="0" smtClean="0"/>
              <a:t>ython dictionaries</a:t>
            </a:r>
          </a:p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Maps JSON arrays to python lists</a:t>
            </a:r>
          </a:p>
          <a:p>
            <a:pPr marL="233363" indent="-233363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ump (write to file) and dumps (write to string) functions can do simple pretty printing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8489300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5691</TotalTime>
  <Words>818</Words>
  <Application>Microsoft Macintosh PowerPoint</Application>
  <PresentationFormat>On-screen Show (4:3)</PresentationFormat>
  <Paragraphs>111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ＭＳ Ｐゴシック</vt:lpstr>
      <vt:lpstr>Wingdings</vt:lpstr>
      <vt:lpstr>Arial</vt:lpstr>
      <vt:lpstr>Capsules</vt:lpstr>
      <vt:lpstr>PowerPoint Presentation</vt:lpstr>
      <vt:lpstr>JSON as an XML Alternative</vt:lpstr>
      <vt:lpstr>JSON TL;DR</vt:lpstr>
      <vt:lpstr>Example</vt:lpstr>
      <vt:lpstr>Simple BNF</vt:lpstr>
      <vt:lpstr>Evaluation</vt:lpstr>
      <vt:lpstr>JSON-LD</vt:lpstr>
      <vt:lpstr>Many popular systems use JSON</vt:lpstr>
      <vt:lpstr>Example: JSON in Python</vt:lpstr>
      <vt:lpstr>JSON vs. XML</vt:lpstr>
      <vt:lpstr>Worse is Better?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108</cp:revision>
  <cp:lastPrinted>2017-09-25T19:45:16Z</cp:lastPrinted>
  <dcterms:created xsi:type="dcterms:W3CDTF">2009-02-02T21:23:45Z</dcterms:created>
  <dcterms:modified xsi:type="dcterms:W3CDTF">2017-09-25T19:45:18Z</dcterms:modified>
</cp:coreProperties>
</file>