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0" r:id="rId6"/>
    <p:sldId id="262" r:id="rId7"/>
    <p:sldId id="266" r:id="rId8"/>
    <p:sldId id="258" r:id="rId9"/>
    <p:sldId id="263" r:id="rId10"/>
    <p:sldId id="264" r:id="rId11"/>
    <p:sldId id="265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991350" cy="928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1" autoAdjust="0"/>
  </p:normalViewPr>
  <p:slideViewPr>
    <p:cSldViewPr snapToGrid="0" snapToObjects="1">
      <p:cViewPr>
        <p:scale>
          <a:sx n="90" d="100"/>
          <a:sy n="90" d="100"/>
        </p:scale>
        <p:origin x="-1160" y="-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6483437-41FE-4E8B-84DB-733BD660BBB2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5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body"/>
          </p:nvPr>
        </p:nvSpPr>
        <p:spPr>
          <a:xfrm>
            <a:off x="698400" y="4408560"/>
            <a:ext cx="5594040" cy="4176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00" y="1600200"/>
            <a:ext cx="5443200" cy="4343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9360" y="1600200"/>
            <a:ext cx="8042040" cy="4343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49360" y="107640"/>
            <a:ext cx="8042040" cy="61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4936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4343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0280" y="386892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7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0280" y="1600200"/>
            <a:ext cx="392436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9360" y="3868920"/>
            <a:ext cx="8042040" cy="2071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>
                <a:solidFill>
                  <a:srgbClr val="2C7C9F"/>
                </a:solidFill>
                <a:latin typeface="News Gothic M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400">
                <a:solidFill>
                  <a:srgbClr val="595959"/>
                </a:solidFill>
                <a:latin typeface="News Gothic MT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200">
                <a:solidFill>
                  <a:srgbClr val="595959"/>
                </a:solidFill>
                <a:latin typeface="News Gothic MT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 sz="2000">
                <a:solidFill>
                  <a:srgbClr val="595959"/>
                </a:solidFill>
                <a:latin typeface="News Gothic MT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110000"/>
              <a:buFont typeface="Wingdings 2" charset="2"/>
              <a:buChar char=""/>
            </a:pPr>
            <a:r>
              <a:rPr lang="en-US">
                <a:solidFill>
                  <a:srgbClr val="595959"/>
                </a:solidFill>
                <a:latin typeface="News Gothic MT"/>
              </a:rPr>
              <a:t>Fifth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629680" y="6275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n-US" sz="1200" b="1">
                <a:solidFill>
                  <a:srgbClr val="FFFFFF"/>
                </a:solidFill>
                <a:latin typeface="Arial"/>
                <a:ea typeface="ＭＳ Ｐゴシック"/>
              </a:rPr>
              <a:t>9/8/14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64600" y="6275520"/>
            <a:ext cx="484056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898040" y="6275520"/>
            <a:ext cx="990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1C5666-7F91-439B-93C4-D7283F47BD81}" type="slidenum">
              <a:rPr lang="en-US" sz="3600" b="1">
                <a:solidFill>
                  <a:srgbClr val="FFFFFF"/>
                </a:solidFill>
                <a:latin typeface="Arial"/>
                <a:ea typeface="ＭＳ Ｐゴシック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295280" y="640080"/>
            <a:ext cx="6716520" cy="496800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 and Expressions</a:t>
            </a:r>
            <a:r>
              <a:rPr lang="en-US" sz="4600" dirty="0">
                <a:solidFill>
                  <a:srgbClr val="2C7C9F"/>
                </a:solidFill>
                <a:latin typeface="News Gothic MT"/>
              </a:rPr>
              <a:t>
</a:t>
            </a:r>
            <a:r>
              <a:rPr lang="en-US" sz="2400" dirty="0">
                <a:solidFill>
                  <a:srgbClr val="2C7C9F"/>
                </a:solidFill>
                <a:latin typeface="News Gothic MT"/>
              </a:rPr>
              <a:t>CMSC 201</a:t>
            </a:r>
            <a:r>
              <a:rPr lang="en-US" sz="3200" dirty="0">
                <a:solidFill>
                  <a:srgbClr val="09213B"/>
                </a:solidFill>
                <a:latin typeface="News Gothic MT"/>
              </a:rPr>
              <a:t>
</a:t>
            </a:r>
            <a:r>
              <a:rPr lang="en-US" sz="2800" dirty="0">
                <a:solidFill>
                  <a:srgbClr val="09213B"/>
                </a:solidFill>
                <a:latin typeface="News Gothic MT"/>
              </a:rPr>
              <a:t>
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will the following code snippet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 = a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3</a:t>
            </a:r>
            <a:endParaRPr lang="en-US" sz="2400" dirty="0"/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rint(b)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are two possibl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 options for what this could do!  Any guesses?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688454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b = a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a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3</a:t>
            </a:r>
            <a:endParaRPr lang="en-US" sz="2400" dirty="0"/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rint(b)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It will print out 10.  When you set one variable equal to another, they don’t become linked; b is set to 10 and no longer has anything else to do with a.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06122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Sometimes, we’d like the user to participate!  We can also get input from the user.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input(“Please enter a number “)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 output will look like this: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Please enter a number </a:t>
            </a:r>
            <a:r>
              <a:rPr lang="en-US" sz="2400" dirty="0" smtClean="0">
                <a:solidFill>
                  <a:srgbClr val="FF0000"/>
                </a:solidFill>
                <a:latin typeface="News Gothic MT"/>
              </a:rPr>
              <a:t>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10</a:t>
            </a:r>
            <a:endParaRPr lang="en-US" sz="2400" dirty="0" smtClean="0">
              <a:solidFill>
                <a:srgbClr val="000000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860609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line: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input(“Please enter a number “)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Takes whatever the user entered and stores it in the variable named “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userInput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”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do this as many times as you like!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userInput1 = input(“Please enter your first number.”)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userInput2 = input(“Please enter your second number.”)</a:t>
            </a:r>
          </a:p>
        </p:txBody>
      </p:sp>
    </p:spTree>
    <p:extLst>
      <p:ext uri="{BB962C8B-B14F-4D97-AF65-F5344CB8AC3E}">
        <p14:creationId xmlns:p14="http://schemas.microsoft.com/office/powerpoint/2010/main" val="101397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Input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Note: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All input will come as a string, a series of characters.  There is a difference between “10” and the number 10.  “10” is composed of two characters stuck together, while python understands 10 as a number.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To turn an input into a number, you can do the following: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someNumber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input(“Please enter a number: “)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someNumber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someNumber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int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stands for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integer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1997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Write, on paper or on your computer, a program that asks the user for two numbers a prints out the average.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049787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Pretend you’re writing a program to compute someone’s weight grade.  You have so far: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hwWeight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.4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examWeight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smtClean="0">
                <a:solidFill>
                  <a:srgbClr val="595959"/>
                </a:solidFill>
                <a:latin typeface="News Gothic MT"/>
              </a:rPr>
              <a:t>= .5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discussionWeight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.1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Write a program starting with these three lines that asks the user for their homework grade, exam grades, and discussion grades and prints out their total grade in the class.</a:t>
            </a:r>
          </a:p>
        </p:txBody>
      </p:sp>
    </p:spTree>
    <p:extLst>
      <p:ext uri="{BB962C8B-B14F-4D97-AF65-F5344CB8AC3E}">
        <p14:creationId xmlns:p14="http://schemas.microsoft.com/office/powerpoint/2010/main" val="383985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Today we start Python!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Two ways to use python: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write a program, as a series of instructions in a file, and then execute it.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You can also test simple python commands in the python interpreter. 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 Last class we talked about variables being places with names that store information.  In python, you can make a variable like this:</a:t>
            </a:r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10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This creates a variable, called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, that</a:t>
            </a:r>
            <a:r>
              <a:rPr lang="fr-FR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has the value of 10.  This value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can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change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later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on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.</a:t>
            </a:r>
          </a:p>
          <a:p>
            <a:pPr>
              <a:lnSpc>
                <a:spcPct val="80000"/>
              </a:lnSpc>
              <a:buSzPct val="110000"/>
            </a:pPr>
            <a:endParaRPr lang="fr-FR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The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equals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sign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is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called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the </a:t>
            </a:r>
            <a:r>
              <a:rPr lang="fr-FR" sz="2400" b="1" dirty="0" smtClean="0">
                <a:solidFill>
                  <a:srgbClr val="595959"/>
                </a:solidFill>
                <a:latin typeface="News Gothic MT"/>
              </a:rPr>
              <a:t>assignement </a:t>
            </a:r>
            <a:r>
              <a:rPr lang="fr-FR" sz="2400" b="1" dirty="0" err="1" smtClean="0">
                <a:solidFill>
                  <a:srgbClr val="595959"/>
                </a:solidFill>
                <a:latin typeface="News Gothic MT"/>
              </a:rPr>
              <a:t>operator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.  It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allows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fr-FR" sz="2400" dirty="0" err="1" smtClean="0">
                <a:solidFill>
                  <a:srgbClr val="595959"/>
                </a:solidFill>
                <a:latin typeface="News Gothic MT"/>
              </a:rPr>
              <a:t>you</a:t>
            </a:r>
            <a:r>
              <a:rPr lang="fr-FR" sz="2400" dirty="0" smtClean="0">
                <a:solidFill>
                  <a:srgbClr val="595959"/>
                </a:solidFill>
                <a:latin typeface="News Gothic MT"/>
              </a:rPr>
              <a:t> to change the value of a variable.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6486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The right hand side of the assignment can be any mathematical expression.  For example!</a:t>
            </a:r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10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anotherVariable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5 + 9</a:t>
            </a: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aThirdVariable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= 10 *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anotherVariable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+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anotherVariable</a:t>
            </a: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Whenever a variable is on the right hand side of an expression, imagine it being replaced by whatever value is currently stored in that variable.</a:t>
            </a:r>
          </a:p>
        </p:txBody>
      </p:sp>
    </p:spTree>
    <p:extLst>
      <p:ext uri="{BB962C8B-B14F-4D97-AF65-F5344CB8AC3E}">
        <p14:creationId xmlns:p14="http://schemas.microsoft.com/office/powerpoint/2010/main" val="402703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There are many different kinds of variables!</a:t>
            </a:r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Numbers (Integers or decimals)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True / False values (called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booleans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Strings (collections of characters)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aString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‘Hello everyone’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d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ecimal = 1.12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bool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True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20307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Rules for Naming Variables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 have certain rules about what a variable can be named: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 names are case sensitive. 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variable named Hello and a variable named hello are regarded as different.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Only may contain alphabetic letters, underscores or numbers.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Should not start with a number.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 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Cannot be any other python keyword (if, while, </a:t>
            </a:r>
            <a:r>
              <a:rPr lang="en-US" sz="2400" i="1" dirty="0" err="1" smtClean="0">
                <a:solidFill>
                  <a:srgbClr val="595959"/>
                </a:solidFill>
                <a:latin typeface="News Gothic MT"/>
              </a:rPr>
              <a:t>def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, </a:t>
            </a:r>
            <a:r>
              <a:rPr lang="en-US" sz="2400" i="1" dirty="0" err="1" smtClean="0">
                <a:solidFill>
                  <a:srgbClr val="595959"/>
                </a:solidFill>
                <a:latin typeface="News Gothic MT"/>
              </a:rPr>
              <a:t>etc</a:t>
            </a:r>
            <a:r>
              <a:rPr lang="en-US" sz="2400" i="1" dirty="0" smtClean="0">
                <a:solidFill>
                  <a:srgbClr val="595959"/>
                </a:solidFill>
                <a:latin typeface="News Gothic MT"/>
              </a:rPr>
              <a:t>).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i="1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should always attempt to give your variables meaningful names!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301041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When do </a:t>
            </a: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I make variables?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Variables are designed for storing information.  Going back to our averaging example from earlier, when we were summing up the list we needed a place to put that sum as it was being generated.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Any piece of information you wish your program to use or record mus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t be stored in a variable.  Think of it as giving that piece of information a name.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32829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Output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We’d like to see what’s stored in our variables!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Python can print things for us: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rint(“Hello world”)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also output the contents of variables: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You can even do combinations!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print(“Your variable is 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“, </a:t>
            </a:r>
            <a:r>
              <a:rPr lang="en-US" sz="2400" dirty="0" err="1" smtClean="0">
                <a:solidFill>
                  <a:srgbClr val="595959"/>
                </a:solidFill>
                <a:latin typeface="News Gothic MT"/>
              </a:rPr>
              <a:t>someVariable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02087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49360" y="107640"/>
            <a:ext cx="8042040" cy="133668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4600" dirty="0" smtClean="0">
                <a:solidFill>
                  <a:srgbClr val="2C7C9F"/>
                </a:solidFill>
                <a:latin typeface="News Gothic MT"/>
              </a:rPr>
              <a:t>Exercise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549360" y="1600200"/>
            <a:ext cx="8042040" cy="4343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What will the following code snippet print?</a:t>
            </a:r>
          </a:p>
          <a:p>
            <a:pPr>
              <a:lnSpc>
                <a:spcPct val="80000"/>
              </a:lnSpc>
              <a:buSzPct val="110000"/>
            </a:pPr>
            <a:endParaRPr lang="en-US" sz="2400" dirty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a = 10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 = a * 5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c = “Your result is: “</a:t>
            </a:r>
          </a:p>
          <a:p>
            <a:pPr>
              <a:lnSpc>
                <a:spcPct val="80000"/>
              </a:lnSpc>
              <a:buSzPct val="110000"/>
            </a:pPr>
            <a:r>
              <a:rPr lang="en-US" sz="2400" dirty="0">
                <a:solidFill>
                  <a:srgbClr val="595959"/>
                </a:solidFill>
                <a:latin typeface="News Gothic MT"/>
              </a:rPr>
              <a:t>p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rint(c, </a:t>
            </a:r>
            <a:r>
              <a:rPr lang="en-US" sz="2400" dirty="0">
                <a:solidFill>
                  <a:srgbClr val="595959"/>
                </a:solidFill>
                <a:latin typeface="News Gothic MT"/>
              </a:rPr>
              <a:t>b</a:t>
            </a:r>
            <a:r>
              <a:rPr lang="en-US" sz="2400" dirty="0" smtClean="0">
                <a:solidFill>
                  <a:srgbClr val="595959"/>
                </a:solidFill>
                <a:latin typeface="News Gothic MT"/>
              </a:rPr>
              <a:t>)</a:t>
            </a:r>
            <a:endParaRPr lang="en-US" sz="2400" dirty="0" smtClean="0">
              <a:solidFill>
                <a:srgbClr val="595959"/>
              </a:solidFill>
              <a:latin typeface="News Gothic MT"/>
            </a:endParaRPr>
          </a:p>
          <a:p>
            <a:pPr lvl="1">
              <a:lnSpc>
                <a:spcPct val="80000"/>
              </a:lnSpc>
              <a:buSzPct val="110000"/>
              <a:buFont typeface="Wingdings 2" charset="2"/>
              <a:buChar char=""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0231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844</Words>
  <Application>Microsoft Macintosh PowerPoint</Application>
  <PresentationFormat>On-screen Show (4:3)</PresentationFormat>
  <Paragraphs>129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Max Morawski</cp:lastModifiedBy>
  <cp:revision>36</cp:revision>
  <dcterms:modified xsi:type="dcterms:W3CDTF">2014-09-10T18:05:21Z</dcterms:modified>
</cp:coreProperties>
</file>