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Lst>
  <p:sldSz cx="9144000" cy="6858000" type="screen4x3"/>
  <p:notesSz cx="6991350" cy="9282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98" autoAdjust="0"/>
  </p:normalViewPr>
  <p:slideViewPr>
    <p:cSldViewPr snapToGrid="0" snapToObjects="1">
      <p:cViewPr>
        <p:scale>
          <a:sx n="90" d="100"/>
          <a:sy n="90" d="100"/>
        </p:scale>
        <p:origin x="-720" y="5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95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0813" y="0"/>
            <a:ext cx="3028950" cy="463550"/>
          </a:xfrm>
          <a:prstGeom prst="rect">
            <a:avLst/>
          </a:prstGeom>
        </p:spPr>
        <p:txBody>
          <a:bodyPr vert="horz" lIns="91440" tIns="45720" rIns="91440" bIns="45720" rtlCol="0"/>
          <a:lstStyle>
            <a:lvl1pPr algn="r">
              <a:defRPr sz="1200"/>
            </a:lvl1pPr>
          </a:lstStyle>
          <a:p>
            <a:fld id="{452DBBBE-2C41-2845-8E24-CCC92578D181}" type="datetimeFigureOut">
              <a:rPr lang="en-US" smtClean="0"/>
              <a:t>11/3/14</a:t>
            </a:fld>
            <a:endParaRPr lang="en-US"/>
          </a:p>
        </p:txBody>
      </p:sp>
      <p:sp>
        <p:nvSpPr>
          <p:cNvPr id="4" name="Footer Placeholder 3"/>
          <p:cNvSpPr>
            <a:spLocks noGrp="1"/>
          </p:cNvSpPr>
          <p:nvPr>
            <p:ph type="ftr" sz="quarter" idx="2"/>
          </p:nvPr>
        </p:nvSpPr>
        <p:spPr>
          <a:xfrm>
            <a:off x="0" y="8816975"/>
            <a:ext cx="302895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0813" y="8816975"/>
            <a:ext cx="3028950" cy="463550"/>
          </a:xfrm>
          <a:prstGeom prst="rect">
            <a:avLst/>
          </a:prstGeom>
        </p:spPr>
        <p:txBody>
          <a:bodyPr vert="horz" lIns="91440" tIns="45720" rIns="91440" bIns="45720" rtlCol="0" anchor="b"/>
          <a:lstStyle>
            <a:lvl1pPr algn="r">
              <a:defRPr sz="1200"/>
            </a:lvl1pPr>
          </a:lstStyle>
          <a:p>
            <a:fld id="{49822352-AFBD-1F48-953F-1ABC76F82DE9}" type="slidenum">
              <a:rPr lang="en-US" smtClean="0"/>
              <a:t>‹#›</a:t>
            </a:fld>
            <a:endParaRPr lang="en-US"/>
          </a:p>
        </p:txBody>
      </p:sp>
    </p:spTree>
    <p:extLst>
      <p:ext uri="{BB962C8B-B14F-4D97-AF65-F5344CB8AC3E}">
        <p14:creationId xmlns:p14="http://schemas.microsoft.com/office/powerpoint/2010/main" val="2416152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40"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41"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42"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3" name="PlaceHolder 5"/>
          <p:cNvSpPr>
            <a:spLocks noGrp="1"/>
          </p:cNvSpPr>
          <p:nvPr>
            <p:ph type="sldNum"/>
          </p:nvPr>
        </p:nvSpPr>
        <p:spPr>
          <a:xfrm>
            <a:off x="4399200" y="9555480"/>
            <a:ext cx="3372840" cy="502560"/>
          </a:xfrm>
          <a:prstGeom prst="rect">
            <a:avLst/>
          </a:prstGeom>
        </p:spPr>
        <p:txBody>
          <a:bodyPr lIns="0" tIns="0" rIns="0" bIns="0" anchor="b"/>
          <a:lstStyle/>
          <a:p>
            <a:pPr algn="r"/>
            <a:fld id="{B6483437-41FE-4E8B-84DB-733BD660BBB2}" type="slidenum">
              <a:rPr lang="en-US" sz="1400">
                <a:latin typeface="Times New Roman"/>
              </a:rPr>
              <a:t>‹#›</a:t>
            </a:fld>
            <a:endParaRPr/>
          </a:p>
        </p:txBody>
      </p:sp>
    </p:spTree>
    <p:extLst>
      <p:ext uri="{BB962C8B-B14F-4D97-AF65-F5344CB8AC3E}">
        <p14:creationId xmlns:p14="http://schemas.microsoft.com/office/powerpoint/2010/main" val="41445848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body"/>
          </p:nvPr>
        </p:nvSpPr>
        <p:spPr>
          <a:xfrm>
            <a:off x="698400" y="4408560"/>
            <a:ext cx="5594040" cy="4176360"/>
          </a:xfrm>
          <a:prstGeom prst="rect">
            <a:avLst/>
          </a:prstGeom>
        </p:spPr>
        <p:txBody>
          <a:bodyPr lIns="90000" tIns="45000" rIns="90000" bIns="45000"/>
          <a:lstStyle/>
          <a:p>
            <a:pPr>
              <a:lnSpc>
                <a:spcPct val="90000"/>
              </a:lnSpc>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6338" y="696913"/>
            <a:ext cx="4638675" cy="34798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I would</a:t>
            </a:r>
            <a:r>
              <a:rPr lang="en-US" baseline="0" dirty="0" smtClean="0"/>
              <a:t> do this on the board—a </a:t>
            </a:r>
            <a:r>
              <a:rPr lang="en-US" baseline="0" dirty="0" err="1" smtClean="0"/>
              <a:t>checkWin</a:t>
            </a:r>
            <a:r>
              <a:rPr lang="en-US" baseline="0" dirty="0" smtClean="0"/>
              <a:t>() broken down into diagonal, horizontal, vertical and draw detection, a function for making moves, one for printing the menu, etc.</a:t>
            </a:r>
            <a:endParaRPr lang="en-US" dirty="0"/>
          </a:p>
        </p:txBody>
      </p:sp>
      <p:sp>
        <p:nvSpPr>
          <p:cNvPr id="4" name="Slide Number Placeholder 3"/>
          <p:cNvSpPr>
            <a:spLocks noGrp="1"/>
          </p:cNvSpPr>
          <p:nvPr>
            <p:ph type="sldNum" idx="10"/>
          </p:nvPr>
        </p:nvSpPr>
        <p:spPr/>
        <p:txBody>
          <a:bodyPr/>
          <a:lstStyle/>
          <a:p>
            <a:pPr algn="r"/>
            <a:fld id="{B6483437-41FE-4E8B-84DB-733BD660BBB2}" type="slidenum">
              <a:rPr lang="en-US" sz="1400" smtClean="0">
                <a:latin typeface="Times New Roman"/>
              </a:rPr>
              <a:t>28</a:t>
            </a:fld>
            <a:endParaRPr lang="en-US"/>
          </a:p>
        </p:txBody>
      </p:sp>
    </p:spTree>
    <p:extLst>
      <p:ext uri="{BB962C8B-B14F-4D97-AF65-F5344CB8AC3E}">
        <p14:creationId xmlns:p14="http://schemas.microsoft.com/office/powerpoint/2010/main" val="2319679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7" name="PlaceHolder 2"/>
          <p:cNvSpPr>
            <a:spLocks noGrp="1"/>
          </p:cNvSpPr>
          <p:nvPr>
            <p:ph type="body"/>
          </p:nvPr>
        </p:nvSpPr>
        <p:spPr>
          <a:xfrm>
            <a:off x="549360" y="1600200"/>
            <a:ext cx="8042040" cy="2071440"/>
          </a:xfrm>
          <a:prstGeom prst="rect">
            <a:avLst/>
          </a:prstGeom>
        </p:spPr>
        <p:txBody>
          <a:bodyPr lIns="0" tIns="0" rIns="0" bIns="0"/>
          <a:lstStyle/>
          <a:p>
            <a:endParaRPr/>
          </a:p>
        </p:txBody>
      </p:sp>
      <p:sp>
        <p:nvSpPr>
          <p:cNvPr id="28" name="PlaceHolder 3"/>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0"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31"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32" name="PlaceHolder 4"/>
          <p:cNvSpPr>
            <a:spLocks noGrp="1"/>
          </p:cNvSpPr>
          <p:nvPr>
            <p:ph type="body"/>
          </p:nvPr>
        </p:nvSpPr>
        <p:spPr>
          <a:xfrm>
            <a:off x="4670280" y="3868920"/>
            <a:ext cx="3924360" cy="2071440"/>
          </a:xfrm>
          <a:prstGeom prst="rect">
            <a:avLst/>
          </a:prstGeom>
        </p:spPr>
        <p:txBody>
          <a:bodyPr lIns="0" tIns="0" rIns="0" bIns="0"/>
          <a:lstStyle/>
          <a:p>
            <a:endParaRPr/>
          </a:p>
        </p:txBody>
      </p:sp>
      <p:sp>
        <p:nvSpPr>
          <p:cNvPr id="33" name="PlaceHolder 5"/>
          <p:cNvSpPr>
            <a:spLocks noGrp="1"/>
          </p:cNvSpPr>
          <p:nvPr>
            <p:ph type="body"/>
          </p:nvPr>
        </p:nvSpPr>
        <p:spPr>
          <a:xfrm>
            <a:off x="549360" y="3868920"/>
            <a:ext cx="3924360" cy="20714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5" name="PlaceHolder 2"/>
          <p:cNvSpPr>
            <a:spLocks noGrp="1"/>
          </p:cNvSpPr>
          <p:nvPr>
            <p:ph type="body"/>
          </p:nvPr>
        </p:nvSpPr>
        <p:spPr>
          <a:xfrm>
            <a:off x="549360" y="1600200"/>
            <a:ext cx="8042040" cy="4343040"/>
          </a:xfrm>
          <a:prstGeom prst="rect">
            <a:avLst/>
          </a:prstGeom>
        </p:spPr>
        <p:txBody>
          <a:bodyPr lIns="0" tIns="0" rIns="0" bIns="0"/>
          <a:lstStyle/>
          <a:p>
            <a:endParaRPr/>
          </a:p>
        </p:txBody>
      </p:sp>
      <p:sp>
        <p:nvSpPr>
          <p:cNvPr id="36" name="PlaceHolder 3"/>
          <p:cNvSpPr>
            <a:spLocks noGrp="1"/>
          </p:cNvSpPr>
          <p:nvPr>
            <p:ph type="body"/>
          </p:nvPr>
        </p:nvSpPr>
        <p:spPr>
          <a:xfrm>
            <a:off x="549360" y="1600200"/>
            <a:ext cx="8042040" cy="4343040"/>
          </a:xfrm>
          <a:prstGeom prst="rect">
            <a:avLst/>
          </a:prstGeom>
        </p:spPr>
        <p:txBody>
          <a:bodyPr lIns="0" tIns="0" rIns="0" bIns="0"/>
          <a:lstStyle/>
          <a:p>
            <a:endParaRPr/>
          </a:p>
        </p:txBody>
      </p:sp>
      <p:pic>
        <p:nvPicPr>
          <p:cNvPr id="37" name="Picture 36"/>
          <p:cNvPicPr/>
          <p:nvPr/>
        </p:nvPicPr>
        <p:blipFill>
          <a:blip r:embed="rId2"/>
          <a:stretch>
            <a:fillRect/>
          </a:stretch>
        </p:blipFill>
        <p:spPr>
          <a:xfrm>
            <a:off x="1848600" y="1600200"/>
            <a:ext cx="5443200" cy="4343040"/>
          </a:xfrm>
          <a:prstGeom prst="rect">
            <a:avLst/>
          </a:prstGeom>
          <a:ln>
            <a:noFill/>
          </a:ln>
        </p:spPr>
      </p:pic>
      <p:pic>
        <p:nvPicPr>
          <p:cNvPr id="38" name="Picture 37"/>
          <p:cNvPicPr/>
          <p:nvPr/>
        </p:nvPicPr>
        <p:blipFill>
          <a:blip r:embed="rId2"/>
          <a:stretch>
            <a:fillRect/>
          </a:stretch>
        </p:blipFill>
        <p:spPr>
          <a:xfrm>
            <a:off x="1848600" y="1600200"/>
            <a:ext cx="5443200" cy="43430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FC4863D-AB4A-BA41-BAE7-322961AAA380}" type="slidenum">
              <a:rPr lang="en-US"/>
              <a:pPr/>
              <a:t>‹#›</a:t>
            </a:fld>
            <a:endParaRPr lang="en-US"/>
          </a:p>
        </p:txBody>
      </p:sp>
    </p:spTree>
    <p:extLst>
      <p:ext uri="{BB962C8B-B14F-4D97-AF65-F5344CB8AC3E}">
        <p14:creationId xmlns:p14="http://schemas.microsoft.com/office/powerpoint/2010/main" val="1063385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6" name="PlaceHolder 2"/>
          <p:cNvSpPr>
            <a:spLocks noGrp="1"/>
          </p:cNvSpPr>
          <p:nvPr>
            <p:ph type="subTitle"/>
          </p:nvPr>
        </p:nvSpPr>
        <p:spPr>
          <a:xfrm>
            <a:off x="549360" y="1600200"/>
            <a:ext cx="8042040" cy="43434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8" name="PlaceHolder 2"/>
          <p:cNvSpPr>
            <a:spLocks noGrp="1"/>
          </p:cNvSpPr>
          <p:nvPr>
            <p:ph type="body"/>
          </p:nvPr>
        </p:nvSpPr>
        <p:spPr>
          <a:xfrm>
            <a:off x="549360" y="1600200"/>
            <a:ext cx="8042040" cy="43430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0"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11" name="PlaceHolder 3"/>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49360" y="107640"/>
            <a:ext cx="8042040" cy="61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5"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16" name="PlaceHolder 3"/>
          <p:cNvSpPr>
            <a:spLocks noGrp="1"/>
          </p:cNvSpPr>
          <p:nvPr>
            <p:ph type="body"/>
          </p:nvPr>
        </p:nvSpPr>
        <p:spPr>
          <a:xfrm>
            <a:off x="549360" y="3868920"/>
            <a:ext cx="3924360" cy="2071440"/>
          </a:xfrm>
          <a:prstGeom prst="rect">
            <a:avLst/>
          </a:prstGeom>
        </p:spPr>
        <p:txBody>
          <a:bodyPr lIns="0" tIns="0" rIns="0" bIns="0"/>
          <a:lstStyle/>
          <a:p>
            <a:endParaRPr/>
          </a:p>
        </p:txBody>
      </p:sp>
      <p:sp>
        <p:nvSpPr>
          <p:cNvPr id="17" name="PlaceHolder 4"/>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9"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20"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1" name="PlaceHolder 4"/>
          <p:cNvSpPr>
            <a:spLocks noGrp="1"/>
          </p:cNvSpPr>
          <p:nvPr>
            <p:ph type="body"/>
          </p:nvPr>
        </p:nvSpPr>
        <p:spPr>
          <a:xfrm>
            <a:off x="4670280" y="3868920"/>
            <a:ext cx="3924360" cy="20714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3"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24"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5" name="PlaceHolder 4"/>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5"/>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6680"/>
          </a:xfrm>
          <a:prstGeom prst="rect">
            <a:avLst/>
          </a:prstGeom>
        </p:spPr>
        <p:txBody>
          <a:bodyPr anchor="b"/>
          <a:lstStyle/>
          <a:p>
            <a:pPr algn="ctr">
              <a:lnSpc>
                <a:spcPct val="100000"/>
              </a:lnSpc>
            </a:pPr>
            <a:r>
              <a:rPr lang="en-US" sz="4600">
                <a:solidFill>
                  <a:srgbClr val="2C7C9F"/>
                </a:solidFill>
                <a:latin typeface="News Gothic MT"/>
              </a:rPr>
              <a:t>Click to edit the title text formatClick to edit Master title style</a:t>
            </a:r>
            <a:endParaRPr/>
          </a:p>
        </p:txBody>
      </p:sp>
      <p:sp>
        <p:nvSpPr>
          <p:cNvPr id="6" name="PlaceHolder 2"/>
          <p:cNvSpPr>
            <a:spLocks noGrp="1"/>
          </p:cNvSpPr>
          <p:nvPr>
            <p:ph type="body"/>
          </p:nvPr>
        </p:nvSpPr>
        <p:spPr>
          <a:xfrm>
            <a:off x="549360" y="1600200"/>
            <a:ext cx="8042040" cy="4343040"/>
          </a:xfrm>
          <a:prstGeom prst="rect">
            <a:avLst/>
          </a:prstGeom>
        </p:spPr>
        <p:txBody>
          <a:bodyPr/>
          <a:lstStyle/>
          <a:p>
            <a:pPr>
              <a:buSzPct val="45000"/>
              <a:buFont typeface="StarSymbol"/>
              <a:buChar char=""/>
            </a:pPr>
            <a:r>
              <a:rPr lang="en-US" sz="2400">
                <a:solidFill>
                  <a:srgbClr val="595959"/>
                </a:solidFill>
                <a:latin typeface="News Gothic MT"/>
              </a:rPr>
              <a:t>Click to edit the outline text format</a:t>
            </a:r>
            <a:endParaRPr/>
          </a:p>
          <a:p>
            <a:pPr lvl="1">
              <a:buSzPct val="75000"/>
              <a:buFont typeface="StarSymbol"/>
              <a:buChar char=""/>
            </a:pPr>
            <a:r>
              <a:rPr lang="en-US" sz="2400">
                <a:solidFill>
                  <a:srgbClr val="595959"/>
                </a:solidFill>
                <a:latin typeface="News Gothic MT"/>
              </a:rPr>
              <a:t>Second Outline Level</a:t>
            </a:r>
            <a:endParaRPr/>
          </a:p>
          <a:p>
            <a:pPr lvl="2">
              <a:buSzPct val="45000"/>
              <a:buFont typeface="StarSymbol"/>
              <a:buChar char=""/>
            </a:pPr>
            <a:r>
              <a:rPr lang="en-US" sz="2400">
                <a:solidFill>
                  <a:srgbClr val="595959"/>
                </a:solidFill>
                <a:latin typeface="News Gothic MT"/>
              </a:rPr>
              <a:t>Third Outline Level</a:t>
            </a:r>
            <a:endParaRPr/>
          </a:p>
          <a:p>
            <a:pPr lvl="3">
              <a:buSzPct val="75000"/>
              <a:buFont typeface="StarSymbol"/>
              <a:buChar char=""/>
            </a:pPr>
            <a:r>
              <a:rPr lang="en-US" sz="2400">
                <a:solidFill>
                  <a:srgbClr val="595959"/>
                </a:solidFill>
                <a:latin typeface="News Gothic MT"/>
              </a:rPr>
              <a:t>Fourth Outline Level</a:t>
            </a:r>
            <a:endParaRPr/>
          </a:p>
          <a:p>
            <a:pPr lvl="4">
              <a:buSzPct val="45000"/>
              <a:buFont typeface="StarSymbol"/>
              <a:buChar char=""/>
            </a:pPr>
            <a:r>
              <a:rPr lang="en-US" sz="2400">
                <a:solidFill>
                  <a:srgbClr val="595959"/>
                </a:solidFill>
                <a:latin typeface="News Gothic MT"/>
              </a:rPr>
              <a:t>Fifth Outline Level</a:t>
            </a:r>
            <a:endParaRPr/>
          </a:p>
          <a:p>
            <a:pPr lvl="5">
              <a:buSzPct val="45000"/>
              <a:buFont typeface="StarSymbol"/>
              <a:buChar char=""/>
            </a:pPr>
            <a:r>
              <a:rPr lang="en-US" sz="2400">
                <a:solidFill>
                  <a:srgbClr val="595959"/>
                </a:solidFill>
                <a:latin typeface="News Gothic MT"/>
              </a:rPr>
              <a:t>Sixth Outline Level</a:t>
            </a:r>
            <a:endParaRPr/>
          </a:p>
          <a:p>
            <a:pPr>
              <a:lnSpc>
                <a:spcPct val="100000"/>
              </a:lnSpc>
              <a:buSzPct val="110000"/>
              <a:buFont typeface="Wingdings 2" charset="2"/>
              <a:buChar char=""/>
            </a:pPr>
            <a:r>
              <a:rPr lang="en-US" sz="2400">
                <a:solidFill>
                  <a:srgbClr val="595959"/>
                </a:solidFill>
                <a:latin typeface="News Gothic MT"/>
              </a:rPr>
              <a:t>Seventh Outline LevelClick to edit Master text styles</a:t>
            </a:r>
            <a:endParaRPr/>
          </a:p>
          <a:p>
            <a:pPr lvl="1">
              <a:lnSpc>
                <a:spcPct val="100000"/>
              </a:lnSpc>
              <a:buSzPct val="110000"/>
              <a:buFont typeface="Wingdings 2" charset="2"/>
              <a:buChar char=""/>
            </a:pPr>
            <a:r>
              <a:rPr lang="en-US" sz="2200">
                <a:solidFill>
                  <a:srgbClr val="595959"/>
                </a:solidFill>
                <a:latin typeface="News Gothic MT"/>
              </a:rPr>
              <a:t>Second level</a:t>
            </a:r>
            <a:endParaRPr/>
          </a:p>
          <a:p>
            <a:pPr lvl="2">
              <a:lnSpc>
                <a:spcPct val="100000"/>
              </a:lnSpc>
              <a:buSzPct val="110000"/>
              <a:buFont typeface="Wingdings 2" charset="2"/>
              <a:buChar char=""/>
            </a:pPr>
            <a:r>
              <a:rPr lang="en-US" sz="2000">
                <a:solidFill>
                  <a:srgbClr val="595959"/>
                </a:solidFill>
                <a:latin typeface="News Gothic MT"/>
              </a:rPr>
              <a:t>Third level</a:t>
            </a:r>
            <a:endParaRPr/>
          </a:p>
          <a:p>
            <a:pPr lvl="3">
              <a:lnSpc>
                <a:spcPct val="100000"/>
              </a:lnSpc>
              <a:buSzPct val="110000"/>
              <a:buFont typeface="Wingdings 2" charset="2"/>
              <a:buChar char=""/>
            </a:pPr>
            <a:r>
              <a:rPr lang="en-US">
                <a:solidFill>
                  <a:srgbClr val="595959"/>
                </a:solidFill>
                <a:latin typeface="News Gothic MT"/>
              </a:rPr>
              <a:t>Fourth level</a:t>
            </a:r>
            <a:endParaRPr/>
          </a:p>
          <a:p>
            <a:pPr lvl="4">
              <a:lnSpc>
                <a:spcPct val="100000"/>
              </a:lnSpc>
              <a:buSzPct val="110000"/>
              <a:buFont typeface="Wingdings 2" charset="2"/>
              <a:buChar char=""/>
            </a:pPr>
            <a:r>
              <a:rPr lang="en-US">
                <a:solidFill>
                  <a:srgbClr val="595959"/>
                </a:solidFill>
                <a:latin typeface="News Gothic MT"/>
              </a:rPr>
              <a:t>Fifth level</a:t>
            </a:r>
            <a:endParaRPr/>
          </a:p>
        </p:txBody>
      </p:sp>
      <p:sp>
        <p:nvSpPr>
          <p:cNvPr id="2" name="PlaceHolder 3"/>
          <p:cNvSpPr>
            <a:spLocks noGrp="1"/>
          </p:cNvSpPr>
          <p:nvPr>
            <p:ph type="dt"/>
          </p:nvPr>
        </p:nvSpPr>
        <p:spPr>
          <a:xfrm>
            <a:off x="5629680" y="6275520"/>
            <a:ext cx="2133360" cy="364680"/>
          </a:xfrm>
          <a:prstGeom prst="rect">
            <a:avLst/>
          </a:prstGeom>
        </p:spPr>
        <p:txBody>
          <a:bodyPr anchor="ctr"/>
          <a:lstStyle/>
          <a:p>
            <a:pPr algn="r">
              <a:lnSpc>
                <a:spcPct val="100000"/>
              </a:lnSpc>
            </a:pPr>
            <a:r>
              <a:rPr lang="en-US" sz="1200" b="1">
                <a:solidFill>
                  <a:srgbClr val="FFFFFF"/>
                </a:solidFill>
                <a:latin typeface="Arial"/>
                <a:ea typeface="ＭＳ Ｐゴシック"/>
              </a:rPr>
              <a:t>9/8/14</a:t>
            </a:r>
            <a:endParaRPr/>
          </a:p>
        </p:txBody>
      </p:sp>
      <p:sp>
        <p:nvSpPr>
          <p:cNvPr id="3" name="PlaceHolder 4"/>
          <p:cNvSpPr>
            <a:spLocks noGrp="1"/>
          </p:cNvSpPr>
          <p:nvPr>
            <p:ph type="ftr"/>
          </p:nvPr>
        </p:nvSpPr>
        <p:spPr>
          <a:xfrm>
            <a:off x="264600" y="6275520"/>
            <a:ext cx="4840560" cy="364680"/>
          </a:xfrm>
          <a:prstGeom prst="rect">
            <a:avLst/>
          </a:prstGeom>
        </p:spPr>
        <p:txBody>
          <a:bodyPr anchor="ctr"/>
          <a:lstStyle/>
          <a:p>
            <a:endParaRPr/>
          </a:p>
        </p:txBody>
      </p:sp>
      <p:sp>
        <p:nvSpPr>
          <p:cNvPr id="4" name="PlaceHolder 5"/>
          <p:cNvSpPr>
            <a:spLocks noGrp="1"/>
          </p:cNvSpPr>
          <p:nvPr>
            <p:ph type="sldNum"/>
          </p:nvPr>
        </p:nvSpPr>
        <p:spPr>
          <a:xfrm>
            <a:off x="7898040" y="6275520"/>
            <a:ext cx="990360" cy="364680"/>
          </a:xfrm>
          <a:prstGeom prst="rect">
            <a:avLst/>
          </a:prstGeom>
        </p:spPr>
        <p:txBody>
          <a:bodyPr anchor="ctr"/>
          <a:lstStyle/>
          <a:p>
            <a:pPr algn="r">
              <a:lnSpc>
                <a:spcPct val="100000"/>
              </a:lnSpc>
            </a:pPr>
            <a:fld id="{6F1C5666-7F91-439B-93C4-D7283F47BD81}" type="slidenum">
              <a:rPr lang="en-US" sz="3600" b="1">
                <a:solidFill>
                  <a:srgbClr val="FFFFFF"/>
                </a:solidFill>
                <a:latin typeface="Arial"/>
                <a:ea typeface="ＭＳ Ｐゴシック"/>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6.emf"/><Relationship Id="rId1" Type="http://schemas.openxmlformats.org/officeDocument/2006/relationships/vmlDrawing" Target="../drawings/vmlDrawing4.vml"/><Relationship Id="rId2"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6.emf"/><Relationship Id="rId1" Type="http://schemas.openxmlformats.org/officeDocument/2006/relationships/vmlDrawing" Target="../drawings/vmlDrawing5.vml"/><Relationship Id="rId2"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6.emf"/><Relationship Id="rId1" Type="http://schemas.openxmlformats.org/officeDocument/2006/relationships/vmlDrawing" Target="../drawings/vmlDrawing6.vml"/><Relationship Id="rId2"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7.emf"/><Relationship Id="rId1" Type="http://schemas.openxmlformats.org/officeDocument/2006/relationships/vmlDrawing" Target="../drawings/vmlDrawing7.vml"/><Relationship Id="rId2"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8.emf"/><Relationship Id="rId1" Type="http://schemas.openxmlformats.org/officeDocument/2006/relationships/vmlDrawing" Target="../drawings/vmlDrawing8.vml"/><Relationship Id="rId2"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9.emf"/><Relationship Id="rId1" Type="http://schemas.openxmlformats.org/officeDocument/2006/relationships/vmlDrawing" Target="../drawings/vmlDrawing9.vml"/><Relationship Id="rId2"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1295280" y="1735665"/>
            <a:ext cx="6716520" cy="3279747"/>
          </a:xfrm>
          <a:prstGeom prst="rect">
            <a:avLst/>
          </a:prstGeom>
        </p:spPr>
        <p:txBody>
          <a:bodyPr anchor="b"/>
          <a:lstStyle/>
          <a:p>
            <a:pPr algn="ctr">
              <a:lnSpc>
                <a:spcPct val="100000"/>
              </a:lnSpc>
            </a:pPr>
            <a:r>
              <a:rPr lang="en-US" sz="4600" dirty="0" smtClean="0">
                <a:solidFill>
                  <a:srgbClr val="2C7C9F"/>
                </a:solidFill>
                <a:latin typeface="News Gothic MT"/>
              </a:rPr>
              <a:t>Program Design</a:t>
            </a:r>
            <a:r>
              <a:rPr lang="en-US" sz="4600" dirty="0" smtClean="0">
                <a:solidFill>
                  <a:srgbClr val="2C7C9F"/>
                </a:solidFill>
                <a:latin typeface="News Gothic MT"/>
              </a:rPr>
              <a:t>
</a:t>
            </a:r>
            <a:r>
              <a:rPr lang="en-US" sz="2400" dirty="0" smtClean="0">
                <a:solidFill>
                  <a:srgbClr val="2C7C9F"/>
                </a:solidFill>
                <a:latin typeface="News Gothic MT"/>
              </a:rPr>
              <a:t>CMSC 201</a:t>
            </a:r>
            <a:r>
              <a:rPr lang="en-US" sz="3200" dirty="0" smtClean="0">
                <a:solidFill>
                  <a:srgbClr val="09213B"/>
                </a:solidFill>
                <a:latin typeface="News Gothic MT"/>
              </a:rPr>
              <a:t>
</a:t>
            </a:r>
            <a:r>
              <a:rPr lang="en-US" sz="2800" dirty="0" smtClean="0">
                <a:solidFill>
                  <a:srgbClr val="09213B"/>
                </a:solidFill>
                <a:latin typeface="News Gothic MT"/>
              </a:rPr>
              <a:t>
</a:t>
            </a:r>
            <a:endParaRPr dirty="0"/>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body" sz="half" idx="1"/>
          </p:nvPr>
        </p:nvSpPr>
        <p:spPr>
          <a:xfrm>
            <a:off x="457200" y="1600200"/>
            <a:ext cx="3733800" cy="4525963"/>
          </a:xfrm>
        </p:spPr>
        <p:txBody>
          <a:bodyPr/>
          <a:lstStyle/>
          <a:p>
            <a:pPr marL="0" indent="0">
              <a:buFontTx/>
              <a:buNone/>
            </a:pPr>
            <a:r>
              <a:rPr lang="en-US" sz="2800" dirty="0">
                <a:solidFill>
                  <a:srgbClr val="595959"/>
                </a:solidFill>
              </a:rPr>
              <a:t>First, start with a clear statement of the problem or concept  </a:t>
            </a:r>
            <a:br>
              <a:rPr lang="en-US" sz="2800" dirty="0">
                <a:solidFill>
                  <a:srgbClr val="595959"/>
                </a:solidFill>
              </a:rPr>
            </a:br>
            <a:r>
              <a:rPr lang="en-US" sz="2800" dirty="0">
                <a:solidFill>
                  <a:srgbClr val="595959"/>
                </a:solidFill>
              </a:rPr>
              <a:t> </a:t>
            </a:r>
            <a:r>
              <a:rPr lang="en-US" sz="2800" dirty="0">
                <a:solidFill>
                  <a:srgbClr val="595959"/>
                </a:solidFill>
                <a:cs typeface="Arial" charset="0"/>
              </a:rPr>
              <a:t>– a </a:t>
            </a:r>
            <a:r>
              <a:rPr lang="en-US" sz="2800" dirty="0">
                <a:solidFill>
                  <a:srgbClr val="595959"/>
                </a:solidFill>
              </a:rPr>
              <a:t>single big idea.</a:t>
            </a:r>
          </a:p>
        </p:txBody>
      </p:sp>
      <p:graphicFrame>
        <p:nvGraphicFramePr>
          <p:cNvPr id="22545" name="Object 17"/>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3076" name="Visio" r:id="rId3" imgW="5434584" imgH="3850640" progId="Visio.Drawing.11">
                  <p:embed/>
                </p:oleObj>
              </mc:Choice>
              <mc:Fallback>
                <p:oleObj name="Visio" r:id="rId3" imgW="5434584" imgH="385064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TextShape 1"/>
          <p:cNvSpPr txBox="1"/>
          <p:nvPr/>
        </p:nvSpPr>
        <p:spPr>
          <a:xfrm>
            <a:off x="979311" y="654096"/>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p:txBody>
      </p:sp>
    </p:spTree>
    <p:extLst>
      <p:ext uri="{BB962C8B-B14F-4D97-AF65-F5344CB8AC3E}">
        <p14:creationId xmlns:p14="http://schemas.microsoft.com/office/powerpoint/2010/main" val="268585368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8" name="Object 4"/>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4100" name="Visio" r:id="rId3" imgW="5434584" imgH="3850640" progId="Visio.Drawing.11">
                  <p:embed/>
                </p:oleObj>
              </mc:Choice>
              <mc:Fallback>
                <p:oleObj name="Visio" r:id="rId3" imgW="5434584" imgH="385064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6630" name="Rectangle 6"/>
          <p:cNvSpPr>
            <a:spLocks noGrp="1" noChangeArrowheads="1"/>
          </p:cNvSpPr>
          <p:nvPr>
            <p:ph type="body" sz="half" idx="1"/>
          </p:nvPr>
        </p:nvSpPr>
        <p:spPr>
          <a:xfrm>
            <a:off x="304800" y="1600200"/>
            <a:ext cx="3657600" cy="4525963"/>
          </a:xfrm>
          <a:noFill/>
          <a:ln/>
        </p:spPr>
        <p:txBody>
          <a:bodyPr/>
          <a:lstStyle/>
          <a:p>
            <a:pPr marL="0" indent="0">
              <a:buFontTx/>
              <a:buNone/>
            </a:pPr>
            <a:r>
              <a:rPr lang="en-US" sz="2800" dirty="0">
                <a:solidFill>
                  <a:srgbClr val="595959"/>
                </a:solidFill>
              </a:rPr>
              <a:t>Next, break it down into several parts.</a:t>
            </a:r>
          </a:p>
          <a:p>
            <a:pPr marL="0" indent="0">
              <a:buFontTx/>
              <a:buNone/>
            </a:pPr>
            <a:endParaRPr lang="en-US" sz="2800" dirty="0"/>
          </a:p>
        </p:txBody>
      </p:sp>
      <p:sp>
        <p:nvSpPr>
          <p:cNvPr id="6" name="TextShape 1"/>
          <p:cNvSpPr txBox="1"/>
          <p:nvPr/>
        </p:nvSpPr>
        <p:spPr>
          <a:xfrm>
            <a:off x="979311" y="583541"/>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p:txBody>
      </p:sp>
    </p:spTree>
    <p:extLst>
      <p:ext uri="{BB962C8B-B14F-4D97-AF65-F5344CB8AC3E}">
        <p14:creationId xmlns:p14="http://schemas.microsoft.com/office/powerpoint/2010/main" val="294387990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sz="half" idx="1"/>
          </p:nvPr>
        </p:nvSpPr>
        <p:spPr>
          <a:xfrm>
            <a:off x="304800" y="1600200"/>
            <a:ext cx="3657600" cy="4525963"/>
          </a:xfrm>
        </p:spPr>
        <p:txBody>
          <a:bodyPr/>
          <a:lstStyle/>
          <a:p>
            <a:pPr marL="0" indent="0">
              <a:buFontTx/>
              <a:buNone/>
            </a:pPr>
            <a:r>
              <a:rPr lang="en-US" sz="2800" dirty="0">
                <a:solidFill>
                  <a:srgbClr val="595959"/>
                </a:solidFill>
              </a:rPr>
              <a:t>Next, break it down into several parts.</a:t>
            </a:r>
          </a:p>
          <a:p>
            <a:pPr marL="0" indent="0">
              <a:buFontTx/>
              <a:buNone/>
            </a:pPr>
            <a:r>
              <a:rPr lang="en-US" altLang="ja-JP" sz="2800" dirty="0">
                <a:solidFill>
                  <a:srgbClr val="595959"/>
                </a:solidFill>
                <a:cs typeface="ＭＳ Ｐゴシック" charset="0"/>
              </a:rPr>
              <a:t>If any of those parts can be further broken down, then the process continues…</a:t>
            </a:r>
            <a:endParaRPr lang="en-US" sz="2800" dirty="0">
              <a:solidFill>
                <a:srgbClr val="595959"/>
              </a:solidFill>
            </a:endParaRPr>
          </a:p>
        </p:txBody>
      </p:sp>
      <p:graphicFrame>
        <p:nvGraphicFramePr>
          <p:cNvPr id="27652" name="Object 4"/>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5124" name="Visio" r:id="rId3" imgW="5434584" imgH="3850640" progId="Visio.Drawing.11">
                  <p:embed/>
                </p:oleObj>
              </mc:Choice>
              <mc:Fallback>
                <p:oleObj name="Visio" r:id="rId3" imgW="5434584" imgH="385064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TextShape 1"/>
          <p:cNvSpPr txBox="1"/>
          <p:nvPr/>
        </p:nvSpPr>
        <p:spPr>
          <a:xfrm>
            <a:off x="979311" y="682319"/>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p:txBody>
      </p:sp>
    </p:spTree>
    <p:extLst>
      <p:ext uri="{BB962C8B-B14F-4D97-AF65-F5344CB8AC3E}">
        <p14:creationId xmlns:p14="http://schemas.microsoft.com/office/powerpoint/2010/main" val="171091051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nvPr>
        </p:nvSpPr>
        <p:spPr>
          <a:xfrm>
            <a:off x="0" y="1600200"/>
            <a:ext cx="4038600" cy="4525963"/>
          </a:xfrm>
        </p:spPr>
        <p:txBody>
          <a:bodyPr/>
          <a:lstStyle/>
          <a:p>
            <a:pPr marL="0" indent="0">
              <a:lnSpc>
                <a:spcPct val="115000"/>
              </a:lnSpc>
              <a:buFontTx/>
              <a:buNone/>
            </a:pPr>
            <a:r>
              <a:rPr lang="en-US" altLang="ja-JP" sz="2800" dirty="0">
                <a:solidFill>
                  <a:srgbClr val="595959"/>
                </a:solidFill>
                <a:cs typeface="ＭＳ Ｐゴシック" charset="0"/>
              </a:rPr>
              <a:t>… and so on.</a:t>
            </a:r>
          </a:p>
          <a:p>
            <a:pPr marL="0" indent="0">
              <a:buFontTx/>
              <a:buNone/>
            </a:pPr>
            <a:endParaRPr lang="en-US" sz="2800" dirty="0"/>
          </a:p>
        </p:txBody>
      </p:sp>
      <p:graphicFrame>
        <p:nvGraphicFramePr>
          <p:cNvPr id="29700" name="Object 4"/>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6148" name="Visio" r:id="rId3" imgW="5431536" imgH="3847592" progId="Visio.Drawing.11">
                  <p:embed/>
                </p:oleObj>
              </mc:Choice>
              <mc:Fallback>
                <p:oleObj name="Visio" r:id="rId3" imgW="5431536" imgH="384759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TextShape 1"/>
          <p:cNvSpPr txBox="1"/>
          <p:nvPr/>
        </p:nvSpPr>
        <p:spPr>
          <a:xfrm>
            <a:off x="1148645" y="64454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p:txBody>
      </p:sp>
    </p:spTree>
    <p:extLst>
      <p:ext uri="{BB962C8B-B14F-4D97-AF65-F5344CB8AC3E}">
        <p14:creationId xmlns:p14="http://schemas.microsoft.com/office/powerpoint/2010/main" val="1318552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sz="half" idx="1"/>
          </p:nvPr>
        </p:nvSpPr>
        <p:spPr>
          <a:xfrm>
            <a:off x="0" y="1600200"/>
            <a:ext cx="4038600" cy="4525963"/>
          </a:xfrm>
        </p:spPr>
        <p:txBody>
          <a:bodyPr/>
          <a:lstStyle/>
          <a:p>
            <a:pPr marL="0" indent="0">
              <a:lnSpc>
                <a:spcPct val="115000"/>
              </a:lnSpc>
              <a:buFontTx/>
              <a:buNone/>
            </a:pPr>
            <a:r>
              <a:rPr lang="en-US" altLang="ja-JP" sz="2800" dirty="0">
                <a:solidFill>
                  <a:srgbClr val="595959"/>
                </a:solidFill>
                <a:cs typeface="ＭＳ Ｐゴシック" charset="0"/>
              </a:rPr>
              <a:t>… and so on.</a:t>
            </a:r>
          </a:p>
          <a:p>
            <a:pPr marL="0" indent="0">
              <a:lnSpc>
                <a:spcPct val="115000"/>
              </a:lnSpc>
              <a:buFontTx/>
              <a:buNone/>
            </a:pPr>
            <a:r>
              <a:rPr lang="en-US" altLang="ja-JP" sz="2800" dirty="0">
                <a:solidFill>
                  <a:srgbClr val="595959"/>
                </a:solidFill>
                <a:cs typeface="ＭＳ Ｐゴシック" charset="0"/>
              </a:rPr>
              <a:t>The final design might look something like this </a:t>
            </a:r>
            <a:r>
              <a:rPr lang="en-US" altLang="ja-JP" sz="2800" b="1" i="1" dirty="0">
                <a:solidFill>
                  <a:srgbClr val="595959"/>
                </a:solidFill>
                <a:cs typeface="ＭＳ Ｐゴシック" charset="0"/>
              </a:rPr>
              <a:t>organizational chart</a:t>
            </a:r>
            <a:r>
              <a:rPr lang="en-US" altLang="ja-JP" sz="2800" dirty="0">
                <a:solidFill>
                  <a:srgbClr val="595959"/>
                </a:solidFill>
                <a:cs typeface="ＭＳ Ｐゴシック" charset="0"/>
              </a:rPr>
              <a:t>, showing  the overall structure of separate units that form a single complex entity. </a:t>
            </a:r>
            <a:endParaRPr lang="en-US" sz="2800" dirty="0">
              <a:solidFill>
                <a:srgbClr val="595959"/>
              </a:solidFill>
            </a:endParaRPr>
          </a:p>
        </p:txBody>
      </p:sp>
      <p:graphicFrame>
        <p:nvGraphicFramePr>
          <p:cNvPr id="53252" name="Object 4"/>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7172" name="Visio" r:id="rId3" imgW="5431536" imgH="3847592" progId="Visio.Drawing.11">
                  <p:embed/>
                </p:oleObj>
              </mc:Choice>
              <mc:Fallback>
                <p:oleObj name="Visio" r:id="rId3" imgW="5431536" imgH="384759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TextShape 1"/>
          <p:cNvSpPr txBox="1"/>
          <p:nvPr/>
        </p:nvSpPr>
        <p:spPr>
          <a:xfrm>
            <a:off x="979311" y="597652"/>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p:txBody>
      </p:sp>
    </p:spTree>
    <p:extLst>
      <p:ext uri="{BB962C8B-B14F-4D97-AF65-F5344CB8AC3E}">
        <p14:creationId xmlns:p14="http://schemas.microsoft.com/office/powerpoint/2010/main" val="33811622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sz="half" idx="1"/>
          </p:nvPr>
        </p:nvSpPr>
        <p:spPr>
          <a:xfrm>
            <a:off x="228600" y="1600200"/>
            <a:ext cx="4038600" cy="4525963"/>
          </a:xfrm>
        </p:spPr>
        <p:txBody>
          <a:bodyPr/>
          <a:lstStyle/>
          <a:p>
            <a:pPr marL="0" indent="0">
              <a:buFontTx/>
              <a:buNone/>
            </a:pPr>
            <a:r>
              <a:rPr lang="en-US" altLang="ja-JP" sz="2800" dirty="0">
                <a:solidFill>
                  <a:srgbClr val="595959"/>
                </a:solidFill>
                <a:cs typeface="ＭＳ Ｐゴシック" charset="0"/>
              </a:rPr>
              <a:t>An organizational chart is like an upside down tree, with nodes representing each process.  </a:t>
            </a:r>
          </a:p>
          <a:p>
            <a:pPr marL="0" indent="0">
              <a:buFontTx/>
              <a:buNone/>
            </a:pPr>
            <a:r>
              <a:rPr lang="en-US" altLang="ja-JP" sz="2800" dirty="0">
                <a:cs typeface="ＭＳ Ｐゴシック" charset="0"/>
              </a:rPr>
              <a:t>  </a:t>
            </a:r>
            <a:endParaRPr lang="en-US" sz="2800" dirty="0"/>
          </a:p>
        </p:txBody>
      </p:sp>
      <p:graphicFrame>
        <p:nvGraphicFramePr>
          <p:cNvPr id="30724" name="Object 4"/>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8196" name="Visio" r:id="rId3" imgW="5431536" imgH="3847592" progId="Visio.Drawing.11">
                  <p:embed/>
                </p:oleObj>
              </mc:Choice>
              <mc:Fallback>
                <p:oleObj name="Visio" r:id="rId3" imgW="5431536" imgH="3847592"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TextShape 1"/>
          <p:cNvSpPr txBox="1"/>
          <p:nvPr/>
        </p:nvSpPr>
        <p:spPr>
          <a:xfrm>
            <a:off x="979311" y="724653"/>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p:txBody>
      </p:sp>
    </p:spTree>
    <p:extLst>
      <p:ext uri="{BB962C8B-B14F-4D97-AF65-F5344CB8AC3E}">
        <p14:creationId xmlns:p14="http://schemas.microsoft.com/office/powerpoint/2010/main" val="400643574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Object 3"/>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10244" name="Visio" r:id="rId3" imgW="5434584" imgH="3850640" progId="Visio.Drawing.11">
                  <p:embed/>
                </p:oleObj>
              </mc:Choice>
              <mc:Fallback>
                <p:oleObj name="Visio" r:id="rId3" imgW="5434584" imgH="385064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1748" name="Rectangle 4"/>
          <p:cNvSpPr>
            <a:spLocks noGrp="1" noChangeArrowheads="1"/>
          </p:cNvSpPr>
          <p:nvPr>
            <p:ph type="body" sz="half" idx="1"/>
          </p:nvPr>
        </p:nvSpPr>
        <p:spPr>
          <a:xfrm>
            <a:off x="76200" y="1600200"/>
            <a:ext cx="4419600" cy="4525963"/>
          </a:xfrm>
          <a:noFill/>
          <a:ln/>
        </p:spPr>
        <p:txBody>
          <a:bodyPr/>
          <a:lstStyle/>
          <a:p>
            <a:pPr marL="0" indent="0">
              <a:lnSpc>
                <a:spcPct val="100000"/>
              </a:lnSpc>
              <a:buFontTx/>
              <a:buNone/>
            </a:pPr>
            <a:r>
              <a:rPr lang="en-US" altLang="ja-JP" sz="2800" dirty="0">
                <a:solidFill>
                  <a:srgbClr val="595959"/>
                </a:solidFill>
                <a:cs typeface="ＭＳ Ｐゴシック" charset="0"/>
              </a:rPr>
              <a:t>The </a:t>
            </a:r>
            <a:r>
              <a:rPr lang="en-US" altLang="ja-JP" sz="2800" dirty="0" smtClean="0">
                <a:solidFill>
                  <a:srgbClr val="595959"/>
                </a:solidFill>
                <a:cs typeface="ＭＳ Ｐゴシック" charset="0"/>
              </a:rPr>
              <a:t>bottom nodes represent </a:t>
            </a:r>
            <a:r>
              <a:rPr lang="en-US" altLang="ja-JP" sz="2800" dirty="0">
                <a:solidFill>
                  <a:srgbClr val="595959"/>
                </a:solidFill>
                <a:cs typeface="ＭＳ Ｐゴシック" charset="0"/>
              </a:rPr>
              <a:t>modules that need to </a:t>
            </a:r>
            <a:br>
              <a:rPr lang="en-US" altLang="ja-JP" sz="2800" dirty="0">
                <a:solidFill>
                  <a:srgbClr val="595959"/>
                </a:solidFill>
                <a:cs typeface="ＭＳ Ｐゴシック" charset="0"/>
              </a:rPr>
            </a:br>
            <a:r>
              <a:rPr lang="en-US" altLang="ja-JP" sz="2800" dirty="0">
                <a:solidFill>
                  <a:srgbClr val="595959"/>
                </a:solidFill>
                <a:cs typeface="ＭＳ Ｐゴシック" charset="0"/>
              </a:rPr>
              <a:t>be developed and then recombined to create </a:t>
            </a:r>
            <a:br>
              <a:rPr lang="en-US" altLang="ja-JP" sz="2800" dirty="0">
                <a:solidFill>
                  <a:srgbClr val="595959"/>
                </a:solidFill>
                <a:cs typeface="ＭＳ Ｐゴシック" charset="0"/>
              </a:rPr>
            </a:br>
            <a:r>
              <a:rPr lang="en-US" altLang="ja-JP" sz="2800" dirty="0">
                <a:solidFill>
                  <a:srgbClr val="595959"/>
                </a:solidFill>
                <a:cs typeface="ＭＳ Ｐゴシック" charset="0"/>
              </a:rPr>
              <a:t>the overall solution to</a:t>
            </a:r>
            <a:br>
              <a:rPr lang="en-US" altLang="ja-JP" sz="2800" dirty="0">
                <a:solidFill>
                  <a:srgbClr val="595959"/>
                </a:solidFill>
                <a:cs typeface="ＭＳ Ｐゴシック" charset="0"/>
              </a:rPr>
            </a:br>
            <a:r>
              <a:rPr lang="en-US" altLang="ja-JP" sz="2800" dirty="0">
                <a:solidFill>
                  <a:srgbClr val="595959"/>
                </a:solidFill>
                <a:cs typeface="ＭＳ Ｐゴシック" charset="0"/>
              </a:rPr>
              <a:t>the original problem.</a:t>
            </a:r>
          </a:p>
          <a:p>
            <a:pPr marL="0" indent="0">
              <a:lnSpc>
                <a:spcPct val="100000"/>
              </a:lnSpc>
              <a:spcBef>
                <a:spcPct val="20000"/>
              </a:spcBef>
              <a:buFontTx/>
              <a:buNone/>
            </a:pPr>
            <a:endParaRPr lang="en-US" altLang="ja-JP" sz="2800" dirty="0">
              <a:cs typeface="ＭＳ Ｐゴシック" charset="0"/>
            </a:endParaRPr>
          </a:p>
          <a:p>
            <a:pPr marL="0" indent="0">
              <a:lnSpc>
                <a:spcPct val="100000"/>
              </a:lnSpc>
              <a:spcBef>
                <a:spcPct val="50000"/>
              </a:spcBef>
              <a:buFontTx/>
              <a:buNone/>
            </a:pPr>
            <a:r>
              <a:rPr lang="en-US" altLang="ja-JP" sz="2800" dirty="0">
                <a:solidFill>
                  <a:srgbClr val="595959"/>
                </a:solidFill>
                <a:cs typeface="ＭＳ Ｐゴシック" charset="0"/>
              </a:rPr>
              <a:t>Top-down design leads to </a:t>
            </a:r>
            <a:r>
              <a:rPr lang="en-US" altLang="ja-JP" sz="2800" b="1" i="1" dirty="0">
                <a:solidFill>
                  <a:srgbClr val="595959"/>
                </a:solidFill>
                <a:cs typeface="ＭＳ Ｐゴシック" charset="0"/>
              </a:rPr>
              <a:t>modular</a:t>
            </a:r>
            <a:r>
              <a:rPr lang="en-US" altLang="ja-JP" sz="2800" dirty="0">
                <a:solidFill>
                  <a:srgbClr val="595959"/>
                </a:solidFill>
                <a:cs typeface="ＭＳ Ｐゴシック" charset="0"/>
              </a:rPr>
              <a:t> </a:t>
            </a:r>
            <a:r>
              <a:rPr lang="en-US" altLang="ja-JP" sz="2800" b="1" i="1" dirty="0">
                <a:solidFill>
                  <a:srgbClr val="595959"/>
                </a:solidFill>
                <a:cs typeface="ＭＳ Ｐゴシック" charset="0"/>
              </a:rPr>
              <a:t>development</a:t>
            </a:r>
            <a:r>
              <a:rPr lang="en-US" altLang="ja-JP" sz="2800" dirty="0">
                <a:cs typeface="ＭＳ Ｐゴシック" charset="0"/>
              </a:rPr>
              <a:t>.</a:t>
            </a:r>
          </a:p>
          <a:p>
            <a:pPr marL="0" indent="0">
              <a:buFontTx/>
              <a:buNone/>
            </a:pPr>
            <a:endParaRPr lang="en-US" sz="2800" dirty="0"/>
          </a:p>
        </p:txBody>
      </p:sp>
      <p:sp>
        <p:nvSpPr>
          <p:cNvPr id="6" name="TextShape 1"/>
          <p:cNvSpPr txBox="1"/>
          <p:nvPr/>
        </p:nvSpPr>
        <p:spPr>
          <a:xfrm>
            <a:off x="979311" y="682320"/>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p:txBody>
      </p:sp>
    </p:spTree>
    <p:extLst>
      <p:ext uri="{BB962C8B-B14F-4D97-AF65-F5344CB8AC3E}">
        <p14:creationId xmlns:p14="http://schemas.microsoft.com/office/powerpoint/2010/main" val="109363765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4" name="Object 6"/>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11268" name="Visio" r:id="rId3" imgW="5434584" imgH="3850640" progId="Visio.Drawing.11">
                  <p:embed/>
                </p:oleObj>
              </mc:Choice>
              <mc:Fallback>
                <p:oleObj name="Visio" r:id="rId3" imgW="5434584" imgH="385064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2781" name="Rectangle 13"/>
          <p:cNvSpPr>
            <a:spLocks noGrp="1" noChangeArrowheads="1"/>
          </p:cNvSpPr>
          <p:nvPr>
            <p:ph type="body" sz="half" idx="1"/>
          </p:nvPr>
        </p:nvSpPr>
        <p:spPr>
          <a:xfrm>
            <a:off x="76200" y="1600200"/>
            <a:ext cx="4038600" cy="4525963"/>
          </a:xfrm>
          <a:noFill/>
          <a:ln/>
        </p:spPr>
        <p:txBody>
          <a:bodyPr/>
          <a:lstStyle/>
          <a:p>
            <a:pPr marL="0" indent="0">
              <a:lnSpc>
                <a:spcPct val="115000"/>
              </a:lnSpc>
              <a:buFontTx/>
              <a:buNone/>
            </a:pPr>
            <a:r>
              <a:rPr lang="en-US" sz="2800" b="1" i="1" dirty="0">
                <a:solidFill>
                  <a:srgbClr val="595959"/>
                </a:solidFill>
              </a:rPr>
              <a:t>Modular development </a:t>
            </a:r>
            <a:r>
              <a:rPr lang="en-US" sz="2800" dirty="0">
                <a:solidFill>
                  <a:srgbClr val="595959"/>
                </a:solidFill>
              </a:rPr>
              <a:t>is the process of developing software modules individually…</a:t>
            </a:r>
          </a:p>
        </p:txBody>
      </p:sp>
      <p:sp>
        <p:nvSpPr>
          <p:cNvPr id="6"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2674906779"/>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5" name="Object 3"/>
          <p:cNvGraphicFramePr>
            <a:graphicFrameLocks noChangeAspect="1"/>
          </p:cNvGraphicFramePr>
          <p:nvPr>
            <p:ph sz="half" idx="2"/>
          </p:nvPr>
        </p:nvGraphicFramePr>
        <p:xfrm>
          <a:off x="4038600" y="2057400"/>
          <a:ext cx="4953000" cy="3509963"/>
        </p:xfrm>
        <a:graphic>
          <a:graphicData uri="http://schemas.openxmlformats.org/presentationml/2006/ole">
            <mc:AlternateContent xmlns:mc="http://schemas.openxmlformats.org/markup-compatibility/2006">
              <mc:Choice xmlns:v="urn:schemas-microsoft-com:vml" Requires="v">
                <p:oleObj spid="_x0000_s12292" name="Visio" r:id="rId3" imgW="5434584" imgH="3850640" progId="Visio.Drawing.11">
                  <p:embed/>
                </p:oleObj>
              </mc:Choice>
              <mc:Fallback>
                <p:oleObj name="Visio" r:id="rId3" imgW="5434584" imgH="385064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2057400"/>
                        <a:ext cx="4953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3796" name="Rectangle 4"/>
          <p:cNvSpPr>
            <a:spLocks noGrp="1" noChangeArrowheads="1"/>
          </p:cNvSpPr>
          <p:nvPr>
            <p:ph type="body" sz="half" idx="1"/>
          </p:nvPr>
        </p:nvSpPr>
        <p:spPr>
          <a:xfrm>
            <a:off x="76200" y="1600200"/>
            <a:ext cx="4038600" cy="4525963"/>
          </a:xfrm>
          <a:noFill/>
          <a:ln/>
        </p:spPr>
        <p:txBody>
          <a:bodyPr/>
          <a:lstStyle/>
          <a:p>
            <a:pPr marL="0" indent="0">
              <a:lnSpc>
                <a:spcPct val="115000"/>
              </a:lnSpc>
              <a:buFontTx/>
              <a:buNone/>
            </a:pPr>
            <a:r>
              <a:rPr lang="en-US" sz="2800" b="1" i="1" dirty="0">
                <a:solidFill>
                  <a:srgbClr val="595959"/>
                </a:solidFill>
              </a:rPr>
              <a:t>Modular development </a:t>
            </a:r>
            <a:r>
              <a:rPr lang="en-US" sz="2800" dirty="0">
                <a:solidFill>
                  <a:srgbClr val="595959"/>
                </a:solidFill>
              </a:rPr>
              <a:t>is the process of developing software modules individually…</a:t>
            </a:r>
          </a:p>
          <a:p>
            <a:pPr marL="0" indent="0">
              <a:lnSpc>
                <a:spcPct val="115000"/>
              </a:lnSpc>
              <a:buFontTx/>
              <a:buNone/>
            </a:pPr>
            <a:r>
              <a:rPr lang="en-US" sz="2800" dirty="0">
                <a:solidFill>
                  <a:srgbClr val="595959"/>
                </a:solidFill>
              </a:rPr>
              <a:t>…then combining the modules to form a solution to an overall  problem.</a:t>
            </a:r>
          </a:p>
        </p:txBody>
      </p:sp>
      <p:sp>
        <p:nvSpPr>
          <p:cNvPr id="6" name="TextShape 1"/>
          <p:cNvSpPr txBox="1"/>
          <p:nvPr/>
        </p:nvSpPr>
        <p:spPr>
          <a:xfrm>
            <a:off x="979311" y="625876"/>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256503999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457200" y="1905000"/>
            <a:ext cx="8686800" cy="4473222"/>
          </a:xfrm>
          <a:prstGeom prst="rect">
            <a:avLst/>
          </a:prstGeom>
        </p:spPr>
        <p:txBody>
          <a:bodyPr/>
          <a:lstStyle/>
          <a:p>
            <a:pPr marL="338138" indent="-338138">
              <a:lnSpc>
                <a:spcPct val="105000"/>
              </a:lnSpc>
              <a:spcBef>
                <a:spcPct val="60000"/>
              </a:spcBef>
              <a:buFontTx/>
              <a:buNone/>
            </a:pPr>
            <a:r>
              <a:rPr lang="en-US" altLang="ja-JP" sz="2400" dirty="0">
                <a:solidFill>
                  <a:srgbClr val="595959"/>
                </a:solidFill>
                <a:cs typeface="ＭＳ Ｐゴシック" charset="0"/>
              </a:rPr>
              <a:t>Modular development of computer software:</a:t>
            </a:r>
          </a:p>
          <a:p>
            <a:pPr marL="457200" indent="-457200">
              <a:lnSpc>
                <a:spcPct val="105000"/>
              </a:lnSpc>
              <a:spcBef>
                <a:spcPct val="60000"/>
              </a:spcBef>
              <a:buClr>
                <a:schemeClr val="accent2"/>
              </a:buClr>
              <a:buSzPct val="125000"/>
              <a:buFont typeface="Arial"/>
              <a:buChar char="•"/>
            </a:pPr>
            <a:r>
              <a:rPr lang="en-US" altLang="ja-JP" sz="2800" dirty="0">
                <a:solidFill>
                  <a:srgbClr val="595959"/>
                </a:solidFill>
                <a:cs typeface="ＭＳ Ｐゴシック" charset="0"/>
              </a:rPr>
              <a:t>makes a large project more </a:t>
            </a:r>
            <a:r>
              <a:rPr lang="en-US" altLang="ja-JP" sz="2800" dirty="0" smtClean="0">
                <a:solidFill>
                  <a:srgbClr val="595959"/>
                </a:solidFill>
                <a:cs typeface="ＭＳ Ｐゴシック" charset="0"/>
              </a:rPr>
              <a:t>manageable</a:t>
            </a:r>
          </a:p>
          <a:p>
            <a:pPr marL="457200" indent="-457200">
              <a:lnSpc>
                <a:spcPct val="105000"/>
              </a:lnSpc>
              <a:spcBef>
                <a:spcPct val="60000"/>
              </a:spcBef>
              <a:buClr>
                <a:schemeClr val="accent2"/>
              </a:buClr>
              <a:buSzPct val="125000"/>
              <a:buFont typeface="Arial"/>
              <a:buChar char="•"/>
            </a:pPr>
            <a:r>
              <a:rPr lang="en-US" altLang="ja-JP" sz="2800" dirty="0" smtClean="0">
                <a:solidFill>
                  <a:srgbClr val="595959"/>
                </a:solidFill>
                <a:cs typeface="ＭＳ Ｐゴシック" charset="0"/>
              </a:rPr>
              <a:t>is faster for large projects </a:t>
            </a:r>
          </a:p>
          <a:p>
            <a:pPr marL="457200" indent="-457200">
              <a:lnSpc>
                <a:spcPct val="105000"/>
              </a:lnSpc>
              <a:spcBef>
                <a:spcPct val="60000"/>
              </a:spcBef>
              <a:buClr>
                <a:schemeClr val="accent2"/>
              </a:buClr>
              <a:buSzPct val="125000"/>
              <a:buFont typeface="Arial"/>
              <a:buChar char="•"/>
            </a:pPr>
            <a:r>
              <a:rPr lang="en-US" altLang="ja-JP" sz="2800" dirty="0" smtClean="0">
                <a:solidFill>
                  <a:srgbClr val="595959"/>
                </a:solidFill>
                <a:cs typeface="ＭＳ Ｐゴシック" charset="0"/>
              </a:rPr>
              <a:t>leads to a higher quality product </a:t>
            </a:r>
          </a:p>
          <a:p>
            <a:pPr marL="457200" indent="-457200">
              <a:lnSpc>
                <a:spcPct val="105000"/>
              </a:lnSpc>
              <a:spcBef>
                <a:spcPct val="60000"/>
              </a:spcBef>
              <a:buClr>
                <a:schemeClr val="accent2"/>
              </a:buClr>
              <a:buSzPct val="125000"/>
              <a:buFont typeface="Arial"/>
              <a:buChar char="•"/>
            </a:pPr>
            <a:r>
              <a:rPr lang="en-US" altLang="ja-JP" sz="2800" dirty="0" smtClean="0">
                <a:solidFill>
                  <a:srgbClr val="595959"/>
                </a:solidFill>
                <a:cs typeface="ＭＳ Ｐゴシック" charset="0"/>
              </a:rPr>
              <a:t>makes it easier to find and correct errors</a:t>
            </a:r>
          </a:p>
          <a:p>
            <a:pPr marL="457200" indent="-457200">
              <a:lnSpc>
                <a:spcPct val="105000"/>
              </a:lnSpc>
              <a:spcBef>
                <a:spcPct val="60000"/>
              </a:spcBef>
              <a:buClr>
                <a:schemeClr val="accent2"/>
              </a:buClr>
              <a:buSzPct val="125000"/>
              <a:buFont typeface="Arial"/>
              <a:buChar char="•"/>
            </a:pPr>
            <a:r>
              <a:rPr lang="en-US" altLang="ja-JP" sz="2800" dirty="0" smtClean="0">
                <a:solidFill>
                  <a:srgbClr val="595959"/>
                </a:solidFill>
                <a:cs typeface="ＭＳ Ｐゴシック" charset="0"/>
              </a:rPr>
              <a:t>increases the reusability of solutions </a:t>
            </a:r>
            <a:r>
              <a:rPr lang="en-US" altLang="ja-JP" sz="2800" dirty="0" smtClean="0">
                <a:cs typeface="ＭＳ Ｐゴシック" charset="0"/>
              </a:rPr>
              <a:t> </a:t>
            </a:r>
            <a:endParaRPr lang="en-US" sz="2800" dirty="0" smtClean="0"/>
          </a:p>
          <a:p>
            <a:pPr marL="457200" indent="-457200">
              <a:lnSpc>
                <a:spcPct val="105000"/>
              </a:lnSpc>
              <a:spcBef>
                <a:spcPct val="60000"/>
              </a:spcBef>
              <a:buClr>
                <a:schemeClr val="accent2"/>
              </a:buClr>
              <a:buSzPct val="125000"/>
              <a:buFont typeface="Arial"/>
              <a:buChar char="•"/>
            </a:pPr>
            <a:endParaRPr lang="en-US" altLang="ja-JP" sz="2800" dirty="0" smtClean="0">
              <a:cs typeface="ＭＳ Ｐゴシック" charset="0"/>
            </a:endParaRPr>
          </a:p>
          <a:p>
            <a:pPr marL="457200" indent="-457200">
              <a:lnSpc>
                <a:spcPct val="105000"/>
              </a:lnSpc>
              <a:spcBef>
                <a:spcPct val="60000"/>
              </a:spcBef>
              <a:buClr>
                <a:schemeClr val="accent2"/>
              </a:buClr>
              <a:buSzPct val="125000"/>
              <a:buFont typeface="Arial"/>
              <a:buChar char="•"/>
            </a:pPr>
            <a:endParaRPr lang="en-US" altLang="ja-JP" sz="2800" dirty="0" smtClean="0">
              <a:cs typeface="ＭＳ Ｐゴシック" charset="0"/>
            </a:endParaRPr>
          </a:p>
          <a:p>
            <a:pPr marL="457200" indent="-457200">
              <a:lnSpc>
                <a:spcPct val="105000"/>
              </a:lnSpc>
              <a:spcBef>
                <a:spcPct val="60000"/>
              </a:spcBef>
              <a:buClr>
                <a:schemeClr val="accent2"/>
              </a:buClr>
              <a:buSzPct val="125000"/>
              <a:buFont typeface="Arial"/>
              <a:buChar char="•"/>
            </a:pPr>
            <a:endParaRPr lang="en-US" altLang="ja-JP" sz="2800" dirty="0" smtClean="0">
              <a:cs typeface="ＭＳ Ｐゴシック" charset="0"/>
            </a:endParaRPr>
          </a:p>
          <a:p>
            <a:pPr marL="457200" indent="-457200">
              <a:lnSpc>
                <a:spcPct val="105000"/>
              </a:lnSpc>
              <a:spcBef>
                <a:spcPct val="60000"/>
              </a:spcBef>
              <a:buClr>
                <a:schemeClr val="accent2"/>
              </a:buClr>
              <a:buSzPct val="125000"/>
              <a:buFont typeface="Arial"/>
              <a:buChar char="•"/>
            </a:pPr>
            <a:endParaRPr lang="en-US" altLang="ja-JP" sz="2800" dirty="0">
              <a:cs typeface="ＭＳ Ｐゴシック" charset="0"/>
            </a:endParaRPr>
          </a:p>
        </p:txBody>
      </p:sp>
      <p:sp>
        <p:nvSpPr>
          <p:cNvPr id="5"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290525185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Motivation</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We’ve talked a lot abou</a:t>
            </a:r>
            <a:r>
              <a:rPr lang="en-US" sz="2400" dirty="0" smtClean="0">
                <a:solidFill>
                  <a:srgbClr val="595959"/>
                </a:solidFill>
                <a:latin typeface="News Gothic MT"/>
              </a:rPr>
              <a:t>t certain ‘good habits’ we’d like you guys to get in while writing code.  There are two main reasons for this: readability, adaptability.</a:t>
            </a:r>
            <a:endParaRPr lang="en-US" sz="2400" dirty="0" smtClean="0">
              <a:solidFill>
                <a:srgbClr val="595959"/>
              </a:solidFill>
              <a:latin typeface="News Gothic MT"/>
            </a:endParaRPr>
          </a:p>
        </p:txBody>
      </p:sp>
    </p:spTree>
    <p:extLst>
      <p:ext uri="{BB962C8B-B14F-4D97-AF65-F5344CB8AC3E}">
        <p14:creationId xmlns:p14="http://schemas.microsoft.com/office/powerpoint/2010/main" val="71873728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type="body" idx="4294967295"/>
          </p:nvPr>
        </p:nvSpPr>
        <p:spPr>
          <a:xfrm>
            <a:off x="457200" y="1905000"/>
            <a:ext cx="8229600" cy="5791200"/>
          </a:xfrm>
          <a:prstGeom prst="rect">
            <a:avLst/>
          </a:prstGeom>
        </p:spPr>
        <p:txBody>
          <a:bodyPr/>
          <a:lstStyle/>
          <a:p>
            <a:pPr marL="0" indent="0">
              <a:lnSpc>
                <a:spcPct val="105000"/>
              </a:lnSpc>
              <a:spcBef>
                <a:spcPct val="60000"/>
              </a:spcBef>
              <a:buClr>
                <a:schemeClr val="accent2"/>
              </a:buClr>
              <a:buSzPct val="125000"/>
              <a:buFontTx/>
              <a:buNone/>
            </a:pPr>
            <a:r>
              <a:rPr lang="en-US" altLang="ja-JP" sz="2400" dirty="0">
                <a:solidFill>
                  <a:srgbClr val="595959"/>
                </a:solidFill>
                <a:cs typeface="ＭＳ Ｐゴシック" charset="0"/>
              </a:rPr>
              <a:t>… makes a large project more manageable.</a:t>
            </a:r>
          </a:p>
          <a:p>
            <a:pPr marL="0" indent="0">
              <a:lnSpc>
                <a:spcPct val="105000"/>
              </a:lnSpc>
              <a:spcBef>
                <a:spcPct val="60000"/>
              </a:spcBef>
              <a:buClr>
                <a:schemeClr val="accent2"/>
              </a:buClr>
              <a:buSzPct val="125000"/>
              <a:buFontTx/>
              <a:buNone/>
            </a:pPr>
            <a:r>
              <a:rPr lang="en-US" altLang="ja-JP" sz="2400" dirty="0">
                <a:solidFill>
                  <a:srgbClr val="595959"/>
                </a:solidFill>
                <a:cs typeface="ＭＳ Ｐゴシック" charset="0"/>
              </a:rPr>
              <a:t>Smaller and less complex tasks are easier to understand than larger ones and are less demanding of resources. </a:t>
            </a:r>
          </a:p>
        </p:txBody>
      </p:sp>
      <p:sp>
        <p:nvSpPr>
          <p:cNvPr id="6"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203934955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idx="4294967295"/>
          </p:nvPr>
        </p:nvSpPr>
        <p:spPr>
          <a:xfrm>
            <a:off x="457200" y="1828800"/>
            <a:ext cx="7848600" cy="5791200"/>
          </a:xfrm>
          <a:prstGeom prst="rect">
            <a:avLst/>
          </a:prstGeom>
        </p:spPr>
        <p:txBody>
          <a:bodyPr/>
          <a:lstStyle/>
          <a:p>
            <a:pPr marL="0" indent="0">
              <a:lnSpc>
                <a:spcPct val="105000"/>
              </a:lnSpc>
              <a:spcBef>
                <a:spcPct val="60000"/>
              </a:spcBef>
              <a:buClr>
                <a:schemeClr val="accent2"/>
              </a:buClr>
              <a:buSzPct val="125000"/>
              <a:buFontTx/>
              <a:buNone/>
            </a:pPr>
            <a:r>
              <a:rPr lang="en-US" altLang="ja-JP" sz="2400" dirty="0">
                <a:solidFill>
                  <a:srgbClr val="595959"/>
                </a:solidFill>
                <a:cs typeface="ＭＳ Ｐゴシック" charset="0"/>
              </a:rPr>
              <a:t>… is faster for large projects.</a:t>
            </a:r>
          </a:p>
          <a:p>
            <a:pPr marL="0" indent="0">
              <a:lnSpc>
                <a:spcPct val="105000"/>
              </a:lnSpc>
              <a:spcBef>
                <a:spcPct val="60000"/>
              </a:spcBef>
              <a:buClr>
                <a:schemeClr val="accent2"/>
              </a:buClr>
              <a:buSzPct val="125000"/>
              <a:buFontTx/>
              <a:buNone/>
            </a:pPr>
            <a:r>
              <a:rPr lang="en-US" altLang="ja-JP" sz="2400" dirty="0">
                <a:solidFill>
                  <a:srgbClr val="595959"/>
                </a:solidFill>
                <a:cs typeface="ＭＳ Ｐゴシック" charset="0"/>
              </a:rPr>
              <a:t>Different people can work on different modules, and then put their work together.  This means that different modules can be developed at the same time, which speeds up the overall project. </a:t>
            </a:r>
          </a:p>
          <a:p>
            <a:pPr marL="0" indent="0">
              <a:lnSpc>
                <a:spcPct val="105000"/>
              </a:lnSpc>
              <a:spcBef>
                <a:spcPct val="60000"/>
              </a:spcBef>
              <a:buClr>
                <a:schemeClr val="accent2"/>
              </a:buClr>
              <a:buSzPct val="125000"/>
              <a:buFontTx/>
              <a:buNone/>
            </a:pPr>
            <a:endParaRPr lang="en-US" dirty="0">
              <a:solidFill>
                <a:srgbClr val="595959"/>
              </a:solidFill>
            </a:endParaRPr>
          </a:p>
        </p:txBody>
      </p:sp>
      <p:sp>
        <p:nvSpPr>
          <p:cNvPr id="5"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87683623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body" idx="4294967295"/>
          </p:nvPr>
        </p:nvSpPr>
        <p:spPr>
          <a:xfrm>
            <a:off x="457200" y="1905000"/>
            <a:ext cx="8153400" cy="5791200"/>
          </a:xfrm>
          <a:prstGeom prst="rect">
            <a:avLst/>
          </a:prstGeom>
        </p:spPr>
        <p:txBody>
          <a:bodyPr/>
          <a:lstStyle/>
          <a:p>
            <a:pPr marL="0" indent="0">
              <a:lnSpc>
                <a:spcPct val="105000"/>
              </a:lnSpc>
              <a:spcBef>
                <a:spcPct val="60000"/>
              </a:spcBef>
              <a:buFontTx/>
              <a:buNone/>
            </a:pPr>
            <a:r>
              <a:rPr lang="en-US" altLang="ja-JP" sz="2400" dirty="0">
                <a:solidFill>
                  <a:srgbClr val="595959"/>
                </a:solidFill>
                <a:cs typeface="ＭＳ Ｐゴシック" charset="0"/>
              </a:rPr>
              <a:t>…leads to a higher quality product.</a:t>
            </a:r>
          </a:p>
          <a:p>
            <a:pPr marL="0" indent="0">
              <a:lnSpc>
                <a:spcPct val="105000"/>
              </a:lnSpc>
              <a:spcBef>
                <a:spcPct val="60000"/>
              </a:spcBef>
              <a:buFont typeface="Symbol" charset="0"/>
              <a:buNone/>
            </a:pPr>
            <a:r>
              <a:rPr lang="en-US" altLang="ja-JP" sz="2400" dirty="0">
                <a:solidFill>
                  <a:srgbClr val="595959"/>
                </a:solidFill>
                <a:cs typeface="ＭＳ Ｐゴシック" charset="0"/>
              </a:rPr>
              <a:t>Programmers with knowledge and skills in a specific area, such as graphics, accounting, or data communications, can be assigned to the parts of the project that require those skills.</a:t>
            </a:r>
          </a:p>
          <a:p>
            <a:pPr marL="0" indent="0">
              <a:lnSpc>
                <a:spcPct val="105000"/>
              </a:lnSpc>
              <a:spcBef>
                <a:spcPct val="60000"/>
              </a:spcBef>
              <a:buFontTx/>
              <a:buNone/>
            </a:pPr>
            <a:endParaRPr lang="en-US" altLang="ja-JP" sz="2400" dirty="0">
              <a:solidFill>
                <a:srgbClr val="595959"/>
              </a:solidFill>
              <a:cs typeface="ＭＳ Ｐゴシック" charset="0"/>
            </a:endParaRPr>
          </a:p>
        </p:txBody>
      </p:sp>
      <p:sp>
        <p:nvSpPr>
          <p:cNvPr id="5"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102217244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idx="4294967295"/>
          </p:nvPr>
        </p:nvSpPr>
        <p:spPr>
          <a:xfrm>
            <a:off x="457200" y="1905000"/>
            <a:ext cx="8001000" cy="5791200"/>
          </a:xfrm>
          <a:prstGeom prst="rect">
            <a:avLst/>
          </a:prstGeom>
        </p:spPr>
        <p:txBody>
          <a:bodyPr/>
          <a:lstStyle/>
          <a:p>
            <a:pPr marL="0" indent="0">
              <a:lnSpc>
                <a:spcPct val="105000"/>
              </a:lnSpc>
              <a:spcBef>
                <a:spcPct val="60000"/>
              </a:spcBef>
              <a:buClr>
                <a:schemeClr val="accent2"/>
              </a:buClr>
              <a:buSzPct val="125000"/>
              <a:buFontTx/>
              <a:buNone/>
            </a:pPr>
            <a:r>
              <a:rPr lang="en-US" altLang="ja-JP" sz="2400" dirty="0">
                <a:solidFill>
                  <a:srgbClr val="595959"/>
                </a:solidFill>
                <a:cs typeface="ＭＳ Ｐゴシック" charset="0"/>
              </a:rPr>
              <a:t>…makes it easier to find and correct errors.</a:t>
            </a:r>
          </a:p>
          <a:p>
            <a:pPr marL="0" indent="0">
              <a:lnSpc>
                <a:spcPct val="105000"/>
              </a:lnSpc>
              <a:spcBef>
                <a:spcPct val="60000"/>
              </a:spcBef>
              <a:buClr>
                <a:schemeClr val="accent2"/>
              </a:buClr>
              <a:buSzPct val="125000"/>
              <a:buFont typeface="Symbol" charset="0"/>
              <a:buNone/>
            </a:pPr>
            <a:r>
              <a:rPr lang="en-US" altLang="ja-JP" sz="2400" dirty="0">
                <a:solidFill>
                  <a:srgbClr val="595959"/>
                </a:solidFill>
                <a:cs typeface="ＭＳ Ｐゴシック" charset="0"/>
              </a:rPr>
              <a:t>Often, the hardest part of correcting an error in computer software is finding out exactly what is causing the error.  Modular development makes it easier to isolate the part of the software that is causing trouble.</a:t>
            </a:r>
          </a:p>
          <a:p>
            <a:pPr marL="0" indent="0">
              <a:lnSpc>
                <a:spcPct val="105000"/>
              </a:lnSpc>
              <a:spcBef>
                <a:spcPct val="60000"/>
              </a:spcBef>
              <a:buClr>
                <a:schemeClr val="accent2"/>
              </a:buClr>
              <a:buSzPct val="125000"/>
              <a:buFontTx/>
              <a:buNone/>
            </a:pPr>
            <a:endParaRPr lang="en-US" altLang="ja-JP" dirty="0">
              <a:solidFill>
                <a:srgbClr val="595959"/>
              </a:solidFill>
              <a:cs typeface="ＭＳ Ｐゴシック" charset="0"/>
            </a:endParaRPr>
          </a:p>
          <a:p>
            <a:pPr marL="0" indent="0">
              <a:lnSpc>
                <a:spcPct val="105000"/>
              </a:lnSpc>
              <a:spcBef>
                <a:spcPct val="60000"/>
              </a:spcBef>
              <a:buClr>
                <a:schemeClr val="accent2"/>
              </a:buClr>
              <a:buSzPct val="125000"/>
            </a:pPr>
            <a:endParaRPr lang="en-US" dirty="0">
              <a:solidFill>
                <a:srgbClr val="595959"/>
              </a:solidFill>
            </a:endParaRPr>
          </a:p>
        </p:txBody>
      </p:sp>
      <p:sp>
        <p:nvSpPr>
          <p:cNvPr id="5"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387559866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304800" y="1905000"/>
            <a:ext cx="8686800" cy="5791200"/>
          </a:xfrm>
          <a:prstGeom prst="rect">
            <a:avLst/>
          </a:prstGeom>
        </p:spPr>
        <p:txBody>
          <a:bodyPr/>
          <a:lstStyle/>
          <a:p>
            <a:pPr marL="0" indent="0">
              <a:spcBef>
                <a:spcPct val="0"/>
              </a:spcBef>
              <a:buFontTx/>
              <a:buNone/>
            </a:pPr>
            <a:r>
              <a:rPr lang="en-US" altLang="ja-JP" sz="2400" dirty="0">
                <a:solidFill>
                  <a:srgbClr val="595959"/>
                </a:solidFill>
                <a:cs typeface="ＭＳ Ｐゴシック" charset="0"/>
              </a:rPr>
              <a:t>… increases the reusability of solutions.</a:t>
            </a:r>
          </a:p>
          <a:p>
            <a:pPr marL="0" indent="0">
              <a:lnSpc>
                <a:spcPct val="100000"/>
              </a:lnSpc>
              <a:spcBef>
                <a:spcPct val="60000"/>
              </a:spcBef>
              <a:buFontTx/>
              <a:buNone/>
            </a:pPr>
            <a:r>
              <a:rPr lang="en-US" altLang="ja-JP" sz="2400" dirty="0">
                <a:solidFill>
                  <a:srgbClr val="595959"/>
                </a:solidFill>
                <a:cs typeface="ＭＳ Ｐゴシック" charset="0"/>
              </a:rPr>
              <a:t>Solutions to smaller problems are more likely to be useful elsewhere than solutions to bigger problems. </a:t>
            </a:r>
          </a:p>
          <a:p>
            <a:pPr marL="0" indent="0">
              <a:lnSpc>
                <a:spcPct val="100000"/>
              </a:lnSpc>
              <a:spcBef>
                <a:spcPct val="60000"/>
              </a:spcBef>
              <a:buFontTx/>
              <a:buNone/>
            </a:pPr>
            <a:r>
              <a:rPr lang="en-US" altLang="ja-JP" sz="2400" dirty="0">
                <a:solidFill>
                  <a:srgbClr val="595959"/>
                </a:solidFill>
                <a:cs typeface="ＭＳ Ｐゴシック" charset="0"/>
              </a:rPr>
              <a:t>They are more likely to be </a:t>
            </a:r>
            <a:r>
              <a:rPr lang="en-US" altLang="ja-JP" sz="2400" b="1" i="1" dirty="0">
                <a:solidFill>
                  <a:srgbClr val="595959"/>
                </a:solidFill>
                <a:cs typeface="ＭＳ Ｐゴシック" charset="0"/>
              </a:rPr>
              <a:t>reusable code</a:t>
            </a:r>
            <a:r>
              <a:rPr lang="en-US" altLang="ja-JP" sz="2400" dirty="0">
                <a:solidFill>
                  <a:srgbClr val="595959"/>
                </a:solidFill>
                <a:cs typeface="ＭＳ Ｐゴシック" charset="0"/>
              </a:rPr>
              <a:t>.  </a:t>
            </a:r>
            <a:endParaRPr lang="en-US" sz="2400" dirty="0">
              <a:solidFill>
                <a:srgbClr val="595959"/>
              </a:solidFill>
            </a:endParaRPr>
          </a:p>
        </p:txBody>
      </p:sp>
      <p:sp>
        <p:nvSpPr>
          <p:cNvPr id="5"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378777769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idx="4294967295"/>
          </p:nvPr>
        </p:nvSpPr>
        <p:spPr>
          <a:xfrm>
            <a:off x="457200" y="1905000"/>
            <a:ext cx="8534400" cy="5791200"/>
          </a:xfrm>
          <a:prstGeom prst="rect">
            <a:avLst/>
          </a:prstGeom>
        </p:spPr>
        <p:txBody>
          <a:bodyPr/>
          <a:lstStyle/>
          <a:p>
            <a:pPr marL="0" indent="0">
              <a:lnSpc>
                <a:spcPct val="100000"/>
              </a:lnSpc>
              <a:spcBef>
                <a:spcPct val="60000"/>
              </a:spcBef>
              <a:buFontTx/>
              <a:buNone/>
            </a:pPr>
            <a:r>
              <a:rPr lang="en-US" altLang="ja-JP" sz="2400" dirty="0">
                <a:solidFill>
                  <a:srgbClr val="595959"/>
                </a:solidFill>
                <a:cs typeface="ＭＳ Ｐゴシック" charset="0"/>
              </a:rPr>
              <a:t>Reusable code makes programming easier because you only need to develop the solution to a problem once; then you can call up that code whenever you need it.</a:t>
            </a:r>
          </a:p>
          <a:p>
            <a:pPr marL="0" indent="0">
              <a:lnSpc>
                <a:spcPct val="100000"/>
              </a:lnSpc>
              <a:spcBef>
                <a:spcPct val="60000"/>
              </a:spcBef>
              <a:buFontTx/>
              <a:buNone/>
            </a:pPr>
            <a:r>
              <a:rPr lang="en-US" altLang="ja-JP" sz="2400" dirty="0">
                <a:solidFill>
                  <a:srgbClr val="595959"/>
                </a:solidFill>
                <a:cs typeface="ＭＳ Ｐゴシック" charset="0"/>
              </a:rPr>
              <a:t>Most computer systems are filled with layers of short programming modules that are constantly reused in different situations. </a:t>
            </a:r>
          </a:p>
          <a:p>
            <a:pPr marL="0" indent="0">
              <a:spcBef>
                <a:spcPct val="0"/>
              </a:spcBef>
              <a:buFontTx/>
              <a:buNone/>
            </a:pPr>
            <a:endParaRPr lang="en-US" altLang="ja-JP" dirty="0">
              <a:solidFill>
                <a:srgbClr val="595959"/>
              </a:solidFill>
              <a:cs typeface="ＭＳ Ｐゴシック" charset="0"/>
            </a:endParaRPr>
          </a:p>
        </p:txBody>
      </p:sp>
      <p:sp>
        <p:nvSpPr>
          <p:cNvPr id="5"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286132115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457200" y="1905000"/>
            <a:ext cx="8534400" cy="5791200"/>
          </a:xfrm>
          <a:prstGeom prst="rect">
            <a:avLst/>
          </a:prstGeom>
        </p:spPr>
        <p:txBody>
          <a:bodyPr/>
          <a:lstStyle/>
          <a:p>
            <a:pPr marL="0" indent="0">
              <a:lnSpc>
                <a:spcPct val="100000"/>
              </a:lnSpc>
              <a:spcBef>
                <a:spcPct val="60000"/>
              </a:spcBef>
              <a:buFontTx/>
              <a:buNone/>
            </a:pPr>
            <a:r>
              <a:rPr lang="en-US" altLang="ja-JP" sz="2400" dirty="0">
                <a:solidFill>
                  <a:srgbClr val="595959"/>
                </a:solidFill>
                <a:cs typeface="ＭＳ Ｐゴシック" charset="0"/>
              </a:rPr>
              <a:t>Modules developed as part of one project, </a:t>
            </a:r>
            <a:br>
              <a:rPr lang="en-US" altLang="ja-JP" sz="2400" dirty="0">
                <a:solidFill>
                  <a:srgbClr val="595959"/>
                </a:solidFill>
                <a:cs typeface="ＭＳ Ｐゴシック" charset="0"/>
              </a:rPr>
            </a:br>
            <a:r>
              <a:rPr lang="en-US" altLang="ja-JP" sz="2400" dirty="0">
                <a:solidFill>
                  <a:srgbClr val="595959"/>
                </a:solidFill>
                <a:cs typeface="ＭＳ Ｐゴシック" charset="0"/>
              </a:rPr>
              <a:t>can be reused later as parts of other projects, modified if necessary to fit new situations. </a:t>
            </a:r>
          </a:p>
          <a:p>
            <a:pPr marL="0" indent="0">
              <a:lnSpc>
                <a:spcPct val="100000"/>
              </a:lnSpc>
              <a:spcBef>
                <a:spcPct val="60000"/>
              </a:spcBef>
              <a:buFontTx/>
              <a:buNone/>
            </a:pPr>
            <a:r>
              <a:rPr lang="en-US" altLang="ja-JP" sz="2400" dirty="0">
                <a:solidFill>
                  <a:srgbClr val="595959"/>
                </a:solidFill>
                <a:cs typeface="ＭＳ Ｐゴシック" charset="0"/>
              </a:rPr>
              <a:t>Over time, libraries of software modules for different tasks can be created.</a:t>
            </a:r>
          </a:p>
          <a:p>
            <a:pPr marL="0" indent="0">
              <a:lnSpc>
                <a:spcPct val="100000"/>
              </a:lnSpc>
              <a:spcBef>
                <a:spcPct val="60000"/>
              </a:spcBef>
              <a:buFontTx/>
              <a:buNone/>
            </a:pPr>
            <a:r>
              <a:rPr lang="en-US" altLang="ja-JP" sz="2400" dirty="0">
                <a:solidFill>
                  <a:srgbClr val="595959"/>
                </a:solidFill>
                <a:cs typeface="ＭＳ Ｐゴシック" charset="0"/>
              </a:rPr>
              <a:t>Libraries of objects can be created using object-oriented programming languages.</a:t>
            </a:r>
          </a:p>
        </p:txBody>
      </p:sp>
      <p:sp>
        <p:nvSpPr>
          <p:cNvPr id="5"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Modular Development</a:t>
            </a:r>
          </a:p>
        </p:txBody>
      </p:sp>
    </p:spTree>
    <p:extLst>
      <p:ext uri="{BB962C8B-B14F-4D97-AF65-F5344CB8AC3E}">
        <p14:creationId xmlns:p14="http://schemas.microsoft.com/office/powerpoint/2010/main" val="115011409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Modular Development</a:t>
            </a:r>
          </a:p>
        </p:txBody>
      </p:sp>
      <p:pic>
        <p:nvPicPr>
          <p:cNvPr id="51205" name="Picture 5" descr="figure%202-2"/>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0"/>
            <a:ext cx="9144000" cy="61595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105545298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extShape 1"/>
          <p:cNvSpPr txBox="1"/>
          <p:nvPr/>
        </p:nvSpPr>
        <p:spPr>
          <a:xfrm>
            <a:off x="979311" y="639987"/>
            <a:ext cx="6640689" cy="752876"/>
          </a:xfrm>
          <a:prstGeom prst="rect">
            <a:avLst/>
          </a:prstGeom>
        </p:spPr>
        <p:txBody>
          <a:bodyPr anchor="b"/>
          <a:lstStyle/>
          <a:p>
            <a:pPr algn="ctr">
              <a:lnSpc>
                <a:spcPct val="100000"/>
              </a:lnSpc>
            </a:pPr>
            <a:r>
              <a:rPr lang="en-US" sz="4600" dirty="0" smtClean="0">
                <a:solidFill>
                  <a:srgbClr val="2C7C9F"/>
                </a:solidFill>
                <a:latin typeface="News Gothic MT"/>
              </a:rPr>
              <a:t>In Class Exercise</a:t>
            </a:r>
          </a:p>
        </p:txBody>
      </p:sp>
      <p:sp>
        <p:nvSpPr>
          <p:cNvPr id="4" name="TextBox 3"/>
          <p:cNvSpPr txBox="1"/>
          <p:nvPr/>
        </p:nvSpPr>
        <p:spPr>
          <a:xfrm>
            <a:off x="979311" y="1763889"/>
            <a:ext cx="6838245" cy="923330"/>
          </a:xfrm>
          <a:prstGeom prst="rect">
            <a:avLst/>
          </a:prstGeom>
          <a:noFill/>
        </p:spPr>
        <p:txBody>
          <a:bodyPr wrap="square" rtlCol="0">
            <a:spAutoFit/>
          </a:bodyPr>
          <a:lstStyle/>
          <a:p>
            <a:r>
              <a:rPr lang="en-US" dirty="0" smtClean="0">
                <a:solidFill>
                  <a:srgbClr val="595959"/>
                </a:solidFill>
              </a:rPr>
              <a:t>What functions would you need to write a tic </a:t>
            </a:r>
            <a:r>
              <a:rPr lang="en-US" dirty="0" err="1" smtClean="0">
                <a:solidFill>
                  <a:srgbClr val="595959"/>
                </a:solidFill>
              </a:rPr>
              <a:t>tac</a:t>
            </a:r>
            <a:r>
              <a:rPr lang="en-US" dirty="0" smtClean="0">
                <a:solidFill>
                  <a:srgbClr val="595959"/>
                </a:solidFill>
              </a:rPr>
              <a:t> toe program that plays from the terminal?  How would they interact?  Draw a diagram!</a:t>
            </a:r>
            <a:endParaRPr lang="en-US" dirty="0">
              <a:solidFill>
                <a:srgbClr val="595959"/>
              </a:solidFill>
            </a:endParaRPr>
          </a:p>
        </p:txBody>
      </p:sp>
    </p:spTree>
    <p:extLst>
      <p:ext uri="{BB962C8B-B14F-4D97-AF65-F5344CB8AC3E}">
        <p14:creationId xmlns:p14="http://schemas.microsoft.com/office/powerpoint/2010/main" val="394378121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Readability</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Having your code be readable is important, both for your sanity and someone else’s.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Having highly readable code makes it easier to:</a:t>
            </a:r>
          </a:p>
          <a:p>
            <a:pPr marL="342900" indent="-342900">
              <a:lnSpc>
                <a:spcPct val="80000"/>
              </a:lnSpc>
              <a:buSzPct val="110000"/>
              <a:buFont typeface="Arial"/>
              <a:buChar char="•"/>
            </a:pPr>
            <a:r>
              <a:rPr lang="en-US" sz="2400" dirty="0" smtClean="0">
                <a:solidFill>
                  <a:srgbClr val="595959"/>
                </a:solidFill>
                <a:latin typeface="News Gothic MT"/>
              </a:rPr>
              <a:t>Figure out what you’re doing while writing the code</a:t>
            </a:r>
          </a:p>
          <a:p>
            <a:pPr marL="342900" indent="-342900">
              <a:lnSpc>
                <a:spcPct val="80000"/>
              </a:lnSpc>
              <a:buSzPct val="110000"/>
              <a:buFont typeface="Arial"/>
              <a:buChar char="•"/>
            </a:pPr>
            <a:r>
              <a:rPr lang="en-US" sz="2400" dirty="0" smtClean="0">
                <a:solidFill>
                  <a:srgbClr val="595959"/>
                </a:solidFill>
                <a:latin typeface="News Gothic MT"/>
              </a:rPr>
              <a:t>Figure out what the code is doing when you come back a year later</a:t>
            </a:r>
          </a:p>
          <a:p>
            <a:pPr marL="342900" indent="-342900">
              <a:lnSpc>
                <a:spcPct val="80000"/>
              </a:lnSpc>
              <a:buSzPct val="110000"/>
              <a:buFont typeface="Arial"/>
              <a:buChar char="•"/>
            </a:pPr>
            <a:r>
              <a:rPr lang="en-US" sz="2400" dirty="0" smtClean="0">
                <a:solidFill>
                  <a:srgbClr val="595959"/>
                </a:solidFill>
                <a:latin typeface="News Gothic MT"/>
              </a:rPr>
              <a:t>Have other people read your code.</a:t>
            </a:r>
            <a:endParaRPr lang="en-US" sz="2400" dirty="0" smtClean="0">
              <a:solidFill>
                <a:srgbClr val="595959"/>
              </a:solidFill>
              <a:latin typeface="News Gothic MT"/>
            </a:endParaRPr>
          </a:p>
        </p:txBody>
      </p:sp>
    </p:spTree>
    <p:extLst>
      <p:ext uri="{BB962C8B-B14F-4D97-AF65-F5344CB8AC3E}">
        <p14:creationId xmlns:p14="http://schemas.microsoft.com/office/powerpoint/2010/main" val="425297608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Readability</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Ways to improve readability:</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marL="342900" indent="-342900">
              <a:lnSpc>
                <a:spcPct val="80000"/>
              </a:lnSpc>
              <a:buSzPct val="110000"/>
              <a:buFont typeface="Arial"/>
              <a:buChar char="•"/>
            </a:pPr>
            <a:r>
              <a:rPr lang="en-US" sz="2400" dirty="0" smtClean="0">
                <a:solidFill>
                  <a:srgbClr val="595959"/>
                </a:solidFill>
                <a:latin typeface="News Gothic MT"/>
              </a:rPr>
              <a:t>Comments</a:t>
            </a:r>
          </a:p>
          <a:p>
            <a:pPr marL="342900" indent="-342900">
              <a:lnSpc>
                <a:spcPct val="80000"/>
              </a:lnSpc>
              <a:buSzPct val="110000"/>
              <a:buFont typeface="Arial"/>
              <a:buChar char="•"/>
            </a:pPr>
            <a:r>
              <a:rPr lang="en-US" sz="2400" dirty="0" smtClean="0">
                <a:solidFill>
                  <a:srgbClr val="595959"/>
                </a:solidFill>
                <a:latin typeface="News Gothic MT"/>
              </a:rPr>
              <a:t>Meaningful variable names</a:t>
            </a:r>
          </a:p>
          <a:p>
            <a:pPr marL="342900" indent="-342900">
              <a:lnSpc>
                <a:spcPct val="80000"/>
              </a:lnSpc>
              <a:buSzPct val="110000"/>
              <a:buFont typeface="Arial"/>
              <a:buChar char="•"/>
            </a:pPr>
            <a:r>
              <a:rPr lang="en-US" sz="2400" dirty="0" smtClean="0">
                <a:solidFill>
                  <a:srgbClr val="595959"/>
                </a:solidFill>
                <a:latin typeface="News Gothic MT"/>
              </a:rPr>
              <a:t>Breaking code down into functions</a:t>
            </a:r>
          </a:p>
          <a:p>
            <a:pPr marL="342900" indent="-342900">
              <a:lnSpc>
                <a:spcPct val="80000"/>
              </a:lnSpc>
              <a:buSzPct val="110000"/>
              <a:buFont typeface="Arial"/>
              <a:buChar char="•"/>
            </a:pPr>
            <a:r>
              <a:rPr lang="en-US" sz="2400" dirty="0" smtClean="0">
                <a:solidFill>
                  <a:srgbClr val="595959"/>
                </a:solidFill>
                <a:latin typeface="News Gothic MT"/>
              </a:rPr>
              <a:t>Following your own naming conventions</a:t>
            </a:r>
          </a:p>
          <a:p>
            <a:pPr marL="342900" indent="-342900">
              <a:lnSpc>
                <a:spcPct val="80000"/>
              </a:lnSpc>
              <a:buSzPct val="110000"/>
              <a:buFont typeface="Arial"/>
              <a:buChar char="•"/>
            </a:pPr>
            <a:r>
              <a:rPr lang="en-US" sz="2400" dirty="0" smtClean="0">
                <a:solidFill>
                  <a:srgbClr val="595959"/>
                </a:solidFill>
                <a:latin typeface="News Gothic MT"/>
              </a:rPr>
              <a:t>Language choice</a:t>
            </a:r>
          </a:p>
          <a:p>
            <a:pPr marL="342900" indent="-342900">
              <a:lnSpc>
                <a:spcPct val="80000"/>
              </a:lnSpc>
              <a:buSzPct val="110000"/>
              <a:buFont typeface="Arial"/>
              <a:buChar char="•"/>
            </a:pPr>
            <a:r>
              <a:rPr lang="en-US" sz="2400" dirty="0" smtClean="0">
                <a:solidFill>
                  <a:srgbClr val="595959"/>
                </a:solidFill>
                <a:latin typeface="News Gothic MT"/>
              </a:rPr>
              <a:t>File organization</a:t>
            </a:r>
            <a:endParaRPr lang="en-US" sz="2400" dirty="0" smtClean="0">
              <a:solidFill>
                <a:srgbClr val="595959"/>
              </a:solidFill>
              <a:latin typeface="News Gothic MT"/>
            </a:endParaRPr>
          </a:p>
        </p:txBody>
      </p:sp>
    </p:spTree>
    <p:extLst>
      <p:ext uri="{BB962C8B-B14F-4D97-AF65-F5344CB8AC3E}">
        <p14:creationId xmlns:p14="http://schemas.microsoft.com/office/powerpoint/2010/main" val="335970877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Adaptability</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A lot of times, what a program is supposed to do evolves and changes as time goes on.  Well writte</a:t>
            </a:r>
            <a:r>
              <a:rPr lang="en-US" sz="2400" dirty="0" smtClean="0">
                <a:solidFill>
                  <a:srgbClr val="595959"/>
                </a:solidFill>
                <a:latin typeface="News Gothic MT"/>
              </a:rPr>
              <a:t>n flexible programs can be easily altered to do something new, whereas rigid, poorly written programs take a lot of work to modify.</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When writing code, always take into account the fact that you might want to change / extend something later.</a:t>
            </a:r>
            <a:endParaRPr lang="en-US" sz="2400" dirty="0" smtClean="0">
              <a:solidFill>
                <a:srgbClr val="595959"/>
              </a:solidFill>
              <a:latin typeface="News Gothic MT"/>
            </a:endParaRPr>
          </a:p>
        </p:txBody>
      </p:sp>
    </p:spTree>
    <p:extLst>
      <p:ext uri="{BB962C8B-B14F-4D97-AF65-F5344CB8AC3E}">
        <p14:creationId xmlns:p14="http://schemas.microsoft.com/office/powerpoint/2010/main" val="154197929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15006"/>
            <a:ext cx="8042040" cy="752876"/>
          </a:xfrm>
          <a:prstGeom prst="rect">
            <a:avLst/>
          </a:prstGeom>
        </p:spPr>
        <p:txBody>
          <a:bodyPr anchor="b"/>
          <a:lstStyle/>
          <a:p>
            <a:pPr algn="ctr">
              <a:lnSpc>
                <a:spcPct val="100000"/>
              </a:lnSpc>
            </a:pPr>
            <a:r>
              <a:rPr lang="en-US" sz="4600" dirty="0" smtClean="0">
                <a:solidFill>
                  <a:srgbClr val="2C7C9F"/>
                </a:solidFill>
                <a:latin typeface="News Gothic MT"/>
              </a:rPr>
              <a:t>Adaptability: Example</a:t>
            </a:r>
            <a:endParaRPr dirty="0"/>
          </a:p>
        </p:txBody>
      </p:sp>
      <p:sp>
        <p:nvSpPr>
          <p:cNvPr id="46" name="TextShape 2"/>
          <p:cNvSpPr txBox="1"/>
          <p:nvPr/>
        </p:nvSpPr>
        <p:spPr>
          <a:xfrm>
            <a:off x="549360" y="111586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Remember how early in the class, we talked about not using “magic numbers”?</a:t>
            </a: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Bad:</a:t>
            </a:r>
          </a:p>
          <a:p>
            <a:pPr>
              <a:lnSpc>
                <a:spcPct val="80000"/>
              </a:lnSpc>
              <a:buSzPct val="110000"/>
            </a:pPr>
            <a:endParaRPr lang="en-US" sz="2400" dirty="0">
              <a:solidFill>
                <a:srgbClr val="595959"/>
              </a:solidFill>
              <a:latin typeface="News Gothic MT"/>
            </a:endParaRPr>
          </a:p>
          <a:p>
            <a:pPr>
              <a:lnSpc>
                <a:spcPct val="80000"/>
              </a:lnSpc>
              <a:buSzPct val="110000"/>
            </a:pPr>
            <a:r>
              <a:rPr lang="en-US" dirty="0" err="1">
                <a:latin typeface="News Gothic MT"/>
              </a:rPr>
              <a:t>def</a:t>
            </a:r>
            <a:r>
              <a:rPr lang="en-US" dirty="0">
                <a:latin typeface="News Gothic MT"/>
              </a:rPr>
              <a:t> </a:t>
            </a:r>
            <a:r>
              <a:rPr lang="en-US" dirty="0" err="1">
                <a:latin typeface="News Gothic MT"/>
              </a:rPr>
              <a:t>makeGrid</a:t>
            </a:r>
            <a:r>
              <a:rPr lang="en-US" dirty="0">
                <a:latin typeface="News Gothic MT"/>
              </a:rPr>
              <a:t>():</a:t>
            </a:r>
          </a:p>
          <a:p>
            <a:pPr>
              <a:lnSpc>
                <a:spcPct val="80000"/>
              </a:lnSpc>
              <a:buSzPct val="110000"/>
            </a:pPr>
            <a:r>
              <a:rPr lang="en-US" dirty="0">
                <a:latin typeface="News Gothic MT"/>
              </a:rPr>
              <a:t>	temp = []</a:t>
            </a:r>
          </a:p>
          <a:p>
            <a:pPr>
              <a:lnSpc>
                <a:spcPct val="80000"/>
              </a:lnSpc>
              <a:buSzPct val="110000"/>
            </a:pPr>
            <a:r>
              <a:rPr lang="en-US" dirty="0">
                <a:latin typeface="News Gothic MT"/>
              </a:rPr>
              <a:t>	for </a:t>
            </a:r>
            <a:r>
              <a:rPr lang="en-US" dirty="0" err="1">
                <a:latin typeface="News Gothic MT"/>
              </a:rPr>
              <a:t>i</a:t>
            </a:r>
            <a:r>
              <a:rPr lang="en-US" dirty="0">
                <a:latin typeface="News Gothic MT"/>
              </a:rPr>
              <a:t> in range(0, </a:t>
            </a:r>
            <a:r>
              <a:rPr lang="en-US" dirty="0" smtClean="0">
                <a:latin typeface="News Gothic MT"/>
              </a:rPr>
              <a:t>10)</a:t>
            </a:r>
            <a:r>
              <a:rPr lang="en-US" dirty="0">
                <a:latin typeface="News Gothic MT"/>
              </a:rPr>
              <a:t>:</a:t>
            </a:r>
          </a:p>
          <a:p>
            <a:pPr>
              <a:lnSpc>
                <a:spcPct val="80000"/>
              </a:lnSpc>
              <a:buSzPct val="110000"/>
            </a:pPr>
            <a:r>
              <a:rPr lang="en-US" dirty="0">
                <a:latin typeface="News Gothic MT"/>
              </a:rPr>
              <a:t>		</a:t>
            </a:r>
            <a:r>
              <a:rPr lang="en-US" dirty="0" err="1">
                <a:latin typeface="News Gothic MT"/>
              </a:rPr>
              <a:t>temp.appen</a:t>
            </a:r>
            <a:r>
              <a:rPr lang="en-US" dirty="0">
                <a:latin typeface="News Gothic MT"/>
              </a:rPr>
              <a:t>([0] * </a:t>
            </a:r>
            <a:r>
              <a:rPr lang="en-US" dirty="0" smtClean="0">
                <a:latin typeface="News Gothic MT"/>
              </a:rPr>
              <a:t>10)</a:t>
            </a:r>
            <a:endParaRPr lang="en-US" dirty="0">
              <a:latin typeface="News Gothic MT"/>
            </a:endParaRPr>
          </a:p>
          <a:p>
            <a:pPr>
              <a:lnSpc>
                <a:spcPct val="80000"/>
              </a:lnSpc>
              <a:buSzPct val="110000"/>
            </a:pPr>
            <a:r>
              <a:rPr lang="en-US" dirty="0">
                <a:latin typeface="News Gothic MT"/>
              </a:rPr>
              <a:t>	return </a:t>
            </a:r>
            <a:r>
              <a:rPr lang="en-US" dirty="0" smtClean="0">
                <a:latin typeface="News Gothic MT"/>
              </a:rPr>
              <a:t>temp</a:t>
            </a:r>
            <a:endParaRPr lang="en-US"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Good:</a:t>
            </a:r>
          </a:p>
          <a:p>
            <a:pPr>
              <a:lnSpc>
                <a:spcPct val="80000"/>
              </a:lnSpc>
              <a:buSzPct val="110000"/>
            </a:pPr>
            <a:endParaRPr lang="en-US" sz="2400" dirty="0">
              <a:solidFill>
                <a:srgbClr val="595959"/>
              </a:solidFill>
              <a:latin typeface="News Gothic MT"/>
            </a:endParaRPr>
          </a:p>
          <a:p>
            <a:pPr>
              <a:lnSpc>
                <a:spcPct val="80000"/>
              </a:lnSpc>
              <a:buSzPct val="110000"/>
            </a:pPr>
            <a:r>
              <a:rPr lang="en-US" dirty="0" smtClean="0">
                <a:latin typeface="News Gothic MT"/>
              </a:rPr>
              <a:t>GRID_SIZE = 10</a:t>
            </a:r>
          </a:p>
          <a:p>
            <a:pPr>
              <a:lnSpc>
                <a:spcPct val="80000"/>
              </a:lnSpc>
              <a:buSzPct val="110000"/>
            </a:pPr>
            <a:endParaRPr lang="en-US" dirty="0">
              <a:latin typeface="News Gothic MT"/>
            </a:endParaRPr>
          </a:p>
          <a:p>
            <a:pPr>
              <a:lnSpc>
                <a:spcPct val="80000"/>
              </a:lnSpc>
              <a:buSzPct val="110000"/>
            </a:pPr>
            <a:r>
              <a:rPr lang="en-US" dirty="0" err="1" smtClean="0">
                <a:latin typeface="News Gothic MT"/>
              </a:rPr>
              <a:t>def</a:t>
            </a:r>
            <a:r>
              <a:rPr lang="en-US" dirty="0" smtClean="0">
                <a:latin typeface="News Gothic MT"/>
              </a:rPr>
              <a:t> </a:t>
            </a:r>
            <a:r>
              <a:rPr lang="en-US" dirty="0" err="1" smtClean="0">
                <a:latin typeface="News Gothic MT"/>
              </a:rPr>
              <a:t>makeGrid</a:t>
            </a:r>
            <a:r>
              <a:rPr lang="en-US" dirty="0" smtClean="0">
                <a:latin typeface="News Gothic MT"/>
              </a:rPr>
              <a:t>():</a:t>
            </a:r>
          </a:p>
          <a:p>
            <a:pPr>
              <a:lnSpc>
                <a:spcPct val="80000"/>
              </a:lnSpc>
              <a:buSzPct val="110000"/>
            </a:pPr>
            <a:r>
              <a:rPr lang="en-US" dirty="0">
                <a:latin typeface="News Gothic MT"/>
              </a:rPr>
              <a:t>	</a:t>
            </a:r>
            <a:r>
              <a:rPr lang="en-US" dirty="0" smtClean="0">
                <a:latin typeface="News Gothic MT"/>
              </a:rPr>
              <a:t>temp = []</a:t>
            </a:r>
            <a:endParaRPr lang="en-US" dirty="0" smtClean="0">
              <a:latin typeface="News Gothic MT"/>
            </a:endParaRPr>
          </a:p>
          <a:p>
            <a:pPr>
              <a:lnSpc>
                <a:spcPct val="80000"/>
              </a:lnSpc>
              <a:buSzPct val="110000"/>
            </a:pPr>
            <a:r>
              <a:rPr lang="en-US" dirty="0">
                <a:latin typeface="News Gothic MT"/>
              </a:rPr>
              <a:t>	</a:t>
            </a:r>
            <a:r>
              <a:rPr lang="en-US" dirty="0" smtClean="0">
                <a:latin typeface="News Gothic MT"/>
              </a:rPr>
              <a:t>for </a:t>
            </a:r>
            <a:r>
              <a:rPr lang="en-US" dirty="0" err="1" smtClean="0">
                <a:latin typeface="News Gothic MT"/>
              </a:rPr>
              <a:t>i</a:t>
            </a:r>
            <a:r>
              <a:rPr lang="en-US" dirty="0" smtClean="0">
                <a:latin typeface="News Gothic MT"/>
              </a:rPr>
              <a:t> in range(0, GRID_SIZE):</a:t>
            </a:r>
          </a:p>
          <a:p>
            <a:pPr>
              <a:lnSpc>
                <a:spcPct val="80000"/>
              </a:lnSpc>
              <a:buSzPct val="110000"/>
            </a:pPr>
            <a:r>
              <a:rPr lang="en-US" dirty="0">
                <a:latin typeface="News Gothic MT"/>
              </a:rPr>
              <a:t>	</a:t>
            </a:r>
            <a:r>
              <a:rPr lang="en-US" dirty="0" smtClean="0">
                <a:latin typeface="News Gothic MT"/>
              </a:rPr>
              <a:t>	</a:t>
            </a:r>
            <a:r>
              <a:rPr lang="en-US" dirty="0" err="1" smtClean="0">
                <a:latin typeface="News Gothic MT"/>
              </a:rPr>
              <a:t>temp.appen</a:t>
            </a:r>
            <a:r>
              <a:rPr lang="en-US" dirty="0" smtClean="0">
                <a:latin typeface="News Gothic MT"/>
              </a:rPr>
              <a:t>([0] * GRID_SIZE)</a:t>
            </a:r>
          </a:p>
          <a:p>
            <a:pPr>
              <a:lnSpc>
                <a:spcPct val="80000"/>
              </a:lnSpc>
              <a:buSzPct val="110000"/>
            </a:pPr>
            <a:r>
              <a:rPr lang="en-US" dirty="0">
                <a:latin typeface="News Gothic MT"/>
              </a:rPr>
              <a:t>	</a:t>
            </a:r>
            <a:r>
              <a:rPr lang="en-US" dirty="0" smtClean="0">
                <a:latin typeface="News Gothic MT"/>
              </a:rPr>
              <a:t>return temp</a:t>
            </a:r>
            <a:endParaRPr lang="en-US" dirty="0" smtClean="0">
              <a:latin typeface="News Gothic MT"/>
            </a:endParaRPr>
          </a:p>
        </p:txBody>
      </p:sp>
    </p:spTree>
    <p:extLst>
      <p:ext uri="{BB962C8B-B14F-4D97-AF65-F5344CB8AC3E}">
        <p14:creationId xmlns:p14="http://schemas.microsoft.com/office/powerpoint/2010/main" val="326465877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15006"/>
            <a:ext cx="8042040" cy="752876"/>
          </a:xfrm>
          <a:prstGeom prst="rect">
            <a:avLst/>
          </a:prstGeom>
        </p:spPr>
        <p:txBody>
          <a:bodyPr anchor="b"/>
          <a:lstStyle/>
          <a:p>
            <a:pPr algn="ctr">
              <a:lnSpc>
                <a:spcPct val="100000"/>
              </a:lnSpc>
            </a:pPr>
            <a:r>
              <a:rPr lang="en-US" sz="4600" dirty="0" smtClean="0">
                <a:solidFill>
                  <a:srgbClr val="2C7C9F"/>
                </a:solidFill>
                <a:latin typeface="News Gothic MT"/>
              </a:rPr>
              <a:t>Adaptability: Example</a:t>
            </a:r>
            <a:endParaRPr dirty="0"/>
          </a:p>
        </p:txBody>
      </p:sp>
      <p:sp>
        <p:nvSpPr>
          <p:cNvPr id="46" name="TextShape 2"/>
          <p:cNvSpPr txBox="1"/>
          <p:nvPr/>
        </p:nvSpPr>
        <p:spPr>
          <a:xfrm>
            <a:off x="549360" y="1115860"/>
            <a:ext cx="8042040" cy="4343040"/>
          </a:xfrm>
          <a:prstGeom prst="rect">
            <a:avLst/>
          </a:prstGeom>
        </p:spPr>
        <p:txBody>
          <a:bodyPr/>
          <a:lstStyle/>
          <a:p>
            <a:pPr>
              <a:lnSpc>
                <a:spcPct val="80000"/>
              </a:lnSpc>
              <a:buSzPct val="110000"/>
            </a:pPr>
            <a:r>
              <a:rPr lang="en-US" dirty="0" smtClean="0">
                <a:latin typeface="News Gothic MT"/>
              </a:rPr>
              <a:t>GRID_SIZE = 10</a:t>
            </a:r>
          </a:p>
          <a:p>
            <a:pPr>
              <a:lnSpc>
                <a:spcPct val="80000"/>
              </a:lnSpc>
              <a:buSzPct val="110000"/>
            </a:pPr>
            <a:endParaRPr lang="en-US" dirty="0">
              <a:latin typeface="News Gothic MT"/>
            </a:endParaRPr>
          </a:p>
          <a:p>
            <a:pPr>
              <a:lnSpc>
                <a:spcPct val="80000"/>
              </a:lnSpc>
              <a:buSzPct val="110000"/>
            </a:pPr>
            <a:r>
              <a:rPr lang="en-US" dirty="0" err="1" smtClean="0">
                <a:latin typeface="News Gothic MT"/>
              </a:rPr>
              <a:t>def</a:t>
            </a:r>
            <a:r>
              <a:rPr lang="en-US" dirty="0" smtClean="0">
                <a:latin typeface="News Gothic MT"/>
              </a:rPr>
              <a:t> </a:t>
            </a:r>
            <a:r>
              <a:rPr lang="en-US" dirty="0" err="1" smtClean="0">
                <a:latin typeface="News Gothic MT"/>
              </a:rPr>
              <a:t>makeGrid</a:t>
            </a:r>
            <a:r>
              <a:rPr lang="en-US" dirty="0" smtClean="0">
                <a:latin typeface="News Gothic MT"/>
              </a:rPr>
              <a:t>():</a:t>
            </a:r>
          </a:p>
          <a:p>
            <a:pPr>
              <a:lnSpc>
                <a:spcPct val="80000"/>
              </a:lnSpc>
              <a:buSzPct val="110000"/>
            </a:pPr>
            <a:r>
              <a:rPr lang="en-US" dirty="0">
                <a:latin typeface="News Gothic MT"/>
              </a:rPr>
              <a:t>	</a:t>
            </a:r>
            <a:r>
              <a:rPr lang="en-US" dirty="0" smtClean="0">
                <a:latin typeface="News Gothic MT"/>
              </a:rPr>
              <a:t>temp = []</a:t>
            </a:r>
            <a:endParaRPr lang="en-US" dirty="0" smtClean="0">
              <a:latin typeface="News Gothic MT"/>
            </a:endParaRPr>
          </a:p>
          <a:p>
            <a:pPr>
              <a:lnSpc>
                <a:spcPct val="80000"/>
              </a:lnSpc>
              <a:buSzPct val="110000"/>
            </a:pPr>
            <a:r>
              <a:rPr lang="en-US" dirty="0">
                <a:latin typeface="News Gothic MT"/>
              </a:rPr>
              <a:t>	</a:t>
            </a:r>
            <a:r>
              <a:rPr lang="en-US" dirty="0" smtClean="0">
                <a:latin typeface="News Gothic MT"/>
              </a:rPr>
              <a:t>for </a:t>
            </a:r>
            <a:r>
              <a:rPr lang="en-US" dirty="0" err="1" smtClean="0">
                <a:latin typeface="News Gothic MT"/>
              </a:rPr>
              <a:t>i</a:t>
            </a:r>
            <a:r>
              <a:rPr lang="en-US" dirty="0" smtClean="0">
                <a:latin typeface="News Gothic MT"/>
              </a:rPr>
              <a:t> in range(0, GRID_SIZE):</a:t>
            </a:r>
          </a:p>
          <a:p>
            <a:pPr>
              <a:lnSpc>
                <a:spcPct val="80000"/>
              </a:lnSpc>
              <a:buSzPct val="110000"/>
            </a:pPr>
            <a:r>
              <a:rPr lang="en-US" dirty="0">
                <a:latin typeface="News Gothic MT"/>
              </a:rPr>
              <a:t>	</a:t>
            </a:r>
            <a:r>
              <a:rPr lang="en-US" dirty="0" smtClean="0">
                <a:latin typeface="News Gothic MT"/>
              </a:rPr>
              <a:t>	</a:t>
            </a:r>
            <a:r>
              <a:rPr lang="en-US" dirty="0" err="1" smtClean="0">
                <a:latin typeface="News Gothic MT"/>
              </a:rPr>
              <a:t>temp.appen</a:t>
            </a:r>
            <a:r>
              <a:rPr lang="en-US" dirty="0" smtClean="0">
                <a:latin typeface="News Gothic MT"/>
              </a:rPr>
              <a:t>([0] * GRID_SIZE)</a:t>
            </a:r>
          </a:p>
          <a:p>
            <a:pPr>
              <a:lnSpc>
                <a:spcPct val="80000"/>
              </a:lnSpc>
              <a:buSzPct val="110000"/>
            </a:pPr>
            <a:r>
              <a:rPr lang="en-US" dirty="0">
                <a:latin typeface="News Gothic MT"/>
              </a:rPr>
              <a:t>	</a:t>
            </a:r>
            <a:r>
              <a:rPr lang="en-US" dirty="0" smtClean="0">
                <a:latin typeface="News Gothic MT"/>
              </a:rPr>
              <a:t>return temp</a:t>
            </a:r>
          </a:p>
          <a:p>
            <a:pPr>
              <a:lnSpc>
                <a:spcPct val="80000"/>
              </a:lnSpc>
              <a:buSzPct val="110000"/>
            </a:pPr>
            <a:endParaRPr lang="en-US" dirty="0">
              <a:latin typeface="News Gothic MT"/>
            </a:endParaRPr>
          </a:p>
          <a:p>
            <a:pPr>
              <a:lnSpc>
                <a:spcPct val="80000"/>
              </a:lnSpc>
              <a:buSzPct val="110000"/>
            </a:pPr>
            <a:r>
              <a:rPr lang="en-US" sz="2400" dirty="0" smtClean="0">
                <a:solidFill>
                  <a:schemeClr val="tx1">
                    <a:lumMod val="65000"/>
                    <a:lumOff val="35000"/>
                  </a:schemeClr>
                </a:solidFill>
                <a:latin typeface="News Gothic MT"/>
              </a:rPr>
              <a:t>Imagine in this program we use GRID_SIZE a dozen times or more, and we suddenly want a bigger or smaller grid.  Or a variable sized grid.  If we’ve left it as 10, it’s very hard to change.  GRID_SIZE however is very easy to change.  Our program is easier to adapt.</a:t>
            </a: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417880565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sz="half" idx="1"/>
          </p:nvPr>
        </p:nvSpPr>
        <p:spPr>
          <a:xfrm>
            <a:off x="495300" y="3048000"/>
            <a:ext cx="8153400" cy="3078163"/>
          </a:xfrm>
        </p:spPr>
        <p:txBody>
          <a:bodyPr/>
          <a:lstStyle/>
          <a:p>
            <a:pPr marL="517525" indent="-288925">
              <a:lnSpc>
                <a:spcPct val="100000"/>
              </a:lnSpc>
              <a:spcBef>
                <a:spcPct val="60000"/>
              </a:spcBef>
            </a:pPr>
            <a:r>
              <a:rPr lang="en-US" altLang="ja-JP" sz="2400" dirty="0" smtClean="0">
                <a:solidFill>
                  <a:srgbClr val="595959"/>
                </a:solidFill>
                <a:cs typeface="ＭＳ Ｐゴシック" charset="0"/>
              </a:rPr>
              <a:t>a problem is broken into parts</a:t>
            </a:r>
          </a:p>
          <a:p>
            <a:pPr marL="517525" indent="-288925">
              <a:lnSpc>
                <a:spcPct val="100000"/>
              </a:lnSpc>
              <a:spcBef>
                <a:spcPct val="60000"/>
              </a:spcBef>
            </a:pPr>
            <a:r>
              <a:rPr lang="en-US" altLang="ja-JP" sz="2400" dirty="0" smtClean="0">
                <a:solidFill>
                  <a:srgbClr val="595959"/>
                </a:solidFill>
                <a:cs typeface="ＭＳ Ｐゴシック" charset="0"/>
              </a:rPr>
              <a:t>those parts are solved individually </a:t>
            </a:r>
          </a:p>
          <a:p>
            <a:pPr marL="517525" indent="-288925">
              <a:lnSpc>
                <a:spcPct val="100000"/>
              </a:lnSpc>
              <a:spcBef>
                <a:spcPct val="60000"/>
              </a:spcBef>
            </a:pPr>
            <a:r>
              <a:rPr lang="en-US" altLang="ja-JP" sz="2400" dirty="0" smtClean="0">
                <a:solidFill>
                  <a:srgbClr val="595959"/>
                </a:solidFill>
                <a:cs typeface="ＭＳ Ｐゴシック" charset="0"/>
              </a:rPr>
              <a:t>the smaller solutions are assembled into a big solution </a:t>
            </a:r>
          </a:p>
          <a:p>
            <a:pPr marL="571500" indent="-342900">
              <a:lnSpc>
                <a:spcPct val="100000"/>
              </a:lnSpc>
              <a:spcBef>
                <a:spcPct val="60000"/>
              </a:spcBef>
              <a:buFont typeface="Arial"/>
              <a:buChar char="•"/>
            </a:pPr>
            <a:endParaRPr lang="en-US" altLang="ja-JP" sz="2400" dirty="0">
              <a:solidFill>
                <a:srgbClr val="595959"/>
              </a:solidFill>
              <a:cs typeface="ＭＳ Ｐゴシック" charset="0"/>
            </a:endParaRPr>
          </a:p>
        </p:txBody>
      </p:sp>
      <p:sp>
        <p:nvSpPr>
          <p:cNvPr id="15367" name="Rectangle 7"/>
          <p:cNvSpPr>
            <a:spLocks noChangeArrowheads="1"/>
          </p:cNvSpPr>
          <p:nvPr/>
        </p:nvSpPr>
        <p:spPr bwMode="auto">
          <a:xfrm>
            <a:off x="457200" y="2057400"/>
            <a:ext cx="8229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spcBef>
                <a:spcPct val="60000"/>
              </a:spcBef>
            </a:pPr>
            <a:r>
              <a:rPr lang="en-US" altLang="ja-JP" sz="2400" dirty="0">
                <a:solidFill>
                  <a:srgbClr val="595959"/>
                </a:solidFill>
                <a:cs typeface="ＭＳ Ｐゴシック" charset="0"/>
              </a:rPr>
              <a:t>Computer programmers use a divide and conquer approach to problem solving: </a:t>
            </a:r>
            <a:endParaRPr lang="en-US" sz="2800" dirty="0">
              <a:solidFill>
                <a:srgbClr val="595959"/>
              </a:solidFill>
            </a:endParaRPr>
          </a:p>
        </p:txBody>
      </p:sp>
      <p:sp>
        <p:nvSpPr>
          <p:cNvPr id="15368" name="Text Box 8"/>
          <p:cNvSpPr txBox="1">
            <a:spLocks noChangeArrowheads="1"/>
          </p:cNvSpPr>
          <p:nvPr/>
        </p:nvSpPr>
        <p:spPr bwMode="auto">
          <a:xfrm>
            <a:off x="457200" y="4953000"/>
            <a:ext cx="8153400"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60000"/>
              </a:spcBef>
            </a:pPr>
            <a:r>
              <a:rPr lang="en-US" altLang="ja-JP" sz="2400" dirty="0">
                <a:solidFill>
                  <a:srgbClr val="595959"/>
                </a:solidFill>
                <a:cs typeface="ＭＳ Ｐゴシック" charset="0"/>
              </a:rPr>
              <a:t>These techniques are known as </a:t>
            </a:r>
            <a:r>
              <a:rPr lang="en-US" altLang="ja-JP" sz="2400" b="1" i="1" dirty="0">
                <a:solidFill>
                  <a:srgbClr val="595959"/>
                </a:solidFill>
                <a:cs typeface="ＭＳ Ｐゴシック" charset="0"/>
              </a:rPr>
              <a:t>top-down design</a:t>
            </a:r>
            <a:r>
              <a:rPr lang="en-US" altLang="ja-JP" sz="2400" dirty="0">
                <a:solidFill>
                  <a:srgbClr val="595959"/>
                </a:solidFill>
                <a:cs typeface="ＭＳ Ｐゴシック" charset="0"/>
              </a:rPr>
              <a:t> and </a:t>
            </a:r>
            <a:r>
              <a:rPr lang="en-US" altLang="ja-JP" sz="2400" b="1" i="1" dirty="0">
                <a:solidFill>
                  <a:srgbClr val="595959"/>
                </a:solidFill>
                <a:cs typeface="ＭＳ Ｐゴシック" charset="0"/>
              </a:rPr>
              <a:t>modular development</a:t>
            </a:r>
            <a:r>
              <a:rPr lang="en-US" altLang="ja-JP" sz="2400" dirty="0">
                <a:solidFill>
                  <a:srgbClr val="595959"/>
                </a:solidFill>
                <a:cs typeface="ＭＳ Ｐゴシック" charset="0"/>
              </a:rPr>
              <a:t>.</a:t>
            </a:r>
            <a:endParaRPr lang="en-US" sz="2400" dirty="0">
              <a:solidFill>
                <a:srgbClr val="595959"/>
              </a:solidFill>
            </a:endParaRPr>
          </a:p>
          <a:p>
            <a:pPr eaLnBrk="1" hangingPunct="1">
              <a:spcBef>
                <a:spcPct val="50000"/>
              </a:spcBef>
            </a:pPr>
            <a:endParaRPr lang="en-US" dirty="0"/>
          </a:p>
        </p:txBody>
      </p:sp>
      <p:sp>
        <p:nvSpPr>
          <p:cNvPr id="6" name="TextShape 1"/>
          <p:cNvSpPr txBox="1"/>
          <p:nvPr/>
        </p:nvSpPr>
        <p:spPr>
          <a:xfrm>
            <a:off x="979311" y="978653"/>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a:p>
            <a:pPr algn="ctr">
              <a:lnSpc>
                <a:spcPct val="100000"/>
              </a:lnSpc>
            </a:pPr>
            <a:r>
              <a:rPr lang="en-US" sz="2800" dirty="0" smtClean="0">
                <a:solidFill>
                  <a:srgbClr val="2C7C9F"/>
                </a:solidFill>
                <a:latin typeface="News Gothic MT"/>
              </a:rPr>
              <a:t>It’s easier to solve small problems than big ones</a:t>
            </a:r>
            <a:endParaRPr sz="2800" dirty="0"/>
          </a:p>
        </p:txBody>
      </p:sp>
    </p:spTree>
    <p:extLst>
      <p:ext uri="{BB962C8B-B14F-4D97-AF65-F5344CB8AC3E}">
        <p14:creationId xmlns:p14="http://schemas.microsoft.com/office/powerpoint/2010/main" val="449738451"/>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1000"/>
                                        <p:tgtEl>
                                          <p:spTgt spid="153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10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fade">
                                      <p:cBhvr>
                                        <p:cTn id="17" dur="10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fade">
                                      <p:cBhvr>
                                        <p:cTn id="22" dur="1000"/>
                                        <p:tgtEl>
                                          <p:spTgt spid="153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8"/>
                                        </p:tgtEl>
                                        <p:attrNameLst>
                                          <p:attrName>style.visibility</p:attrName>
                                        </p:attrNameLst>
                                      </p:cBhvr>
                                      <p:to>
                                        <p:strVal val="visible"/>
                                      </p:to>
                                    </p:set>
                                    <p:animEffect transition="in" filter="fade">
                                      <p:cBhvr>
                                        <p:cTn id="27" dur="10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7" grpId="0"/>
      <p:bldP spid="1536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1143000" y="1828800"/>
            <a:ext cx="7543800" cy="4297363"/>
          </a:xfrm>
          <a:prstGeom prst="rect">
            <a:avLst/>
          </a:prstGeom>
        </p:spPr>
        <p:txBody>
          <a:bodyPr/>
          <a:lstStyle/>
          <a:p>
            <a:pPr marL="0" indent="0">
              <a:buFontTx/>
              <a:buNone/>
            </a:pPr>
            <a:r>
              <a:rPr lang="en-US" sz="2800" b="1" i="1" dirty="0">
                <a:solidFill>
                  <a:srgbClr val="595959"/>
                </a:solidFill>
              </a:rPr>
              <a:t>Top-down design</a:t>
            </a:r>
            <a:r>
              <a:rPr lang="en-US" sz="2800" dirty="0">
                <a:solidFill>
                  <a:srgbClr val="595959"/>
                </a:solidFill>
              </a:rPr>
              <a:t> is the process of designing a solution to a problem by systematically breaking a problem into smaller, more manageable parts.</a:t>
            </a:r>
          </a:p>
          <a:p>
            <a:pPr marL="0" indent="0">
              <a:buFontTx/>
              <a:buNone/>
            </a:pPr>
            <a:endParaRPr lang="en-US" sz="2800" dirty="0"/>
          </a:p>
        </p:txBody>
      </p:sp>
      <p:sp>
        <p:nvSpPr>
          <p:cNvPr id="5" name="TextShape 1"/>
          <p:cNvSpPr txBox="1"/>
          <p:nvPr/>
        </p:nvSpPr>
        <p:spPr>
          <a:xfrm>
            <a:off x="979311" y="823430"/>
            <a:ext cx="6640689" cy="752876"/>
          </a:xfrm>
          <a:prstGeom prst="rect">
            <a:avLst/>
          </a:prstGeom>
        </p:spPr>
        <p:txBody>
          <a:bodyPr anchor="b"/>
          <a:lstStyle/>
          <a:p>
            <a:pPr algn="ctr">
              <a:lnSpc>
                <a:spcPct val="100000"/>
              </a:lnSpc>
            </a:pPr>
            <a:r>
              <a:rPr lang="en-US" sz="4600" dirty="0" smtClean="0">
                <a:solidFill>
                  <a:srgbClr val="2C7C9F"/>
                </a:solidFill>
                <a:latin typeface="News Gothic MT"/>
              </a:rPr>
              <a:t>Top Down Design</a:t>
            </a:r>
          </a:p>
        </p:txBody>
      </p:sp>
    </p:spTree>
    <p:extLst>
      <p:ext uri="{BB962C8B-B14F-4D97-AF65-F5344CB8AC3E}">
        <p14:creationId xmlns:p14="http://schemas.microsoft.com/office/powerpoint/2010/main" val="2992745018"/>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10806</TotalTime>
  <Words>849</Words>
  <Application>Microsoft Macintosh PowerPoint</Application>
  <PresentationFormat>On-screen Show (4:3)</PresentationFormat>
  <Paragraphs>124</Paragraphs>
  <Slides>28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Microsoft Visio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Modular Development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Max Morawski</cp:lastModifiedBy>
  <cp:revision>219</cp:revision>
  <cp:lastPrinted>2014-10-06T15:06:14Z</cp:lastPrinted>
  <dcterms:modified xsi:type="dcterms:W3CDTF">2014-11-03T14:40:48Z</dcterms:modified>
</cp:coreProperties>
</file>