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301" r:id="rId3"/>
    <p:sldId id="284" r:id="rId4"/>
    <p:sldId id="285" r:id="rId5"/>
    <p:sldId id="287" r:id="rId6"/>
    <p:sldId id="300" r:id="rId7"/>
    <p:sldId id="303" r:id="rId8"/>
    <p:sldId id="304" r:id="rId9"/>
    <p:sldId id="305" r:id="rId10"/>
    <p:sldId id="307" r:id="rId11"/>
    <p:sldId id="306" r:id="rId12"/>
    <p:sldId id="302" r:id="rId13"/>
    <p:sldId id="257" r:id="rId14"/>
    <p:sldId id="258" r:id="rId15"/>
    <p:sldId id="259" r:id="rId16"/>
    <p:sldId id="260" r:id="rId17"/>
    <p:sldId id="264" r:id="rId18"/>
    <p:sldId id="297" r:id="rId19"/>
    <p:sldId id="268" r:id="rId20"/>
    <p:sldId id="269" r:id="rId21"/>
    <p:sldId id="295" r:id="rId22"/>
    <p:sldId id="270" r:id="rId23"/>
    <p:sldId id="271" r:id="rId24"/>
    <p:sldId id="272" r:id="rId25"/>
    <p:sldId id="298" r:id="rId26"/>
    <p:sldId id="275" r:id="rId27"/>
    <p:sldId id="290" r:id="rId28"/>
    <p:sldId id="291" r:id="rId29"/>
    <p:sldId id="292" r:id="rId30"/>
    <p:sldId id="293" r:id="rId31"/>
    <p:sldId id="294" r:id="rId32"/>
    <p:sldId id="274" r:id="rId33"/>
    <p:sldId id="276" r:id="rId34"/>
    <p:sldId id="277" r:id="rId35"/>
    <p:sldId id="308" r:id="rId36"/>
    <p:sldId id="278" r:id="rId37"/>
    <p:sldId id="288" r:id="rId38"/>
    <p:sldId id="279" r:id="rId39"/>
    <p:sldId id="280" r:id="rId40"/>
    <p:sldId id="281" r:id="rId41"/>
    <p:sldId id="282" r:id="rId42"/>
    <p:sldId id="299" r:id="rId43"/>
    <p:sldId id="283" r:id="rId44"/>
    <p:sldId id="28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44FFC4"/>
    <a:srgbClr val="CCC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0"/>
    <p:restoredTop sz="96301"/>
  </p:normalViewPr>
  <p:slideViewPr>
    <p:cSldViewPr snapToGrid="0" snapToObjects="1">
      <p:cViewPr varScale="1">
        <p:scale>
          <a:sx n="118" d="100"/>
          <a:sy n="118" d="100"/>
        </p:scale>
        <p:origin x="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D275F-543A-514D-A144-D53D72AB3DE3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2568D-661E-AE42-85B5-B77DE1CFA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1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89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17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50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18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74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2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8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7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1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4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0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5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6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0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2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76F1B-8E44-B544-97F4-D458724F518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3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UMBC Graphics for Games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10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35D2F-F354-C8FA-D9C8-006B3C54A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Oriented Design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01212-56E0-D848-69F4-B735CE377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Prefer arrays over linked lists</a:t>
            </a:r>
          </a:p>
          <a:p>
            <a:pPr lvl="1"/>
            <a:r>
              <a:rPr lang="en-US" dirty="0"/>
              <a:t>Linked list traversal = likely cache miss at each link</a:t>
            </a:r>
          </a:p>
          <a:p>
            <a:r>
              <a:rPr lang="en-US" dirty="0"/>
              <a:t>Cross linked hash(key) ➞ index / dense array(index) ➞ (</a:t>
            </a:r>
            <a:r>
              <a:rPr lang="en-US" dirty="0" err="1"/>
              <a:t>key,data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Allow fast processing of elements</a:t>
            </a:r>
          </a:p>
          <a:p>
            <a:pPr lvl="1"/>
            <a:r>
              <a:rPr lang="en-US" dirty="0"/>
              <a:t>Also SOA form: </a:t>
            </a:r>
            <a:r>
              <a:rPr lang="en-US" dirty="0" err="1"/>
              <a:t>KeyArray</a:t>
            </a:r>
            <a:r>
              <a:rPr lang="en-US" dirty="0"/>
              <a:t>(index) ➞ key; </a:t>
            </a:r>
            <a:r>
              <a:rPr lang="en-US" dirty="0" err="1"/>
              <a:t>DataArray</a:t>
            </a:r>
            <a:r>
              <a:rPr lang="en-US" dirty="0"/>
              <a:t>(index) ➞ data</a:t>
            </a:r>
          </a:p>
          <a:p>
            <a:pPr lvl="1"/>
            <a:r>
              <a:rPr lang="en-US" dirty="0"/>
              <a:t>If hash uses open addressing, may use index in hash table instead of key</a:t>
            </a:r>
          </a:p>
          <a:p>
            <a:r>
              <a:rPr lang="en-US" dirty="0"/>
              <a:t>Prefer functions operating </a:t>
            </a:r>
            <a:r>
              <a:rPr lang="en-US"/>
              <a:t>on arrays </a:t>
            </a:r>
            <a:r>
              <a:rPr lang="en-US" dirty="0"/>
              <a:t>to member functions</a:t>
            </a:r>
          </a:p>
          <a:p>
            <a:pPr lvl="1"/>
            <a:r>
              <a:rPr lang="en-US" dirty="0"/>
              <a:t>Avoid branching in processing loop</a:t>
            </a:r>
          </a:p>
          <a:p>
            <a:pPr lvl="1"/>
            <a:r>
              <a:rPr lang="en-US" dirty="0"/>
              <a:t>Avoid virtual functions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57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6969B-5A5C-3B13-35A4-E4DCBCECE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Packed-table Transforms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A6392-106E-C8A0-10A9-74DE74977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Generate</a:t>
            </a:r>
          </a:p>
          <a:p>
            <a:pPr lvl="1"/>
            <a:r>
              <a:rPr lang="en-US" dirty="0"/>
              <a:t>Create list from external source; procedural generation</a:t>
            </a:r>
          </a:p>
          <a:p>
            <a:r>
              <a:rPr lang="en-US" dirty="0"/>
              <a:t>In-place</a:t>
            </a:r>
          </a:p>
          <a:p>
            <a:pPr lvl="1"/>
            <a:r>
              <a:rPr lang="en-US" dirty="0"/>
              <a:t>Operate on elements; transform elements</a:t>
            </a:r>
          </a:p>
          <a:p>
            <a:r>
              <a:rPr lang="en-US" dirty="0"/>
              <a:t>A to B transform</a:t>
            </a:r>
          </a:p>
          <a:p>
            <a:pPr lvl="1"/>
            <a:r>
              <a:rPr lang="en-US" dirty="0"/>
              <a:t>Generate one list from another; Filter list to active elements</a:t>
            </a:r>
          </a:p>
          <a:p>
            <a:r>
              <a:rPr lang="en-US" dirty="0"/>
              <a:t>Dispatch</a:t>
            </a:r>
          </a:p>
          <a:p>
            <a:pPr lvl="1"/>
            <a:r>
              <a:rPr lang="en-US" dirty="0"/>
              <a:t>Generate sub-lists; Split for parallelization</a:t>
            </a:r>
          </a:p>
          <a:p>
            <a:r>
              <a:rPr lang="en-US" dirty="0"/>
              <a:t>Gather</a:t>
            </a:r>
          </a:p>
          <a:p>
            <a:pPr lvl="1"/>
            <a:r>
              <a:rPr lang="en-US" dirty="0"/>
              <a:t>Combine multiple lists into one</a:t>
            </a:r>
          </a:p>
        </p:txBody>
      </p:sp>
    </p:spTree>
    <p:extLst>
      <p:ext uri="{BB962C8B-B14F-4D97-AF65-F5344CB8AC3E}">
        <p14:creationId xmlns:p14="http://schemas.microsoft.com/office/powerpoint/2010/main" val="2302965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8A1F7-41A3-1800-C86E-C92C7985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Performance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AD390-2727-4980-9ED1-369F17C0A3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64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vs GPU Goals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CPU</a:t>
            </a:r>
          </a:p>
          <a:p>
            <a:r>
              <a:rPr lang="en-US" dirty="0"/>
              <a:t>Make one thread go very fast</a:t>
            </a:r>
          </a:p>
          <a:p>
            <a:pPr lvl="1"/>
            <a:r>
              <a:rPr lang="en-US" b="1" dirty="0"/>
              <a:t>Avoid</a:t>
            </a:r>
            <a:r>
              <a:rPr lang="en-US" dirty="0"/>
              <a:t> pipeline stalls</a:t>
            </a:r>
          </a:p>
          <a:p>
            <a:r>
              <a:rPr lang="en-US" dirty="0"/>
              <a:t>Complex control</a:t>
            </a:r>
          </a:p>
          <a:p>
            <a:pPr lvl="1"/>
            <a:r>
              <a:rPr lang="en-US" dirty="0"/>
              <a:t>Continue work past stalls</a:t>
            </a:r>
          </a:p>
          <a:p>
            <a:pPr lvl="1"/>
            <a:r>
              <a:rPr lang="en-US" dirty="0"/>
              <a:t>Predict work before the stall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B16E09-ADFF-4B46-28EF-1994B60C55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GPU</a:t>
            </a:r>
          </a:p>
          <a:p>
            <a:r>
              <a:rPr lang="en-US" dirty="0"/>
              <a:t>Make 1000’s of threads running the same program go very fast</a:t>
            </a:r>
          </a:p>
          <a:p>
            <a:pPr lvl="1"/>
            <a:r>
              <a:rPr lang="en-US" b="1" dirty="0"/>
              <a:t>Hide</a:t>
            </a:r>
            <a:r>
              <a:rPr lang="en-US" dirty="0"/>
              <a:t> stalls</a:t>
            </a:r>
          </a:p>
          <a:p>
            <a:r>
              <a:rPr lang="en-US" dirty="0"/>
              <a:t>Share hardware</a:t>
            </a:r>
          </a:p>
          <a:p>
            <a:pPr lvl="1"/>
            <a:r>
              <a:rPr lang="en-US" dirty="0"/>
              <a:t>All running the same program</a:t>
            </a:r>
          </a:p>
          <a:p>
            <a:r>
              <a:rPr lang="en-US" dirty="0"/>
              <a:t>Swap threads to hide stalls</a:t>
            </a:r>
          </a:p>
          <a:p>
            <a:pPr lvl="1"/>
            <a:r>
              <a:rPr lang="en-US" dirty="0"/>
              <a:t>Large, flexible register set</a:t>
            </a:r>
          </a:p>
          <a:p>
            <a:pPr lvl="1"/>
            <a:r>
              <a:rPr lang="en-US" dirty="0"/>
              <a:t>Enough for active and stalled threads</a:t>
            </a:r>
          </a:p>
        </p:txBody>
      </p:sp>
    </p:spTree>
    <p:extLst>
      <p:ext uri="{BB962C8B-B14F-4D97-AF65-F5344CB8AC3E}">
        <p14:creationId xmlns:p14="http://schemas.microsoft.com/office/powerpoint/2010/main" val="376076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Architecture (MIMD vs SIMD)</a:t>
            </a:r>
          </a:p>
        </p:txBody>
      </p:sp>
      <p:sp>
        <p:nvSpPr>
          <p:cNvPr id="24597" name="Text Box 27"/>
          <p:cNvSpPr txBox="1">
            <a:spLocks noChangeArrowheads="1"/>
          </p:cNvSpPr>
          <p:nvPr/>
        </p:nvSpPr>
        <p:spPr bwMode="auto">
          <a:xfrm>
            <a:off x="292608" y="1797173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MIMD (CPU-Like)</a:t>
            </a:r>
          </a:p>
        </p:txBody>
      </p:sp>
      <p:sp>
        <p:nvSpPr>
          <p:cNvPr id="24598" name="Text Box 30"/>
          <p:cNvSpPr txBox="1">
            <a:spLocks noChangeArrowheads="1"/>
          </p:cNvSpPr>
          <p:nvPr/>
        </p:nvSpPr>
        <p:spPr bwMode="auto">
          <a:xfrm>
            <a:off x="8701882" y="1312367"/>
            <a:ext cx="228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SIMD (GPU-Like)</a:t>
            </a:r>
          </a:p>
        </p:txBody>
      </p:sp>
      <p:sp>
        <p:nvSpPr>
          <p:cNvPr id="24600" name="AutoShape 34"/>
          <p:cNvSpPr>
            <a:spLocks noChangeArrowheads="1"/>
          </p:cNvSpPr>
          <p:nvPr/>
        </p:nvSpPr>
        <p:spPr bwMode="auto">
          <a:xfrm>
            <a:off x="3505200" y="5410200"/>
            <a:ext cx="4953000" cy="914400"/>
          </a:xfrm>
          <a:prstGeom prst="leftRight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Text Box 35"/>
          <p:cNvSpPr txBox="1">
            <a:spLocks noChangeArrowheads="1"/>
          </p:cNvSpPr>
          <p:nvPr/>
        </p:nvSpPr>
        <p:spPr bwMode="auto">
          <a:xfrm>
            <a:off x="1905000" y="5711413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Flexibility</a:t>
            </a:r>
          </a:p>
        </p:txBody>
      </p:sp>
      <p:sp>
        <p:nvSpPr>
          <p:cNvPr id="24602" name="Text Box 36"/>
          <p:cNvSpPr txBox="1">
            <a:spLocks noChangeArrowheads="1"/>
          </p:cNvSpPr>
          <p:nvPr/>
        </p:nvSpPr>
        <p:spPr bwMode="auto">
          <a:xfrm>
            <a:off x="8458200" y="5638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Horsepower</a:t>
            </a:r>
          </a:p>
        </p:txBody>
      </p:sp>
      <p:sp>
        <p:nvSpPr>
          <p:cNvPr id="24603" name="Text Box 37"/>
          <p:cNvSpPr txBox="1">
            <a:spLocks noChangeArrowheads="1"/>
          </p:cNvSpPr>
          <p:nvPr/>
        </p:nvSpPr>
        <p:spPr bwMode="auto">
          <a:xfrm>
            <a:off x="1905000" y="6019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Ease of Use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D994BB-7559-B143-BF22-A9ACCC039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2" t="15529" r="12171" b="11111"/>
          <a:stretch/>
        </p:blipFill>
        <p:spPr bwMode="auto">
          <a:xfrm>
            <a:off x="3326997" y="1926737"/>
            <a:ext cx="2957710" cy="22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1688C2-733F-9243-B898-3482E31861F1}"/>
              </a:ext>
            </a:extLst>
          </p:cNvPr>
          <p:cNvSpPr/>
          <p:nvPr/>
        </p:nvSpPr>
        <p:spPr>
          <a:xfrm>
            <a:off x="4838859" y="2637277"/>
            <a:ext cx="225043" cy="535503"/>
          </a:xfrm>
          <a:prstGeom prst="rect">
            <a:avLst/>
          </a:prstGeom>
          <a:solidFill>
            <a:srgbClr val="C00000">
              <a:alpha val="50196"/>
            </a:srgbClr>
          </a:solidFill>
          <a:ln w="63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480A38-1563-1B49-842C-640BB3E95FD0}"/>
              </a:ext>
            </a:extLst>
          </p:cNvPr>
          <p:cNvSpPr txBox="1"/>
          <p:nvPr/>
        </p:nvSpPr>
        <p:spPr>
          <a:xfrm>
            <a:off x="3250318" y="4327448"/>
            <a:ext cx="2346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(AMD K10  chip-</a:t>
            </a:r>
            <a:r>
              <a:rPr lang="en-US" sz="1400" dirty="0" err="1"/>
              <a:t>architect.org</a:t>
            </a:r>
            <a:r>
              <a:rPr lang="en-US" sz="1400" dirty="0"/>
              <a:t>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43895AD-6ECA-F643-8A5F-04D087390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22752" r="68105" b="9152"/>
          <a:stretch/>
        </p:blipFill>
        <p:spPr bwMode="auto">
          <a:xfrm>
            <a:off x="292608" y="2667000"/>
            <a:ext cx="2957710" cy="281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1A5FD5-E34A-3E49-84D0-041C852F2C3B}"/>
              </a:ext>
            </a:extLst>
          </p:cNvPr>
          <p:cNvCxnSpPr>
            <a:cxnSpLocks/>
          </p:cNvCxnSpPr>
          <p:nvPr/>
        </p:nvCxnSpPr>
        <p:spPr>
          <a:xfrm flipV="1">
            <a:off x="2209800" y="1922847"/>
            <a:ext cx="1117197" cy="10436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F2383CB-7A8D-2345-80C1-4995F99184EA}"/>
              </a:ext>
            </a:extLst>
          </p:cNvPr>
          <p:cNvCxnSpPr>
            <a:cxnSpLocks/>
          </p:cNvCxnSpPr>
          <p:nvPr/>
        </p:nvCxnSpPr>
        <p:spPr>
          <a:xfrm>
            <a:off x="2209800" y="3873740"/>
            <a:ext cx="1117197" cy="32803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10804F37-53D9-624D-BDAC-2B2B61F3D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19288"/>
            <a:ext cx="329168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080208-5375-574E-9FB1-6D847892C2D9}"/>
              </a:ext>
            </a:extLst>
          </p:cNvPr>
          <p:cNvSpPr txBox="1"/>
          <p:nvPr/>
        </p:nvSpPr>
        <p:spPr>
          <a:xfrm>
            <a:off x="8353898" y="5348288"/>
            <a:ext cx="2266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(NVIDIA Volta / </a:t>
            </a:r>
            <a:r>
              <a:rPr lang="en-US" sz="1400" dirty="0" err="1"/>
              <a:t>wikichip.org</a:t>
            </a:r>
            <a:r>
              <a:rPr lang="en-US" sz="1400" dirty="0"/>
              <a:t>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D734DF-243D-2743-899F-719DB57C99A4}"/>
              </a:ext>
            </a:extLst>
          </p:cNvPr>
          <p:cNvSpPr/>
          <p:nvPr/>
        </p:nvSpPr>
        <p:spPr>
          <a:xfrm>
            <a:off x="3645059" y="1974764"/>
            <a:ext cx="320516" cy="955761"/>
          </a:xfrm>
          <a:prstGeom prst="rect">
            <a:avLst/>
          </a:prstGeom>
          <a:solidFill>
            <a:srgbClr val="C00000">
              <a:alpha val="50196"/>
            </a:srgbClr>
          </a:solidFill>
          <a:ln w="63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A150C0-FE32-8247-AE02-EEB0F1FF285D}"/>
              </a:ext>
            </a:extLst>
          </p:cNvPr>
          <p:cNvSpPr/>
          <p:nvPr/>
        </p:nvSpPr>
        <p:spPr>
          <a:xfrm>
            <a:off x="3335417" y="2060957"/>
            <a:ext cx="309642" cy="905527"/>
          </a:xfrm>
          <a:prstGeom prst="rect">
            <a:avLst/>
          </a:prstGeom>
          <a:solidFill>
            <a:srgbClr val="C00000">
              <a:alpha val="50196"/>
            </a:srgbClr>
          </a:solidFill>
          <a:ln w="63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40A391-1D53-9A4B-AD51-9A2984384874}"/>
              </a:ext>
            </a:extLst>
          </p:cNvPr>
          <p:cNvSpPr txBox="1"/>
          <p:nvPr/>
        </p:nvSpPr>
        <p:spPr>
          <a:xfrm>
            <a:off x="6096000" y="1295794"/>
            <a:ext cx="2195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Actual computational</a:t>
            </a:r>
            <a:br>
              <a:rPr lang="en-US" dirty="0"/>
            </a:br>
            <a:r>
              <a:rPr lang="en-US" dirty="0"/>
              <a:t>Units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4F21253-B417-BF49-8C1E-D001F28E9F49}"/>
              </a:ext>
            </a:extLst>
          </p:cNvPr>
          <p:cNvCxnSpPr>
            <a:stCxn id="4" idx="1"/>
            <a:endCxn id="17" idx="3"/>
          </p:cNvCxnSpPr>
          <p:nvPr/>
        </p:nvCxnSpPr>
        <p:spPr>
          <a:xfrm flipH="1">
            <a:off x="3965575" y="1618960"/>
            <a:ext cx="2130425" cy="833685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EBE6469-CE15-1541-97D1-5052B631464D}"/>
              </a:ext>
            </a:extLst>
          </p:cNvPr>
          <p:cNvCxnSpPr>
            <a:cxnSpLocks/>
          </p:cNvCxnSpPr>
          <p:nvPr/>
        </p:nvCxnSpPr>
        <p:spPr>
          <a:xfrm>
            <a:off x="6772434" y="1835944"/>
            <a:ext cx="923766" cy="418429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2A0A291-042D-AB44-A217-D5A74749382E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4971542" y="1618960"/>
            <a:ext cx="1124458" cy="1002397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530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SIMD Branching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if( x ) 	</a:t>
            </a:r>
            <a:r>
              <a:rPr lang="en-US" sz="24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mask threads</a:t>
            </a:r>
            <a:endParaRPr lang="en-US" sz="24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{</a:t>
            </a:r>
            <a:endParaRPr lang="en-US" sz="2400" dirty="0">
              <a:solidFill>
                <a:schemeClr val="accent6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  // issue instructions</a:t>
            </a:r>
            <a:endParaRPr lang="en-US" dirty="0">
              <a:solidFill>
                <a:schemeClr val="accent6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else 		</a:t>
            </a:r>
            <a:r>
              <a:rPr lang="en-US" sz="24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invert mask</a:t>
            </a:r>
            <a:endParaRPr lang="en-US" sz="24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{</a:t>
            </a:r>
            <a:endParaRPr lang="en-US" sz="2400" dirty="0">
              <a:solidFill>
                <a:schemeClr val="accent6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  // issue instructions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}		</a:t>
            </a:r>
            <a:r>
              <a:rPr lang="en-US" sz="24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unmask</a:t>
            </a:r>
          </a:p>
        </p:txBody>
      </p:sp>
      <p:sp>
        <p:nvSpPr>
          <p:cNvPr id="25607" name="Text Box 35"/>
          <p:cNvSpPr txBox="1">
            <a:spLocks noChangeArrowheads="1"/>
          </p:cNvSpPr>
          <p:nvPr/>
        </p:nvSpPr>
        <p:spPr bwMode="auto">
          <a:xfrm>
            <a:off x="6165476" y="1847910"/>
            <a:ext cx="196506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Threads agree</a:t>
            </a:r>
          </a:p>
        </p:txBody>
      </p:sp>
      <p:sp>
        <p:nvSpPr>
          <p:cNvPr id="25609" name="Text Box 40"/>
          <p:cNvSpPr txBox="1">
            <a:spLocks noChangeArrowheads="1"/>
          </p:cNvSpPr>
          <p:nvPr/>
        </p:nvSpPr>
        <p:spPr bwMode="auto">
          <a:xfrm>
            <a:off x="6896100" y="3830254"/>
            <a:ext cx="50381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or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D58F83-7273-A046-B9D9-49A1F44259B5}"/>
              </a:ext>
            </a:extLst>
          </p:cNvPr>
          <p:cNvGrpSpPr/>
          <p:nvPr/>
        </p:nvGrpSpPr>
        <p:grpSpPr>
          <a:xfrm>
            <a:off x="6694791" y="2707223"/>
            <a:ext cx="906434" cy="909514"/>
            <a:chOff x="6404836" y="2035301"/>
            <a:chExt cx="1524000" cy="1529178"/>
          </a:xfrm>
          <a:solidFill>
            <a:srgbClr val="00B050"/>
          </a:solidFill>
        </p:grpSpPr>
        <p:sp>
          <p:nvSpPr>
            <p:cNvPr id="25618" name="Rectangle 15"/>
            <p:cNvSpPr>
              <a:spLocks noChangeArrowheads="1"/>
            </p:cNvSpPr>
            <p:nvPr/>
          </p:nvSpPr>
          <p:spPr bwMode="auto">
            <a:xfrm>
              <a:off x="6404836" y="2035301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19" name="Rectangle 16"/>
            <p:cNvSpPr>
              <a:spLocks noChangeArrowheads="1"/>
            </p:cNvSpPr>
            <p:nvPr/>
          </p:nvSpPr>
          <p:spPr bwMode="auto">
            <a:xfrm>
              <a:off x="6785836" y="2035301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Rectangle 17"/>
            <p:cNvSpPr>
              <a:spLocks noChangeArrowheads="1"/>
            </p:cNvSpPr>
            <p:nvPr/>
          </p:nvSpPr>
          <p:spPr bwMode="auto">
            <a:xfrm>
              <a:off x="7166836" y="2035301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Rectangle 18"/>
            <p:cNvSpPr>
              <a:spLocks noChangeArrowheads="1"/>
            </p:cNvSpPr>
            <p:nvPr/>
          </p:nvSpPr>
          <p:spPr bwMode="auto">
            <a:xfrm>
              <a:off x="7547836" y="2035301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Rectangle 19"/>
            <p:cNvSpPr>
              <a:spLocks noChangeArrowheads="1"/>
            </p:cNvSpPr>
            <p:nvPr/>
          </p:nvSpPr>
          <p:spPr bwMode="auto">
            <a:xfrm>
              <a:off x="6404836" y="2419349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Rectangle 20"/>
            <p:cNvSpPr>
              <a:spLocks noChangeArrowheads="1"/>
            </p:cNvSpPr>
            <p:nvPr/>
          </p:nvSpPr>
          <p:spPr bwMode="auto">
            <a:xfrm>
              <a:off x="6785836" y="2419349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Rectangle 21"/>
            <p:cNvSpPr>
              <a:spLocks noChangeArrowheads="1"/>
            </p:cNvSpPr>
            <p:nvPr/>
          </p:nvSpPr>
          <p:spPr bwMode="auto">
            <a:xfrm>
              <a:off x="7166836" y="2419349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Rectangle 22"/>
            <p:cNvSpPr>
              <a:spLocks noChangeArrowheads="1"/>
            </p:cNvSpPr>
            <p:nvPr/>
          </p:nvSpPr>
          <p:spPr bwMode="auto">
            <a:xfrm>
              <a:off x="7547836" y="2419349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19">
              <a:extLst>
                <a:ext uri="{FF2B5EF4-FFF2-40B4-BE49-F238E27FC236}">
                  <a16:creationId xmlns:a16="http://schemas.microsoft.com/office/drawing/2014/main" id="{52A0B5CB-33FA-7E45-BB7F-9DAC556BA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2800349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20">
              <a:extLst>
                <a:ext uri="{FF2B5EF4-FFF2-40B4-BE49-F238E27FC236}">
                  <a16:creationId xmlns:a16="http://schemas.microsoft.com/office/drawing/2014/main" id="{E14ADE82-59AA-5248-AAF7-381A3C05E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2800349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:a16="http://schemas.microsoft.com/office/drawing/2014/main" id="{0F1CF919-292F-F04F-ABEF-EC65F0FFD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2800349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:a16="http://schemas.microsoft.com/office/drawing/2014/main" id="{67D502E6-6EA8-2F4F-8D38-EDFF2CBA3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2800349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19">
              <a:extLst>
                <a:ext uri="{FF2B5EF4-FFF2-40B4-BE49-F238E27FC236}">
                  <a16:creationId xmlns:a16="http://schemas.microsoft.com/office/drawing/2014/main" id="{51C365A1-4236-C349-953E-967A04BC3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3183479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20">
              <a:extLst>
                <a:ext uri="{FF2B5EF4-FFF2-40B4-BE49-F238E27FC236}">
                  <a16:creationId xmlns:a16="http://schemas.microsoft.com/office/drawing/2014/main" id="{4493A68B-F354-3241-9886-E1CCE0D80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3183479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21">
              <a:extLst>
                <a:ext uri="{FF2B5EF4-FFF2-40B4-BE49-F238E27FC236}">
                  <a16:creationId xmlns:a16="http://schemas.microsoft.com/office/drawing/2014/main" id="{151656B2-221D-E145-A2AA-0AD3D57A7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3183479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22">
              <a:extLst>
                <a:ext uri="{FF2B5EF4-FFF2-40B4-BE49-F238E27FC236}">
                  <a16:creationId xmlns:a16="http://schemas.microsoft.com/office/drawing/2014/main" id="{E598FF2D-EF2E-5949-9C95-905D9F6BF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3183479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779F64B-61F2-2C45-A7A8-D70147E9C8F1}"/>
              </a:ext>
            </a:extLst>
          </p:cNvPr>
          <p:cNvGrpSpPr/>
          <p:nvPr/>
        </p:nvGrpSpPr>
        <p:grpSpPr>
          <a:xfrm>
            <a:off x="6694791" y="4510027"/>
            <a:ext cx="906434" cy="909514"/>
            <a:chOff x="6404836" y="2035301"/>
            <a:chExt cx="1524000" cy="1529178"/>
          </a:xfrm>
          <a:solidFill>
            <a:srgbClr val="C00000"/>
          </a:solidFill>
        </p:grpSpPr>
        <p:sp>
          <p:nvSpPr>
            <p:cNvPr id="53" name="Rectangle 15">
              <a:extLst>
                <a:ext uri="{FF2B5EF4-FFF2-40B4-BE49-F238E27FC236}">
                  <a16:creationId xmlns:a16="http://schemas.microsoft.com/office/drawing/2014/main" id="{443EF9ED-797C-9544-9888-B24553458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2035301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Rectangle 16">
              <a:extLst>
                <a:ext uri="{FF2B5EF4-FFF2-40B4-BE49-F238E27FC236}">
                  <a16:creationId xmlns:a16="http://schemas.microsoft.com/office/drawing/2014/main" id="{8F7B5B20-FC57-1B49-BA9A-D29443473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2035301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17">
              <a:extLst>
                <a:ext uri="{FF2B5EF4-FFF2-40B4-BE49-F238E27FC236}">
                  <a16:creationId xmlns:a16="http://schemas.microsoft.com/office/drawing/2014/main" id="{14632240-F849-8B4A-9C93-4279C1831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2035301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18">
              <a:extLst>
                <a:ext uri="{FF2B5EF4-FFF2-40B4-BE49-F238E27FC236}">
                  <a16:creationId xmlns:a16="http://schemas.microsoft.com/office/drawing/2014/main" id="{C50EACC3-A1E4-A74F-805E-69A4C6B60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2035301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19">
              <a:extLst>
                <a:ext uri="{FF2B5EF4-FFF2-40B4-BE49-F238E27FC236}">
                  <a16:creationId xmlns:a16="http://schemas.microsoft.com/office/drawing/2014/main" id="{3786DBFB-D354-2247-B67F-C407154C8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2419349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20">
              <a:extLst>
                <a:ext uri="{FF2B5EF4-FFF2-40B4-BE49-F238E27FC236}">
                  <a16:creationId xmlns:a16="http://schemas.microsoft.com/office/drawing/2014/main" id="{94B3A896-3F9F-6348-A358-38D6A65FD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2419349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21">
              <a:extLst>
                <a:ext uri="{FF2B5EF4-FFF2-40B4-BE49-F238E27FC236}">
                  <a16:creationId xmlns:a16="http://schemas.microsoft.com/office/drawing/2014/main" id="{09291C55-CFCF-D345-9AF1-80207ADC7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2419349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22">
              <a:extLst>
                <a:ext uri="{FF2B5EF4-FFF2-40B4-BE49-F238E27FC236}">
                  <a16:creationId xmlns:a16="http://schemas.microsoft.com/office/drawing/2014/main" id="{598B603B-4115-1C44-BE15-9B30DB930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2419349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19">
              <a:extLst>
                <a:ext uri="{FF2B5EF4-FFF2-40B4-BE49-F238E27FC236}">
                  <a16:creationId xmlns:a16="http://schemas.microsoft.com/office/drawing/2014/main" id="{F5E5BB8B-5861-5546-9524-EC435109A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2800349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20">
              <a:extLst>
                <a:ext uri="{FF2B5EF4-FFF2-40B4-BE49-F238E27FC236}">
                  <a16:creationId xmlns:a16="http://schemas.microsoft.com/office/drawing/2014/main" id="{EE5677A4-3B6F-DD48-8448-7A4273D7A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2800349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21">
              <a:extLst>
                <a:ext uri="{FF2B5EF4-FFF2-40B4-BE49-F238E27FC236}">
                  <a16:creationId xmlns:a16="http://schemas.microsoft.com/office/drawing/2014/main" id="{9B3DC7B0-D60E-9845-8430-EE3B804BE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2800349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22">
              <a:extLst>
                <a:ext uri="{FF2B5EF4-FFF2-40B4-BE49-F238E27FC236}">
                  <a16:creationId xmlns:a16="http://schemas.microsoft.com/office/drawing/2014/main" id="{6CB42981-2518-8941-B91E-1349BB4C7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2800349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19">
              <a:extLst>
                <a:ext uri="{FF2B5EF4-FFF2-40B4-BE49-F238E27FC236}">
                  <a16:creationId xmlns:a16="http://schemas.microsoft.com/office/drawing/2014/main" id="{B4225DCD-7A55-3A42-BE75-431439461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3183479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20">
              <a:extLst>
                <a:ext uri="{FF2B5EF4-FFF2-40B4-BE49-F238E27FC236}">
                  <a16:creationId xmlns:a16="http://schemas.microsoft.com/office/drawing/2014/main" id="{855A33E7-DF49-2B4F-9677-809302D85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3183479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21">
              <a:extLst>
                <a:ext uri="{FF2B5EF4-FFF2-40B4-BE49-F238E27FC236}">
                  <a16:creationId xmlns:a16="http://schemas.microsoft.com/office/drawing/2014/main" id="{4F48F47D-FD67-D947-80DB-C942884C8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3183479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22">
              <a:extLst>
                <a:ext uri="{FF2B5EF4-FFF2-40B4-BE49-F238E27FC236}">
                  <a16:creationId xmlns:a16="http://schemas.microsoft.com/office/drawing/2014/main" id="{A692F237-1E66-D34A-9A27-9A82C8EF4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3183479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" name="Text Box 35">
            <a:extLst>
              <a:ext uri="{FF2B5EF4-FFF2-40B4-BE49-F238E27FC236}">
                <a16:creationId xmlns:a16="http://schemas.microsoft.com/office/drawing/2014/main" id="{64D488B1-32E7-5F47-BD5D-388FB8635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7749" y="1847910"/>
            <a:ext cx="22933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Threads disagree</a:t>
            </a:r>
          </a:p>
        </p:txBody>
      </p:sp>
      <p:sp>
        <p:nvSpPr>
          <p:cNvPr id="71" name="Rectangle 15">
            <a:extLst>
              <a:ext uri="{FF2B5EF4-FFF2-40B4-BE49-F238E27FC236}">
                <a16:creationId xmlns:a16="http://schemas.microsoft.com/office/drawing/2014/main" id="{3938A7AA-1A4C-E548-A72A-4C43608DA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1218" y="2707223"/>
            <a:ext cx="226609" cy="226609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42000">
                <a:srgbClr val="00B05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ectangle 16">
            <a:extLst>
              <a:ext uri="{FF2B5EF4-FFF2-40B4-BE49-F238E27FC236}">
                <a16:creationId xmlns:a16="http://schemas.microsoft.com/office/drawing/2014/main" id="{2FB31648-E52F-1B4A-B999-508EEF5C3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7827" y="2707223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17">
            <a:extLst>
              <a:ext uri="{FF2B5EF4-FFF2-40B4-BE49-F238E27FC236}">
                <a16:creationId xmlns:a16="http://schemas.microsoft.com/office/drawing/2014/main" id="{8D1F49F7-B500-E448-9338-A8D471238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4435" y="2707223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18">
            <a:extLst>
              <a:ext uri="{FF2B5EF4-FFF2-40B4-BE49-F238E27FC236}">
                <a16:creationId xmlns:a16="http://schemas.microsoft.com/office/drawing/2014/main" id="{FB8968EB-E42A-E34B-A7EB-1A4341D94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1044" y="2707223"/>
            <a:ext cx="226609" cy="226609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42000">
                <a:srgbClr val="00B05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Rectangle 19">
            <a:extLst>
              <a:ext uri="{FF2B5EF4-FFF2-40B4-BE49-F238E27FC236}">
                <a16:creationId xmlns:a16="http://schemas.microsoft.com/office/drawing/2014/main" id="{3B54B3E8-DBEF-2B42-936F-3F3EFFDD3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1218" y="2935644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Rectangle 20">
            <a:extLst>
              <a:ext uri="{FF2B5EF4-FFF2-40B4-BE49-F238E27FC236}">
                <a16:creationId xmlns:a16="http://schemas.microsoft.com/office/drawing/2014/main" id="{8A0EEAF6-59C6-9046-ABB1-1B3E6514E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7827" y="2935644"/>
            <a:ext cx="226609" cy="226609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42000">
                <a:srgbClr val="00B05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Rectangle 21">
            <a:extLst>
              <a:ext uri="{FF2B5EF4-FFF2-40B4-BE49-F238E27FC236}">
                <a16:creationId xmlns:a16="http://schemas.microsoft.com/office/drawing/2014/main" id="{1681C14C-B038-414B-9D3D-000559A40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4435" y="2935644"/>
            <a:ext cx="226609" cy="226609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42000">
                <a:srgbClr val="00B05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Rectangle 22">
            <a:extLst>
              <a:ext uri="{FF2B5EF4-FFF2-40B4-BE49-F238E27FC236}">
                <a16:creationId xmlns:a16="http://schemas.microsoft.com/office/drawing/2014/main" id="{59BEEBD8-1C02-8941-A5B3-B3860B1B9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1044" y="2935644"/>
            <a:ext cx="226609" cy="226609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42000">
                <a:srgbClr val="00B05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Rectangle 19">
            <a:extLst>
              <a:ext uri="{FF2B5EF4-FFF2-40B4-BE49-F238E27FC236}">
                <a16:creationId xmlns:a16="http://schemas.microsoft.com/office/drawing/2014/main" id="{797BE7DC-6B24-C044-809E-1B31C4025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1218" y="3162253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Rectangle 20">
            <a:extLst>
              <a:ext uri="{FF2B5EF4-FFF2-40B4-BE49-F238E27FC236}">
                <a16:creationId xmlns:a16="http://schemas.microsoft.com/office/drawing/2014/main" id="{CB1C585B-9F13-C64A-ADCE-5C5EAE94F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7827" y="3162253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Rectangle 21">
            <a:extLst>
              <a:ext uri="{FF2B5EF4-FFF2-40B4-BE49-F238E27FC236}">
                <a16:creationId xmlns:a16="http://schemas.microsoft.com/office/drawing/2014/main" id="{B14DC6BA-3A61-7A4C-8463-32B507A46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4435" y="3162253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Rectangle 22">
            <a:extLst>
              <a:ext uri="{FF2B5EF4-FFF2-40B4-BE49-F238E27FC236}">
                <a16:creationId xmlns:a16="http://schemas.microsoft.com/office/drawing/2014/main" id="{364DF4A3-55D6-A54B-BD20-F15E1A7D2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1044" y="3162253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Rectangle 19">
            <a:extLst>
              <a:ext uri="{FF2B5EF4-FFF2-40B4-BE49-F238E27FC236}">
                <a16:creationId xmlns:a16="http://schemas.microsoft.com/office/drawing/2014/main" id="{AD58B95C-6AA9-A543-88DB-D7A636D88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1218" y="3390128"/>
            <a:ext cx="226609" cy="226609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42000">
                <a:srgbClr val="00B05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Rectangle 20">
            <a:extLst>
              <a:ext uri="{FF2B5EF4-FFF2-40B4-BE49-F238E27FC236}">
                <a16:creationId xmlns:a16="http://schemas.microsoft.com/office/drawing/2014/main" id="{45C7339D-BCE3-4246-8224-E753CF452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7827" y="3390128"/>
            <a:ext cx="226609" cy="226609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42000">
                <a:srgbClr val="00B05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21">
            <a:extLst>
              <a:ext uri="{FF2B5EF4-FFF2-40B4-BE49-F238E27FC236}">
                <a16:creationId xmlns:a16="http://schemas.microsoft.com/office/drawing/2014/main" id="{BB6D3180-6719-D44B-B067-1EA152E52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4435" y="3390128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Rectangle 22">
            <a:extLst>
              <a:ext uri="{FF2B5EF4-FFF2-40B4-BE49-F238E27FC236}">
                <a16:creationId xmlns:a16="http://schemas.microsoft.com/office/drawing/2014/main" id="{3DD57BA1-1A8A-A346-B300-0377EAF04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1044" y="3390128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Text Box 40">
            <a:extLst>
              <a:ext uri="{FF2B5EF4-FFF2-40B4-BE49-F238E27FC236}">
                <a16:creationId xmlns:a16="http://schemas.microsoft.com/office/drawing/2014/main" id="{3D58F467-B868-814E-9F7B-04CC18621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8987" y="3772694"/>
            <a:ext cx="172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/>
              <a:t>THEN</a:t>
            </a:r>
          </a:p>
        </p:txBody>
      </p:sp>
      <p:sp>
        <p:nvSpPr>
          <p:cNvPr id="89" name="Rectangle 15">
            <a:extLst>
              <a:ext uri="{FF2B5EF4-FFF2-40B4-BE49-F238E27FC236}">
                <a16:creationId xmlns:a16="http://schemas.microsoft.com/office/drawing/2014/main" id="{CB27F0C9-4DAF-2046-B770-F318788E1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5072" y="4510027"/>
            <a:ext cx="226609" cy="22660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Rectangle 16">
            <a:extLst>
              <a:ext uri="{FF2B5EF4-FFF2-40B4-BE49-F238E27FC236}">
                <a16:creationId xmlns:a16="http://schemas.microsoft.com/office/drawing/2014/main" id="{04A7290D-8EE2-1A4F-980A-69D9DBB49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1681" y="4510027"/>
            <a:ext cx="226609" cy="226609"/>
          </a:xfrm>
          <a:prstGeom prst="rect">
            <a:avLst/>
          </a:prstGeom>
          <a:gradFill>
            <a:gsLst>
              <a:gs pos="0">
                <a:srgbClr val="C00000"/>
              </a:gs>
              <a:gs pos="42000">
                <a:srgbClr val="C0000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Rectangle 17">
            <a:extLst>
              <a:ext uri="{FF2B5EF4-FFF2-40B4-BE49-F238E27FC236}">
                <a16:creationId xmlns:a16="http://schemas.microsoft.com/office/drawing/2014/main" id="{4D47774C-BBA9-0A45-BA4D-E1D7D0082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8289" y="4510027"/>
            <a:ext cx="226609" cy="226609"/>
          </a:xfrm>
          <a:prstGeom prst="rect">
            <a:avLst/>
          </a:prstGeom>
          <a:gradFill>
            <a:gsLst>
              <a:gs pos="0">
                <a:srgbClr val="C00000"/>
              </a:gs>
              <a:gs pos="42000">
                <a:srgbClr val="C0000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Rectangle 18">
            <a:extLst>
              <a:ext uri="{FF2B5EF4-FFF2-40B4-BE49-F238E27FC236}">
                <a16:creationId xmlns:a16="http://schemas.microsoft.com/office/drawing/2014/main" id="{C7F69B84-5799-5244-A43E-63D4C2BE8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898" y="4510027"/>
            <a:ext cx="226609" cy="22660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Rectangle 19">
            <a:extLst>
              <a:ext uri="{FF2B5EF4-FFF2-40B4-BE49-F238E27FC236}">
                <a16:creationId xmlns:a16="http://schemas.microsoft.com/office/drawing/2014/main" id="{E8E06EAB-1077-0046-B866-6EF9C131D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5072" y="4738448"/>
            <a:ext cx="226609" cy="226609"/>
          </a:xfrm>
          <a:prstGeom prst="rect">
            <a:avLst/>
          </a:prstGeom>
          <a:gradFill>
            <a:gsLst>
              <a:gs pos="0">
                <a:srgbClr val="C00000"/>
              </a:gs>
              <a:gs pos="42000">
                <a:srgbClr val="C0000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Rectangle 20">
            <a:extLst>
              <a:ext uri="{FF2B5EF4-FFF2-40B4-BE49-F238E27FC236}">
                <a16:creationId xmlns:a16="http://schemas.microsoft.com/office/drawing/2014/main" id="{0315C8A4-49F9-7D47-985A-797E858A2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1681" y="4738448"/>
            <a:ext cx="226609" cy="22660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Rectangle 21">
            <a:extLst>
              <a:ext uri="{FF2B5EF4-FFF2-40B4-BE49-F238E27FC236}">
                <a16:creationId xmlns:a16="http://schemas.microsoft.com/office/drawing/2014/main" id="{AA895620-6424-A040-86B2-7C1B9FF1B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8289" y="4738448"/>
            <a:ext cx="226609" cy="22660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22">
            <a:extLst>
              <a:ext uri="{FF2B5EF4-FFF2-40B4-BE49-F238E27FC236}">
                <a16:creationId xmlns:a16="http://schemas.microsoft.com/office/drawing/2014/main" id="{F293C0C7-D981-8747-9844-9AE935493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898" y="4738448"/>
            <a:ext cx="226609" cy="22660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Rectangle 19">
            <a:extLst>
              <a:ext uri="{FF2B5EF4-FFF2-40B4-BE49-F238E27FC236}">
                <a16:creationId xmlns:a16="http://schemas.microsoft.com/office/drawing/2014/main" id="{0731DD7F-473F-094B-A7B5-7AC40813F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5072" y="4965057"/>
            <a:ext cx="226609" cy="226609"/>
          </a:xfrm>
          <a:prstGeom prst="rect">
            <a:avLst/>
          </a:prstGeom>
          <a:gradFill>
            <a:gsLst>
              <a:gs pos="0">
                <a:srgbClr val="C00000"/>
              </a:gs>
              <a:gs pos="42000">
                <a:srgbClr val="C0000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20">
            <a:extLst>
              <a:ext uri="{FF2B5EF4-FFF2-40B4-BE49-F238E27FC236}">
                <a16:creationId xmlns:a16="http://schemas.microsoft.com/office/drawing/2014/main" id="{E0AD4182-4B8B-D54B-9834-F432C0FA6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1681" y="4965057"/>
            <a:ext cx="226609" cy="226609"/>
          </a:xfrm>
          <a:prstGeom prst="rect">
            <a:avLst/>
          </a:prstGeom>
          <a:gradFill>
            <a:gsLst>
              <a:gs pos="0">
                <a:srgbClr val="C00000"/>
              </a:gs>
              <a:gs pos="42000">
                <a:srgbClr val="C0000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21">
            <a:extLst>
              <a:ext uri="{FF2B5EF4-FFF2-40B4-BE49-F238E27FC236}">
                <a16:creationId xmlns:a16="http://schemas.microsoft.com/office/drawing/2014/main" id="{8D58538C-020C-504F-9BC9-D3ACE1206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8289" y="4965057"/>
            <a:ext cx="226609" cy="226609"/>
          </a:xfrm>
          <a:prstGeom prst="rect">
            <a:avLst/>
          </a:prstGeom>
          <a:gradFill>
            <a:gsLst>
              <a:gs pos="0">
                <a:srgbClr val="C00000"/>
              </a:gs>
              <a:gs pos="42000">
                <a:srgbClr val="C0000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22">
            <a:extLst>
              <a:ext uri="{FF2B5EF4-FFF2-40B4-BE49-F238E27FC236}">
                <a16:creationId xmlns:a16="http://schemas.microsoft.com/office/drawing/2014/main" id="{5A51FB99-D5CB-2E4E-96A8-C0F78F7D0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898" y="4965057"/>
            <a:ext cx="226609" cy="226609"/>
          </a:xfrm>
          <a:prstGeom prst="rect">
            <a:avLst/>
          </a:prstGeom>
          <a:gradFill>
            <a:gsLst>
              <a:gs pos="0">
                <a:srgbClr val="C00000"/>
              </a:gs>
              <a:gs pos="42000">
                <a:srgbClr val="C0000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19">
            <a:extLst>
              <a:ext uri="{FF2B5EF4-FFF2-40B4-BE49-F238E27FC236}">
                <a16:creationId xmlns:a16="http://schemas.microsoft.com/office/drawing/2014/main" id="{DC3A51CA-23C6-EB44-AC69-6FE0E206E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5072" y="5192932"/>
            <a:ext cx="226609" cy="22660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20">
            <a:extLst>
              <a:ext uri="{FF2B5EF4-FFF2-40B4-BE49-F238E27FC236}">
                <a16:creationId xmlns:a16="http://schemas.microsoft.com/office/drawing/2014/main" id="{335BCB31-E13F-7D41-B09E-FBB2839B9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1681" y="5192932"/>
            <a:ext cx="226609" cy="22660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21">
            <a:extLst>
              <a:ext uri="{FF2B5EF4-FFF2-40B4-BE49-F238E27FC236}">
                <a16:creationId xmlns:a16="http://schemas.microsoft.com/office/drawing/2014/main" id="{DEB79CB4-5A94-8446-AD6A-456374E96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8289" y="5192932"/>
            <a:ext cx="226609" cy="226609"/>
          </a:xfrm>
          <a:prstGeom prst="rect">
            <a:avLst/>
          </a:prstGeom>
          <a:gradFill>
            <a:gsLst>
              <a:gs pos="0">
                <a:srgbClr val="C00000"/>
              </a:gs>
              <a:gs pos="42000">
                <a:srgbClr val="C0000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Rectangle 22">
            <a:extLst>
              <a:ext uri="{FF2B5EF4-FFF2-40B4-BE49-F238E27FC236}">
                <a16:creationId xmlns:a16="http://schemas.microsoft.com/office/drawing/2014/main" id="{E6931A5E-89E7-594A-B034-5BFAE9B5A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898" y="5192932"/>
            <a:ext cx="226609" cy="226609"/>
          </a:xfrm>
          <a:prstGeom prst="rect">
            <a:avLst/>
          </a:prstGeom>
          <a:gradFill>
            <a:gsLst>
              <a:gs pos="0">
                <a:srgbClr val="C00000"/>
              </a:gs>
              <a:gs pos="42000">
                <a:srgbClr val="C0000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53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SIMD Looping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while(x) </a:t>
            </a:r>
            <a:r>
              <a:rPr lang="en-US" sz="24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update mask</a:t>
            </a:r>
            <a:endParaRPr lang="en-US" sz="24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{</a:t>
            </a:r>
            <a:endParaRPr lang="en-US" sz="2400" dirty="0">
              <a:solidFill>
                <a:schemeClr val="accent6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4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do stuff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Everyone runs as long as slowest</a:t>
            </a:r>
          </a:p>
        </p:txBody>
      </p:sp>
      <p:sp>
        <p:nvSpPr>
          <p:cNvPr id="26642" name="Rectangle 81"/>
          <p:cNvSpPr>
            <a:spLocks noChangeArrowheads="1"/>
          </p:cNvSpPr>
          <p:nvPr/>
        </p:nvSpPr>
        <p:spPr bwMode="auto">
          <a:xfrm>
            <a:off x="6437376" y="1143000"/>
            <a:ext cx="381000" cy="381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Rectangle 82"/>
          <p:cNvSpPr>
            <a:spLocks noChangeArrowheads="1"/>
          </p:cNvSpPr>
          <p:nvPr/>
        </p:nvSpPr>
        <p:spPr bwMode="auto">
          <a:xfrm>
            <a:off x="6437376" y="609600"/>
            <a:ext cx="381000" cy="381000"/>
          </a:xfrm>
          <a:prstGeom prst="rect">
            <a:avLst/>
          </a:prstGeom>
          <a:gradFill>
            <a:gsLst>
              <a:gs pos="0">
                <a:srgbClr val="00B050"/>
              </a:gs>
              <a:gs pos="42000">
                <a:srgbClr val="00B05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Text Box 83"/>
          <p:cNvSpPr txBox="1">
            <a:spLocks noChangeArrowheads="1"/>
          </p:cNvSpPr>
          <p:nvPr/>
        </p:nvSpPr>
        <p:spPr bwMode="auto">
          <a:xfrm>
            <a:off x="6964680" y="609600"/>
            <a:ext cx="1374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Active </a:t>
            </a:r>
          </a:p>
        </p:txBody>
      </p:sp>
      <p:sp>
        <p:nvSpPr>
          <p:cNvPr id="26645" name="Text Box 84"/>
          <p:cNvSpPr txBox="1">
            <a:spLocks noChangeArrowheads="1"/>
          </p:cNvSpPr>
          <p:nvPr/>
        </p:nvSpPr>
        <p:spPr bwMode="auto">
          <a:xfrm>
            <a:off x="6964680" y="1066800"/>
            <a:ext cx="130149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Inactive </a:t>
            </a:r>
          </a:p>
        </p:txBody>
      </p:sp>
      <p:sp>
        <p:nvSpPr>
          <p:cNvPr id="2" name="Right Brace 1"/>
          <p:cNvSpPr/>
          <p:nvPr/>
        </p:nvSpPr>
        <p:spPr>
          <a:xfrm>
            <a:off x="8162348" y="609600"/>
            <a:ext cx="420624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623279" y="772180"/>
            <a:ext cx="3244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% Active = Utilization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67A92C-87D4-1847-AB0F-F5B9C0084C7F}"/>
              </a:ext>
            </a:extLst>
          </p:cNvPr>
          <p:cNvGrpSpPr/>
          <p:nvPr/>
        </p:nvGrpSpPr>
        <p:grpSpPr>
          <a:xfrm>
            <a:off x="6930765" y="1935163"/>
            <a:ext cx="906435" cy="4085334"/>
            <a:chOff x="6930765" y="1935163"/>
            <a:chExt cx="906435" cy="408533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D77EADD-BF9D-E64C-A4B0-7A68B3E0A9EC}"/>
                </a:ext>
              </a:extLst>
            </p:cNvPr>
            <p:cNvGrpSpPr/>
            <p:nvPr/>
          </p:nvGrpSpPr>
          <p:grpSpPr>
            <a:xfrm>
              <a:off x="6930765" y="1935163"/>
              <a:ext cx="906435" cy="909514"/>
              <a:chOff x="6930765" y="1935163"/>
              <a:chExt cx="906435" cy="909514"/>
            </a:xfrm>
          </p:grpSpPr>
          <p:sp>
            <p:nvSpPr>
              <p:cNvPr id="89" name="Rectangle 15">
                <a:extLst>
                  <a:ext uri="{FF2B5EF4-FFF2-40B4-BE49-F238E27FC236}">
                    <a16:creationId xmlns:a16="http://schemas.microsoft.com/office/drawing/2014/main" id="{19912195-8E58-0448-AD77-F099A89E2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193516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0" name="Rectangle 16">
                <a:extLst>
                  <a:ext uri="{FF2B5EF4-FFF2-40B4-BE49-F238E27FC236}">
                    <a16:creationId xmlns:a16="http://schemas.microsoft.com/office/drawing/2014/main" id="{6E7EE068-12EB-B743-9CE5-B7242E0F6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193516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17">
                <a:extLst>
                  <a:ext uri="{FF2B5EF4-FFF2-40B4-BE49-F238E27FC236}">
                    <a16:creationId xmlns:a16="http://schemas.microsoft.com/office/drawing/2014/main" id="{2A3A4950-CE94-764F-93F8-C9034A4AB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193516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18">
                <a:extLst>
                  <a:ext uri="{FF2B5EF4-FFF2-40B4-BE49-F238E27FC236}">
                    <a16:creationId xmlns:a16="http://schemas.microsoft.com/office/drawing/2014/main" id="{D3667541-5922-D046-95B9-60340E809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193516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19">
                <a:extLst>
                  <a:ext uri="{FF2B5EF4-FFF2-40B4-BE49-F238E27FC236}">
                    <a16:creationId xmlns:a16="http://schemas.microsoft.com/office/drawing/2014/main" id="{2F6F487E-18BA-B847-853B-2D145F8A9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2163584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20">
                <a:extLst>
                  <a:ext uri="{FF2B5EF4-FFF2-40B4-BE49-F238E27FC236}">
                    <a16:creationId xmlns:a16="http://schemas.microsoft.com/office/drawing/2014/main" id="{89D2B2CE-CEE5-8A4C-B455-8C9D85A371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2163584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21">
                <a:extLst>
                  <a:ext uri="{FF2B5EF4-FFF2-40B4-BE49-F238E27FC236}">
                    <a16:creationId xmlns:a16="http://schemas.microsoft.com/office/drawing/2014/main" id="{66321CA3-98DE-D741-8D27-E6CE4260CD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2163584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22">
                <a:extLst>
                  <a:ext uri="{FF2B5EF4-FFF2-40B4-BE49-F238E27FC236}">
                    <a16:creationId xmlns:a16="http://schemas.microsoft.com/office/drawing/2014/main" id="{F70ECA44-5DEB-7E4B-80B1-113639C00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2163584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19">
                <a:extLst>
                  <a:ext uri="{FF2B5EF4-FFF2-40B4-BE49-F238E27FC236}">
                    <a16:creationId xmlns:a16="http://schemas.microsoft.com/office/drawing/2014/main" id="{8B59A5EF-C295-0A43-B103-DCA0C89F8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239019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20">
                <a:extLst>
                  <a:ext uri="{FF2B5EF4-FFF2-40B4-BE49-F238E27FC236}">
                    <a16:creationId xmlns:a16="http://schemas.microsoft.com/office/drawing/2014/main" id="{21ED751D-08A1-5F4A-9DE7-7BFC0C472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239019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21">
                <a:extLst>
                  <a:ext uri="{FF2B5EF4-FFF2-40B4-BE49-F238E27FC236}">
                    <a16:creationId xmlns:a16="http://schemas.microsoft.com/office/drawing/2014/main" id="{E231BACB-21D0-D043-A7FF-DB5C381F2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239019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22">
                <a:extLst>
                  <a:ext uri="{FF2B5EF4-FFF2-40B4-BE49-F238E27FC236}">
                    <a16:creationId xmlns:a16="http://schemas.microsoft.com/office/drawing/2014/main" id="{A30F4B62-6FE9-5242-81F1-22FDF9677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239019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9">
                <a:extLst>
                  <a:ext uri="{FF2B5EF4-FFF2-40B4-BE49-F238E27FC236}">
                    <a16:creationId xmlns:a16="http://schemas.microsoft.com/office/drawing/2014/main" id="{52ADBDF5-44AD-EE45-BA73-183F9D92F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261806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20">
                <a:extLst>
                  <a:ext uri="{FF2B5EF4-FFF2-40B4-BE49-F238E27FC236}">
                    <a16:creationId xmlns:a16="http://schemas.microsoft.com/office/drawing/2014/main" id="{2342835F-9057-C040-89C8-ED0A1FB51C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261806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21">
                <a:extLst>
                  <a:ext uri="{FF2B5EF4-FFF2-40B4-BE49-F238E27FC236}">
                    <a16:creationId xmlns:a16="http://schemas.microsoft.com/office/drawing/2014/main" id="{D211EF52-C376-1B48-90E1-856440D7A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261806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22">
                <a:extLst>
                  <a:ext uri="{FF2B5EF4-FFF2-40B4-BE49-F238E27FC236}">
                    <a16:creationId xmlns:a16="http://schemas.microsoft.com/office/drawing/2014/main" id="{A941A35D-B410-A945-A26F-AF464BB38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261806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44ECCA4-F847-EC47-8F40-EA2095478CDA}"/>
                </a:ext>
              </a:extLst>
            </p:cNvPr>
            <p:cNvGrpSpPr/>
            <p:nvPr/>
          </p:nvGrpSpPr>
          <p:grpSpPr>
            <a:xfrm>
              <a:off x="6930765" y="2993770"/>
              <a:ext cx="906435" cy="909514"/>
              <a:chOff x="6930765" y="2977383"/>
              <a:chExt cx="906435" cy="909514"/>
            </a:xfrm>
          </p:grpSpPr>
          <p:sp>
            <p:nvSpPr>
              <p:cNvPr id="105" name="Rectangle 15">
                <a:extLst>
                  <a:ext uri="{FF2B5EF4-FFF2-40B4-BE49-F238E27FC236}">
                    <a16:creationId xmlns:a16="http://schemas.microsoft.com/office/drawing/2014/main" id="{08677E56-310D-4D4D-A2F6-A9E7F95282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297738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16">
                <a:extLst>
                  <a:ext uri="{FF2B5EF4-FFF2-40B4-BE49-F238E27FC236}">
                    <a16:creationId xmlns:a16="http://schemas.microsoft.com/office/drawing/2014/main" id="{390D2280-E675-0A49-B0B4-A48FF0258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297738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Rectangle 17">
                <a:extLst>
                  <a:ext uri="{FF2B5EF4-FFF2-40B4-BE49-F238E27FC236}">
                    <a16:creationId xmlns:a16="http://schemas.microsoft.com/office/drawing/2014/main" id="{4F17887A-B597-6449-B206-050B0AE18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297738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18">
                <a:extLst>
                  <a:ext uri="{FF2B5EF4-FFF2-40B4-BE49-F238E27FC236}">
                    <a16:creationId xmlns:a16="http://schemas.microsoft.com/office/drawing/2014/main" id="{DE240A13-1C42-164B-8033-B6CBB67B6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297738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19">
                <a:extLst>
                  <a:ext uri="{FF2B5EF4-FFF2-40B4-BE49-F238E27FC236}">
                    <a16:creationId xmlns:a16="http://schemas.microsoft.com/office/drawing/2014/main" id="{A62E8146-DA40-0242-A006-CFE705AD1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3205804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Rectangle 20">
                <a:extLst>
                  <a:ext uri="{FF2B5EF4-FFF2-40B4-BE49-F238E27FC236}">
                    <a16:creationId xmlns:a16="http://schemas.microsoft.com/office/drawing/2014/main" id="{90EC4556-1053-AD49-B68A-6C820E95E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320580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Rectangle 21">
                <a:extLst>
                  <a:ext uri="{FF2B5EF4-FFF2-40B4-BE49-F238E27FC236}">
                    <a16:creationId xmlns:a16="http://schemas.microsoft.com/office/drawing/2014/main" id="{FFD03875-E4DC-8F4B-8207-C32F9ED65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3205804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Rectangle 22">
                <a:extLst>
                  <a:ext uri="{FF2B5EF4-FFF2-40B4-BE49-F238E27FC236}">
                    <a16:creationId xmlns:a16="http://schemas.microsoft.com/office/drawing/2014/main" id="{AA4FB7AB-4C41-134B-838A-088AA5E86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3205804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Rectangle 19">
                <a:extLst>
                  <a:ext uri="{FF2B5EF4-FFF2-40B4-BE49-F238E27FC236}">
                    <a16:creationId xmlns:a16="http://schemas.microsoft.com/office/drawing/2014/main" id="{92486D92-DE38-004C-937C-F07A6ABE0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343241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Rectangle 20">
                <a:extLst>
                  <a:ext uri="{FF2B5EF4-FFF2-40B4-BE49-F238E27FC236}">
                    <a16:creationId xmlns:a16="http://schemas.microsoft.com/office/drawing/2014/main" id="{3E1C2633-7081-0743-B796-C31E068D1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343241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Rectangle 21">
                <a:extLst>
                  <a:ext uri="{FF2B5EF4-FFF2-40B4-BE49-F238E27FC236}">
                    <a16:creationId xmlns:a16="http://schemas.microsoft.com/office/drawing/2014/main" id="{B74F5EC2-6309-3042-83F2-6CAFB9111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343241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Rectangle 22">
                <a:extLst>
                  <a:ext uri="{FF2B5EF4-FFF2-40B4-BE49-F238E27FC236}">
                    <a16:creationId xmlns:a16="http://schemas.microsoft.com/office/drawing/2014/main" id="{ACED4478-8363-B545-AEB1-881F5C488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343241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Rectangle 19">
                <a:extLst>
                  <a:ext uri="{FF2B5EF4-FFF2-40B4-BE49-F238E27FC236}">
                    <a16:creationId xmlns:a16="http://schemas.microsoft.com/office/drawing/2014/main" id="{1CDF13F7-B37D-C949-9866-5EC211EEC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366028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Rectangle 20">
                <a:extLst>
                  <a:ext uri="{FF2B5EF4-FFF2-40B4-BE49-F238E27FC236}">
                    <a16:creationId xmlns:a16="http://schemas.microsoft.com/office/drawing/2014/main" id="{89949A59-77B4-D44C-80ED-9DEFA1C5B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366028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Rectangle 21">
                <a:extLst>
                  <a:ext uri="{FF2B5EF4-FFF2-40B4-BE49-F238E27FC236}">
                    <a16:creationId xmlns:a16="http://schemas.microsoft.com/office/drawing/2014/main" id="{E308A227-DD45-B445-BAAD-7F3384F04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366028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22">
                <a:extLst>
                  <a:ext uri="{FF2B5EF4-FFF2-40B4-BE49-F238E27FC236}">
                    <a16:creationId xmlns:a16="http://schemas.microsoft.com/office/drawing/2014/main" id="{1407A5E1-979E-9445-9156-7AB105092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366028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A347329-CD06-1140-AF92-F7A06C248AAF}"/>
                </a:ext>
              </a:extLst>
            </p:cNvPr>
            <p:cNvGrpSpPr/>
            <p:nvPr/>
          </p:nvGrpSpPr>
          <p:grpSpPr>
            <a:xfrm>
              <a:off x="6930765" y="4052377"/>
              <a:ext cx="906435" cy="909514"/>
              <a:chOff x="6930765" y="3999938"/>
              <a:chExt cx="906435" cy="909514"/>
            </a:xfrm>
          </p:grpSpPr>
          <p:sp>
            <p:nvSpPr>
              <p:cNvPr id="121" name="Rectangle 15">
                <a:extLst>
                  <a:ext uri="{FF2B5EF4-FFF2-40B4-BE49-F238E27FC236}">
                    <a16:creationId xmlns:a16="http://schemas.microsoft.com/office/drawing/2014/main" id="{110A3D77-3F57-E144-8E92-F8D4EE5C0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399993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6">
                <a:extLst>
                  <a:ext uri="{FF2B5EF4-FFF2-40B4-BE49-F238E27FC236}">
                    <a16:creationId xmlns:a16="http://schemas.microsoft.com/office/drawing/2014/main" id="{1D826B92-4D54-A748-A0FE-B2AABB974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7">
                <a:extLst>
                  <a:ext uri="{FF2B5EF4-FFF2-40B4-BE49-F238E27FC236}">
                    <a16:creationId xmlns:a16="http://schemas.microsoft.com/office/drawing/2014/main" id="{4E1CFA29-50CD-C349-807F-9C8C59B7F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399993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8">
                <a:extLst>
                  <a:ext uri="{FF2B5EF4-FFF2-40B4-BE49-F238E27FC236}">
                    <a16:creationId xmlns:a16="http://schemas.microsoft.com/office/drawing/2014/main" id="{D5938864-CB23-6246-8D3D-72044F744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399993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9">
                <a:extLst>
                  <a:ext uri="{FF2B5EF4-FFF2-40B4-BE49-F238E27FC236}">
                    <a16:creationId xmlns:a16="http://schemas.microsoft.com/office/drawing/2014/main" id="{31482D62-E2F1-B34B-BAB3-4FE55E0B8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20">
                <a:extLst>
                  <a:ext uri="{FF2B5EF4-FFF2-40B4-BE49-F238E27FC236}">
                    <a16:creationId xmlns:a16="http://schemas.microsoft.com/office/drawing/2014/main" id="{5178592A-2E03-F441-B499-D05063D2DE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21">
                <a:extLst>
                  <a:ext uri="{FF2B5EF4-FFF2-40B4-BE49-F238E27FC236}">
                    <a16:creationId xmlns:a16="http://schemas.microsoft.com/office/drawing/2014/main" id="{DA4A776C-A848-9043-BDCD-D1599CA07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4228359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Rectangle 22">
                <a:extLst>
                  <a:ext uri="{FF2B5EF4-FFF2-40B4-BE49-F238E27FC236}">
                    <a16:creationId xmlns:a16="http://schemas.microsoft.com/office/drawing/2014/main" id="{CB240029-0244-774C-B6A4-5AD8D9FBE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4228359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Rectangle 19">
                <a:extLst>
                  <a:ext uri="{FF2B5EF4-FFF2-40B4-BE49-F238E27FC236}">
                    <a16:creationId xmlns:a16="http://schemas.microsoft.com/office/drawing/2014/main" id="{4D00DCC9-50ED-1748-9416-D67959DBF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445496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Rectangle 20">
                <a:extLst>
                  <a:ext uri="{FF2B5EF4-FFF2-40B4-BE49-F238E27FC236}">
                    <a16:creationId xmlns:a16="http://schemas.microsoft.com/office/drawing/2014/main" id="{FEA0E646-D8E9-1140-9CDC-9E5A9850A4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445496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Rectangle 21">
                <a:extLst>
                  <a:ext uri="{FF2B5EF4-FFF2-40B4-BE49-F238E27FC236}">
                    <a16:creationId xmlns:a16="http://schemas.microsoft.com/office/drawing/2014/main" id="{B38B9F9A-1B47-7242-9846-B5E120A5A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445496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Rectangle 22">
                <a:extLst>
                  <a:ext uri="{FF2B5EF4-FFF2-40B4-BE49-F238E27FC236}">
                    <a16:creationId xmlns:a16="http://schemas.microsoft.com/office/drawing/2014/main" id="{C30228AC-BCE6-014A-A58A-696849350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445496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Rectangle 19">
                <a:extLst>
                  <a:ext uri="{FF2B5EF4-FFF2-40B4-BE49-F238E27FC236}">
                    <a16:creationId xmlns:a16="http://schemas.microsoft.com/office/drawing/2014/main" id="{809BC97F-A358-1340-BA60-4A88CDE781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468284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Rectangle 20">
                <a:extLst>
                  <a:ext uri="{FF2B5EF4-FFF2-40B4-BE49-F238E27FC236}">
                    <a16:creationId xmlns:a16="http://schemas.microsoft.com/office/drawing/2014/main" id="{C81EC485-D246-F948-8C4B-F64F827F3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468284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Rectangle 21">
                <a:extLst>
                  <a:ext uri="{FF2B5EF4-FFF2-40B4-BE49-F238E27FC236}">
                    <a16:creationId xmlns:a16="http://schemas.microsoft.com/office/drawing/2014/main" id="{3F20C35B-313E-5D40-BEC5-5369076A0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468284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Rectangle 22">
                <a:extLst>
                  <a:ext uri="{FF2B5EF4-FFF2-40B4-BE49-F238E27FC236}">
                    <a16:creationId xmlns:a16="http://schemas.microsoft.com/office/drawing/2014/main" id="{6C6142B6-74B2-3E42-B004-226D9D13C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A6EB973-58E9-A547-AFDA-017C6C82E44A}"/>
                </a:ext>
              </a:extLst>
            </p:cNvPr>
            <p:cNvGrpSpPr/>
            <p:nvPr/>
          </p:nvGrpSpPr>
          <p:grpSpPr>
            <a:xfrm>
              <a:off x="6930765" y="5110983"/>
              <a:ext cx="906435" cy="909514"/>
              <a:chOff x="6930765" y="4992996"/>
              <a:chExt cx="906435" cy="909514"/>
            </a:xfrm>
          </p:grpSpPr>
          <p:sp>
            <p:nvSpPr>
              <p:cNvPr id="137" name="Rectangle 15">
                <a:extLst>
                  <a:ext uri="{FF2B5EF4-FFF2-40B4-BE49-F238E27FC236}">
                    <a16:creationId xmlns:a16="http://schemas.microsoft.com/office/drawing/2014/main" id="{8C1D5965-306B-B34E-9BB2-22FA10516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4992996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Rectangle 16">
                <a:extLst>
                  <a:ext uri="{FF2B5EF4-FFF2-40B4-BE49-F238E27FC236}">
                    <a16:creationId xmlns:a16="http://schemas.microsoft.com/office/drawing/2014/main" id="{BFC46008-DA08-F244-9D53-5A1360E0E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499299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Rectangle 17">
                <a:extLst>
                  <a:ext uri="{FF2B5EF4-FFF2-40B4-BE49-F238E27FC236}">
                    <a16:creationId xmlns:a16="http://schemas.microsoft.com/office/drawing/2014/main" id="{9D7EFDD0-518F-B54E-8251-4B5A4982E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4992996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Rectangle 18">
                <a:extLst>
                  <a:ext uri="{FF2B5EF4-FFF2-40B4-BE49-F238E27FC236}">
                    <a16:creationId xmlns:a16="http://schemas.microsoft.com/office/drawing/2014/main" id="{EFFB533D-E3C4-DE48-950F-17C74A77F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4992996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Rectangle 19">
                <a:extLst>
                  <a:ext uri="{FF2B5EF4-FFF2-40B4-BE49-F238E27FC236}">
                    <a16:creationId xmlns:a16="http://schemas.microsoft.com/office/drawing/2014/main" id="{1B9FFAC8-AEFC-6B49-97B7-58C2F2476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522141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Rectangle 20">
                <a:extLst>
                  <a:ext uri="{FF2B5EF4-FFF2-40B4-BE49-F238E27FC236}">
                    <a16:creationId xmlns:a16="http://schemas.microsoft.com/office/drawing/2014/main" id="{A088615D-72BC-0C4E-BA90-466481E463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522141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Rectangle 21">
                <a:extLst>
                  <a:ext uri="{FF2B5EF4-FFF2-40B4-BE49-F238E27FC236}">
                    <a16:creationId xmlns:a16="http://schemas.microsoft.com/office/drawing/2014/main" id="{4E19FFA7-E823-0A45-9C35-8168C218E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5221417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Rectangle 22">
                <a:extLst>
                  <a:ext uri="{FF2B5EF4-FFF2-40B4-BE49-F238E27FC236}">
                    <a16:creationId xmlns:a16="http://schemas.microsoft.com/office/drawing/2014/main" id="{6DE4AFC3-6B70-6245-BE5C-AE412DC1F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5221417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B871F1EB-FCBF-E446-8D68-426D05003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5448026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Rectangle 20">
                <a:extLst>
                  <a:ext uri="{FF2B5EF4-FFF2-40B4-BE49-F238E27FC236}">
                    <a16:creationId xmlns:a16="http://schemas.microsoft.com/office/drawing/2014/main" id="{8E33409F-C127-FC4E-85E4-1AA262E02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544802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Rectangle 21">
                <a:extLst>
                  <a:ext uri="{FF2B5EF4-FFF2-40B4-BE49-F238E27FC236}">
                    <a16:creationId xmlns:a16="http://schemas.microsoft.com/office/drawing/2014/main" id="{AE60550F-8E32-4348-887D-03693F7CC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5448026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Rectangle 22">
                <a:extLst>
                  <a:ext uri="{FF2B5EF4-FFF2-40B4-BE49-F238E27FC236}">
                    <a16:creationId xmlns:a16="http://schemas.microsoft.com/office/drawing/2014/main" id="{73033B8C-5FCB-804D-8B8C-8AF95F9AD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544802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Rectangle 19">
                <a:extLst>
                  <a:ext uri="{FF2B5EF4-FFF2-40B4-BE49-F238E27FC236}">
                    <a16:creationId xmlns:a16="http://schemas.microsoft.com/office/drawing/2014/main" id="{3A1B712F-7C56-EA4A-B156-E5CBBA39A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5675901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Rectangle 20">
                <a:extLst>
                  <a:ext uri="{FF2B5EF4-FFF2-40B4-BE49-F238E27FC236}">
                    <a16:creationId xmlns:a16="http://schemas.microsoft.com/office/drawing/2014/main" id="{BB1A895E-6755-5542-8496-A6C8DB2DD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5675901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Rectangle 21">
                <a:extLst>
                  <a:ext uri="{FF2B5EF4-FFF2-40B4-BE49-F238E27FC236}">
                    <a16:creationId xmlns:a16="http://schemas.microsoft.com/office/drawing/2014/main" id="{124F160C-1775-2D4B-B634-B3925FD3C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567590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Rectangle 22">
                <a:extLst>
                  <a:ext uri="{FF2B5EF4-FFF2-40B4-BE49-F238E27FC236}">
                    <a16:creationId xmlns:a16="http://schemas.microsoft.com/office/drawing/2014/main" id="{9CE950FE-EF0D-2445-AAEF-43B946DE2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567590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A38559-1906-B641-81F3-EF64E72CA451}"/>
              </a:ext>
            </a:extLst>
          </p:cNvPr>
          <p:cNvGrpSpPr/>
          <p:nvPr/>
        </p:nvGrpSpPr>
        <p:grpSpPr>
          <a:xfrm>
            <a:off x="8689064" y="1935163"/>
            <a:ext cx="906435" cy="4085335"/>
            <a:chOff x="8745010" y="1935163"/>
            <a:chExt cx="906435" cy="408533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7497CCD-978B-5A4E-9238-14B887635734}"/>
                </a:ext>
              </a:extLst>
            </p:cNvPr>
            <p:cNvGrpSpPr/>
            <p:nvPr/>
          </p:nvGrpSpPr>
          <p:grpSpPr>
            <a:xfrm>
              <a:off x="8745010" y="1935163"/>
              <a:ext cx="906435" cy="909514"/>
              <a:chOff x="8730068" y="1925331"/>
              <a:chExt cx="906435" cy="909514"/>
            </a:xfrm>
          </p:grpSpPr>
          <p:sp>
            <p:nvSpPr>
              <p:cNvPr id="153" name="Rectangle 15">
                <a:extLst>
                  <a:ext uri="{FF2B5EF4-FFF2-40B4-BE49-F238E27FC236}">
                    <a16:creationId xmlns:a16="http://schemas.microsoft.com/office/drawing/2014/main" id="{2525B473-93DC-F246-801F-6FC2A9421F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1925331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4" name="Rectangle 16">
                <a:extLst>
                  <a:ext uri="{FF2B5EF4-FFF2-40B4-BE49-F238E27FC236}">
                    <a16:creationId xmlns:a16="http://schemas.microsoft.com/office/drawing/2014/main" id="{46F8430D-7E16-8A46-AF55-D25786CB0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192533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Rectangle 17">
                <a:extLst>
                  <a:ext uri="{FF2B5EF4-FFF2-40B4-BE49-F238E27FC236}">
                    <a16:creationId xmlns:a16="http://schemas.microsoft.com/office/drawing/2014/main" id="{80CE8783-D068-6B41-998E-D99C413C9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1925331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Rectangle 18">
                <a:extLst>
                  <a:ext uri="{FF2B5EF4-FFF2-40B4-BE49-F238E27FC236}">
                    <a16:creationId xmlns:a16="http://schemas.microsoft.com/office/drawing/2014/main" id="{5872D1C6-DD5E-7146-8243-19B67EB96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1925331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Rectangle 19">
                <a:extLst>
                  <a:ext uri="{FF2B5EF4-FFF2-40B4-BE49-F238E27FC236}">
                    <a16:creationId xmlns:a16="http://schemas.microsoft.com/office/drawing/2014/main" id="{82C8E3A4-522B-E74E-82AD-FCBD5B0A9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215375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Rectangle 20">
                <a:extLst>
                  <a:ext uri="{FF2B5EF4-FFF2-40B4-BE49-F238E27FC236}">
                    <a16:creationId xmlns:a16="http://schemas.microsoft.com/office/drawing/2014/main" id="{12317E92-98E8-F041-8474-B789FD61E8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215375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Rectangle 21">
                <a:extLst>
                  <a:ext uri="{FF2B5EF4-FFF2-40B4-BE49-F238E27FC236}">
                    <a16:creationId xmlns:a16="http://schemas.microsoft.com/office/drawing/2014/main" id="{9F4678E2-901F-7A43-8D4B-B86E67F86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215375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Rectangle 22">
                <a:extLst>
                  <a:ext uri="{FF2B5EF4-FFF2-40B4-BE49-F238E27FC236}">
                    <a16:creationId xmlns:a16="http://schemas.microsoft.com/office/drawing/2014/main" id="{3773C6EA-94CA-C146-B704-8276CDEAA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2153752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Rectangle 19">
                <a:extLst>
                  <a:ext uri="{FF2B5EF4-FFF2-40B4-BE49-F238E27FC236}">
                    <a16:creationId xmlns:a16="http://schemas.microsoft.com/office/drawing/2014/main" id="{A039FDC3-1A11-7B47-A2DD-F24364264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238036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Rectangle 20">
                <a:extLst>
                  <a:ext uri="{FF2B5EF4-FFF2-40B4-BE49-F238E27FC236}">
                    <a16:creationId xmlns:a16="http://schemas.microsoft.com/office/drawing/2014/main" id="{0079ED35-9203-8C4C-86D2-CF0F27244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238036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Rectangle 21">
                <a:extLst>
                  <a:ext uri="{FF2B5EF4-FFF2-40B4-BE49-F238E27FC236}">
                    <a16:creationId xmlns:a16="http://schemas.microsoft.com/office/drawing/2014/main" id="{8BC80A90-FF5B-F149-80F4-01E23DE95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2380361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Rectangle 22">
                <a:extLst>
                  <a:ext uri="{FF2B5EF4-FFF2-40B4-BE49-F238E27FC236}">
                    <a16:creationId xmlns:a16="http://schemas.microsoft.com/office/drawing/2014/main" id="{BAAB5710-02E6-6249-A230-CD61EA83F4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238036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Rectangle 19">
                <a:extLst>
                  <a:ext uri="{FF2B5EF4-FFF2-40B4-BE49-F238E27FC236}">
                    <a16:creationId xmlns:a16="http://schemas.microsoft.com/office/drawing/2014/main" id="{4BE228FC-0860-E047-94A5-1634B8F12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2608236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Rectangle 20">
                <a:extLst>
                  <a:ext uri="{FF2B5EF4-FFF2-40B4-BE49-F238E27FC236}">
                    <a16:creationId xmlns:a16="http://schemas.microsoft.com/office/drawing/2014/main" id="{43109305-1002-D243-98BA-9DC00339A8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260823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Rectangle 21">
                <a:extLst>
                  <a:ext uri="{FF2B5EF4-FFF2-40B4-BE49-F238E27FC236}">
                    <a16:creationId xmlns:a16="http://schemas.microsoft.com/office/drawing/2014/main" id="{6FE0232F-A423-A349-8995-26978D6E7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260823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Rectangle 22">
                <a:extLst>
                  <a:ext uri="{FF2B5EF4-FFF2-40B4-BE49-F238E27FC236}">
                    <a16:creationId xmlns:a16="http://schemas.microsoft.com/office/drawing/2014/main" id="{8A227CEC-5264-6043-AE27-81025D189D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260823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162C4ED-DAB9-5848-800A-20CC2C70C00B}"/>
                </a:ext>
              </a:extLst>
            </p:cNvPr>
            <p:cNvGrpSpPr/>
            <p:nvPr/>
          </p:nvGrpSpPr>
          <p:grpSpPr>
            <a:xfrm>
              <a:off x="8745010" y="2993770"/>
              <a:ext cx="906435" cy="909514"/>
              <a:chOff x="8730068" y="2947886"/>
              <a:chExt cx="906435" cy="909514"/>
            </a:xfrm>
          </p:grpSpPr>
          <p:sp>
            <p:nvSpPr>
              <p:cNvPr id="169" name="Rectangle 15">
                <a:extLst>
                  <a:ext uri="{FF2B5EF4-FFF2-40B4-BE49-F238E27FC236}">
                    <a16:creationId xmlns:a16="http://schemas.microsoft.com/office/drawing/2014/main" id="{14AA1CAD-2E72-174D-93A8-23BAF8BE80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294788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Rectangle 16">
                <a:extLst>
                  <a:ext uri="{FF2B5EF4-FFF2-40B4-BE49-F238E27FC236}">
                    <a16:creationId xmlns:a16="http://schemas.microsoft.com/office/drawing/2014/main" id="{E2AE8752-FC33-A449-A519-1F64DCE6E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294788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Rectangle 17">
                <a:extLst>
                  <a:ext uri="{FF2B5EF4-FFF2-40B4-BE49-F238E27FC236}">
                    <a16:creationId xmlns:a16="http://schemas.microsoft.com/office/drawing/2014/main" id="{AD766AFC-36AB-9148-9D4E-46E3E2A35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294788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Rectangle 18">
                <a:extLst>
                  <a:ext uri="{FF2B5EF4-FFF2-40B4-BE49-F238E27FC236}">
                    <a16:creationId xmlns:a16="http://schemas.microsoft.com/office/drawing/2014/main" id="{1B93A5F6-6DFC-AE48-9FC8-B80C53630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294788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Rectangle 19">
                <a:extLst>
                  <a:ext uri="{FF2B5EF4-FFF2-40B4-BE49-F238E27FC236}">
                    <a16:creationId xmlns:a16="http://schemas.microsoft.com/office/drawing/2014/main" id="{93097531-E52A-9A44-B862-0D99EDAE2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317630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Rectangle 20">
                <a:extLst>
                  <a:ext uri="{FF2B5EF4-FFF2-40B4-BE49-F238E27FC236}">
                    <a16:creationId xmlns:a16="http://schemas.microsoft.com/office/drawing/2014/main" id="{CDA0CC3B-B7F9-F54A-9212-5FC97CEA0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317630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Rectangle 21">
                <a:extLst>
                  <a:ext uri="{FF2B5EF4-FFF2-40B4-BE49-F238E27FC236}">
                    <a16:creationId xmlns:a16="http://schemas.microsoft.com/office/drawing/2014/main" id="{66743677-5A04-5E42-8899-C5DDA3267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317630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Rectangle 22">
                <a:extLst>
                  <a:ext uri="{FF2B5EF4-FFF2-40B4-BE49-F238E27FC236}">
                    <a16:creationId xmlns:a16="http://schemas.microsoft.com/office/drawing/2014/main" id="{47EF7545-C43A-D843-931F-5D18C313F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317630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Rectangle 19">
                <a:extLst>
                  <a:ext uri="{FF2B5EF4-FFF2-40B4-BE49-F238E27FC236}">
                    <a16:creationId xmlns:a16="http://schemas.microsoft.com/office/drawing/2014/main" id="{8A9ED0B6-BE31-424A-BB5E-2B4EA4028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340291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Rectangle 20">
                <a:extLst>
                  <a:ext uri="{FF2B5EF4-FFF2-40B4-BE49-F238E27FC236}">
                    <a16:creationId xmlns:a16="http://schemas.microsoft.com/office/drawing/2014/main" id="{90569637-BFEE-8742-89E5-9AE1BF0AFF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340291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Rectangle 21">
                <a:extLst>
                  <a:ext uri="{FF2B5EF4-FFF2-40B4-BE49-F238E27FC236}">
                    <a16:creationId xmlns:a16="http://schemas.microsoft.com/office/drawing/2014/main" id="{80D60C6B-E8EA-BB4E-AFAD-3EB76694F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3402916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Rectangle 22">
                <a:extLst>
                  <a:ext uri="{FF2B5EF4-FFF2-40B4-BE49-F238E27FC236}">
                    <a16:creationId xmlns:a16="http://schemas.microsoft.com/office/drawing/2014/main" id="{9DA33DBC-F224-4045-B3D7-09C8AB2349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340291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Rectangle 19">
                <a:extLst>
                  <a:ext uri="{FF2B5EF4-FFF2-40B4-BE49-F238E27FC236}">
                    <a16:creationId xmlns:a16="http://schemas.microsoft.com/office/drawing/2014/main" id="{8E2B2C31-8995-6745-B41F-9F1A3139A7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363079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Rectangle 20">
                <a:extLst>
                  <a:ext uri="{FF2B5EF4-FFF2-40B4-BE49-F238E27FC236}">
                    <a16:creationId xmlns:a16="http://schemas.microsoft.com/office/drawing/2014/main" id="{A324B885-B8A0-2C47-8271-313705EB0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363079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Rectangle 21">
                <a:extLst>
                  <a:ext uri="{FF2B5EF4-FFF2-40B4-BE49-F238E27FC236}">
                    <a16:creationId xmlns:a16="http://schemas.microsoft.com/office/drawing/2014/main" id="{93DF08A7-22C1-6140-B1F1-B36956B9F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363079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Rectangle 22">
                <a:extLst>
                  <a:ext uri="{FF2B5EF4-FFF2-40B4-BE49-F238E27FC236}">
                    <a16:creationId xmlns:a16="http://schemas.microsoft.com/office/drawing/2014/main" id="{F3E08B21-9F84-874A-B1B4-E8C373B57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363079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985C878-B7CE-C44F-9C41-CBFC9F072005}"/>
                </a:ext>
              </a:extLst>
            </p:cNvPr>
            <p:cNvGrpSpPr/>
            <p:nvPr/>
          </p:nvGrpSpPr>
          <p:grpSpPr>
            <a:xfrm>
              <a:off x="8745010" y="4052377"/>
              <a:ext cx="906435" cy="909514"/>
              <a:chOff x="8730068" y="3980274"/>
              <a:chExt cx="906435" cy="909514"/>
            </a:xfrm>
          </p:grpSpPr>
          <p:sp>
            <p:nvSpPr>
              <p:cNvPr id="185" name="Rectangle 15">
                <a:extLst>
                  <a:ext uri="{FF2B5EF4-FFF2-40B4-BE49-F238E27FC236}">
                    <a16:creationId xmlns:a16="http://schemas.microsoft.com/office/drawing/2014/main" id="{3D1F313F-BC32-4246-8FDE-C09AF9CFC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398027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Rectangle 16">
                <a:extLst>
                  <a:ext uri="{FF2B5EF4-FFF2-40B4-BE49-F238E27FC236}">
                    <a16:creationId xmlns:a16="http://schemas.microsoft.com/office/drawing/2014/main" id="{4A82D1F9-5D49-3C43-8C17-D25A7F952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398027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Rectangle 17">
                <a:extLst>
                  <a:ext uri="{FF2B5EF4-FFF2-40B4-BE49-F238E27FC236}">
                    <a16:creationId xmlns:a16="http://schemas.microsoft.com/office/drawing/2014/main" id="{B059E08A-807F-174A-A51C-2B52FD9D18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398027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Rectangle 18">
                <a:extLst>
                  <a:ext uri="{FF2B5EF4-FFF2-40B4-BE49-F238E27FC236}">
                    <a16:creationId xmlns:a16="http://schemas.microsoft.com/office/drawing/2014/main" id="{A2F3AA4A-F277-0D4A-B888-8BADEDDC1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398027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Rectangle 19">
                <a:extLst>
                  <a:ext uri="{FF2B5EF4-FFF2-40B4-BE49-F238E27FC236}">
                    <a16:creationId xmlns:a16="http://schemas.microsoft.com/office/drawing/2014/main" id="{FF52598C-4168-7443-B9B2-0FA9A9A7B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420869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Rectangle 20">
                <a:extLst>
                  <a:ext uri="{FF2B5EF4-FFF2-40B4-BE49-F238E27FC236}">
                    <a16:creationId xmlns:a16="http://schemas.microsoft.com/office/drawing/2014/main" id="{16C3F7C8-699E-2249-A71F-00AF48545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420869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Rectangle 21">
                <a:extLst>
                  <a:ext uri="{FF2B5EF4-FFF2-40B4-BE49-F238E27FC236}">
                    <a16:creationId xmlns:a16="http://schemas.microsoft.com/office/drawing/2014/main" id="{7271217B-C1F7-5045-8E81-CEF06F6B6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420869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Rectangle 22">
                <a:extLst>
                  <a:ext uri="{FF2B5EF4-FFF2-40B4-BE49-F238E27FC236}">
                    <a16:creationId xmlns:a16="http://schemas.microsoft.com/office/drawing/2014/main" id="{29C6C2F6-D140-1D40-B21D-86C6E26F8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420869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Rectangle 19">
                <a:extLst>
                  <a:ext uri="{FF2B5EF4-FFF2-40B4-BE49-F238E27FC236}">
                    <a16:creationId xmlns:a16="http://schemas.microsoft.com/office/drawing/2014/main" id="{666F2280-6AC3-5745-801C-B56555397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443530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Rectangle 20">
                <a:extLst>
                  <a:ext uri="{FF2B5EF4-FFF2-40B4-BE49-F238E27FC236}">
                    <a16:creationId xmlns:a16="http://schemas.microsoft.com/office/drawing/2014/main" id="{CBAC46D4-2913-CD4A-BFA0-791745069A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443530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Rectangle 21">
                <a:extLst>
                  <a:ext uri="{FF2B5EF4-FFF2-40B4-BE49-F238E27FC236}">
                    <a16:creationId xmlns:a16="http://schemas.microsoft.com/office/drawing/2014/main" id="{98AF0227-C493-6345-A08E-7BBEC4855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4435304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Rectangle 22">
                <a:extLst>
                  <a:ext uri="{FF2B5EF4-FFF2-40B4-BE49-F238E27FC236}">
                    <a16:creationId xmlns:a16="http://schemas.microsoft.com/office/drawing/2014/main" id="{DF3B79DC-8CA8-B149-82B7-2177F4F7D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443530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Rectangle 19">
                <a:extLst>
                  <a:ext uri="{FF2B5EF4-FFF2-40B4-BE49-F238E27FC236}">
                    <a16:creationId xmlns:a16="http://schemas.microsoft.com/office/drawing/2014/main" id="{F31C2E3A-0035-C44C-8FED-5BA4E4BAD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466317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Rectangle 20">
                <a:extLst>
                  <a:ext uri="{FF2B5EF4-FFF2-40B4-BE49-F238E27FC236}">
                    <a16:creationId xmlns:a16="http://schemas.microsoft.com/office/drawing/2014/main" id="{52EF4818-B56F-6A4A-BD3A-774581F2BB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466317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Rectangle 21">
                <a:extLst>
                  <a:ext uri="{FF2B5EF4-FFF2-40B4-BE49-F238E27FC236}">
                    <a16:creationId xmlns:a16="http://schemas.microsoft.com/office/drawing/2014/main" id="{2A41433B-3EF9-BA46-AD46-03E6F1BAC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466317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Rectangle 22">
                <a:extLst>
                  <a:ext uri="{FF2B5EF4-FFF2-40B4-BE49-F238E27FC236}">
                    <a16:creationId xmlns:a16="http://schemas.microsoft.com/office/drawing/2014/main" id="{7D88921D-98F6-F749-8DA9-E747F2EE9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466317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52E4451-8A68-D142-BBCC-61913D800080}"/>
                </a:ext>
              </a:extLst>
            </p:cNvPr>
            <p:cNvGrpSpPr/>
            <p:nvPr/>
          </p:nvGrpSpPr>
          <p:grpSpPr>
            <a:xfrm>
              <a:off x="8745010" y="5110984"/>
              <a:ext cx="906435" cy="909514"/>
              <a:chOff x="8730068" y="4973332"/>
              <a:chExt cx="906435" cy="909514"/>
            </a:xfrm>
          </p:grpSpPr>
          <p:sp>
            <p:nvSpPr>
              <p:cNvPr id="201" name="Rectangle 15">
                <a:extLst>
                  <a:ext uri="{FF2B5EF4-FFF2-40B4-BE49-F238E27FC236}">
                    <a16:creationId xmlns:a16="http://schemas.microsoft.com/office/drawing/2014/main" id="{98F3F17B-9BC7-D542-85D2-27600F683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497333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Rectangle 16">
                <a:extLst>
                  <a:ext uri="{FF2B5EF4-FFF2-40B4-BE49-F238E27FC236}">
                    <a16:creationId xmlns:a16="http://schemas.microsoft.com/office/drawing/2014/main" id="{441FB964-A070-0141-A98A-DB415F13B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497333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" name="Rectangle 17">
                <a:extLst>
                  <a:ext uri="{FF2B5EF4-FFF2-40B4-BE49-F238E27FC236}">
                    <a16:creationId xmlns:a16="http://schemas.microsoft.com/office/drawing/2014/main" id="{78BD98E7-CAD8-824C-BC87-107A7B14D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497333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Rectangle 18">
                <a:extLst>
                  <a:ext uri="{FF2B5EF4-FFF2-40B4-BE49-F238E27FC236}">
                    <a16:creationId xmlns:a16="http://schemas.microsoft.com/office/drawing/2014/main" id="{1959E8A7-4EA2-9749-84BD-BB2C64EA0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497333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" name="Rectangle 19">
                <a:extLst>
                  <a:ext uri="{FF2B5EF4-FFF2-40B4-BE49-F238E27FC236}">
                    <a16:creationId xmlns:a16="http://schemas.microsoft.com/office/drawing/2014/main" id="{BD7D1F57-DDA3-D24B-9209-E2E31990DE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520175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" name="Rectangle 20">
                <a:extLst>
                  <a:ext uri="{FF2B5EF4-FFF2-40B4-BE49-F238E27FC236}">
                    <a16:creationId xmlns:a16="http://schemas.microsoft.com/office/drawing/2014/main" id="{549C597B-F5D3-4A49-890C-8F670FB18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520175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" name="Rectangle 21">
                <a:extLst>
                  <a:ext uri="{FF2B5EF4-FFF2-40B4-BE49-F238E27FC236}">
                    <a16:creationId xmlns:a16="http://schemas.microsoft.com/office/drawing/2014/main" id="{6BE52AD5-370B-EB47-B507-ACB640086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520175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Rectangle 22">
                <a:extLst>
                  <a:ext uri="{FF2B5EF4-FFF2-40B4-BE49-F238E27FC236}">
                    <a16:creationId xmlns:a16="http://schemas.microsoft.com/office/drawing/2014/main" id="{9A66536F-0FFE-C04E-AC35-90EEBAC021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520175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Rectangle 19">
                <a:extLst>
                  <a:ext uri="{FF2B5EF4-FFF2-40B4-BE49-F238E27FC236}">
                    <a16:creationId xmlns:a16="http://schemas.microsoft.com/office/drawing/2014/main" id="{2FF5C7C3-8824-9043-8A3F-AE74FE86D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542836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Rectangle 20">
                <a:extLst>
                  <a:ext uri="{FF2B5EF4-FFF2-40B4-BE49-F238E27FC236}">
                    <a16:creationId xmlns:a16="http://schemas.microsoft.com/office/drawing/2014/main" id="{4E13E997-60AE-8E42-86E9-14E257F88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542836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Rectangle 21">
                <a:extLst>
                  <a:ext uri="{FF2B5EF4-FFF2-40B4-BE49-F238E27FC236}">
                    <a16:creationId xmlns:a16="http://schemas.microsoft.com/office/drawing/2014/main" id="{CC35A5D7-A120-0349-A241-31DDCF6DA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5428362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Rectangle 22">
                <a:extLst>
                  <a:ext uri="{FF2B5EF4-FFF2-40B4-BE49-F238E27FC236}">
                    <a16:creationId xmlns:a16="http://schemas.microsoft.com/office/drawing/2014/main" id="{50D532A7-2F44-A04F-81B2-843CDF412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542836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Rectangle 19">
                <a:extLst>
                  <a:ext uri="{FF2B5EF4-FFF2-40B4-BE49-F238E27FC236}">
                    <a16:creationId xmlns:a16="http://schemas.microsoft.com/office/drawing/2014/main" id="{0BD18CC0-5375-3841-A864-1C71A9B58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565623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" name="Rectangle 20">
                <a:extLst>
                  <a:ext uri="{FF2B5EF4-FFF2-40B4-BE49-F238E27FC236}">
                    <a16:creationId xmlns:a16="http://schemas.microsoft.com/office/drawing/2014/main" id="{8455626A-3FD5-2A4B-B141-9278BC714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565623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" name="Rectangle 21">
                <a:extLst>
                  <a:ext uri="{FF2B5EF4-FFF2-40B4-BE49-F238E27FC236}">
                    <a16:creationId xmlns:a16="http://schemas.microsoft.com/office/drawing/2014/main" id="{724F1C20-757B-484B-B3CE-8BF3ACB11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565623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Rectangle 22">
                <a:extLst>
                  <a:ext uri="{FF2B5EF4-FFF2-40B4-BE49-F238E27FC236}">
                    <a16:creationId xmlns:a16="http://schemas.microsoft.com/office/drawing/2014/main" id="{E7878FE3-ECA9-6946-BBEE-86E5341BF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565623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011112-8316-C247-8037-21D8DA194996}"/>
              </a:ext>
            </a:extLst>
          </p:cNvPr>
          <p:cNvGrpSpPr/>
          <p:nvPr/>
        </p:nvGrpSpPr>
        <p:grpSpPr>
          <a:xfrm>
            <a:off x="10447364" y="1935163"/>
            <a:ext cx="906436" cy="4085608"/>
            <a:chOff x="10447364" y="1935163"/>
            <a:chExt cx="906436" cy="408560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F102526-2C26-1B48-8BB4-ACEA3A844717}"/>
                </a:ext>
              </a:extLst>
            </p:cNvPr>
            <p:cNvGrpSpPr/>
            <p:nvPr/>
          </p:nvGrpSpPr>
          <p:grpSpPr>
            <a:xfrm>
              <a:off x="10447365" y="1935163"/>
              <a:ext cx="906435" cy="909514"/>
              <a:chOff x="10490042" y="1935164"/>
              <a:chExt cx="906435" cy="909514"/>
            </a:xfrm>
          </p:grpSpPr>
          <p:sp>
            <p:nvSpPr>
              <p:cNvPr id="233" name="Rectangle 15">
                <a:extLst>
                  <a:ext uri="{FF2B5EF4-FFF2-40B4-BE49-F238E27FC236}">
                    <a16:creationId xmlns:a16="http://schemas.microsoft.com/office/drawing/2014/main" id="{4C22534E-BD96-734A-9892-52D7B8B44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0042" y="1935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4" name="Rectangle 16">
                <a:extLst>
                  <a:ext uri="{FF2B5EF4-FFF2-40B4-BE49-F238E27FC236}">
                    <a16:creationId xmlns:a16="http://schemas.microsoft.com/office/drawing/2014/main" id="{E7BB803A-37B1-F24A-8C6E-F544E715BF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6651" y="1935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" name="Rectangle 17">
                <a:extLst>
                  <a:ext uri="{FF2B5EF4-FFF2-40B4-BE49-F238E27FC236}">
                    <a16:creationId xmlns:a16="http://schemas.microsoft.com/office/drawing/2014/main" id="{EFFCA669-1E58-FA4A-9CC3-CB5D46FF0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3259" y="1935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Rectangle 18">
                <a:extLst>
                  <a:ext uri="{FF2B5EF4-FFF2-40B4-BE49-F238E27FC236}">
                    <a16:creationId xmlns:a16="http://schemas.microsoft.com/office/drawing/2014/main" id="{1960D6D0-0A17-584C-B60C-0B0FDA37E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868" y="1935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" name="Rectangle 19">
                <a:extLst>
                  <a:ext uri="{FF2B5EF4-FFF2-40B4-BE49-F238E27FC236}">
                    <a16:creationId xmlns:a16="http://schemas.microsoft.com/office/drawing/2014/main" id="{E500B307-2EC6-904F-BA8B-D23D10840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0042" y="2163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" name="Rectangle 20">
                <a:extLst>
                  <a:ext uri="{FF2B5EF4-FFF2-40B4-BE49-F238E27FC236}">
                    <a16:creationId xmlns:a16="http://schemas.microsoft.com/office/drawing/2014/main" id="{F1F1D9ED-1300-894F-9E64-BC2760946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6651" y="2163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" name="Rectangle 21">
                <a:extLst>
                  <a:ext uri="{FF2B5EF4-FFF2-40B4-BE49-F238E27FC236}">
                    <a16:creationId xmlns:a16="http://schemas.microsoft.com/office/drawing/2014/main" id="{9A7EB6F9-2556-E44A-9F3A-1CAF9BDC6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3259" y="2163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" name="Rectangle 22">
                <a:extLst>
                  <a:ext uri="{FF2B5EF4-FFF2-40B4-BE49-F238E27FC236}">
                    <a16:creationId xmlns:a16="http://schemas.microsoft.com/office/drawing/2014/main" id="{6D1C85E2-77B3-D04D-B84E-7D347F6840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868" y="2163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Rectangle 19">
                <a:extLst>
                  <a:ext uri="{FF2B5EF4-FFF2-40B4-BE49-F238E27FC236}">
                    <a16:creationId xmlns:a16="http://schemas.microsoft.com/office/drawing/2014/main" id="{10AB8758-CCDE-B843-B361-446F1A0C6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0042" y="2390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Rectangle 20">
                <a:extLst>
                  <a:ext uri="{FF2B5EF4-FFF2-40B4-BE49-F238E27FC236}">
                    <a16:creationId xmlns:a16="http://schemas.microsoft.com/office/drawing/2014/main" id="{18A951CE-6D7E-544F-91DD-8B9761E4E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6651" y="2390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" name="Rectangle 21">
                <a:extLst>
                  <a:ext uri="{FF2B5EF4-FFF2-40B4-BE49-F238E27FC236}">
                    <a16:creationId xmlns:a16="http://schemas.microsoft.com/office/drawing/2014/main" id="{6844ED39-F697-2B49-8832-5D0111FFE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3259" y="2390194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44" name="Rectangle 22">
                <a:extLst>
                  <a:ext uri="{FF2B5EF4-FFF2-40B4-BE49-F238E27FC236}">
                    <a16:creationId xmlns:a16="http://schemas.microsoft.com/office/drawing/2014/main" id="{2929E6AC-8DB4-F749-9F62-5108204C5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868" y="2390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" name="Rectangle 19">
                <a:extLst>
                  <a:ext uri="{FF2B5EF4-FFF2-40B4-BE49-F238E27FC236}">
                    <a16:creationId xmlns:a16="http://schemas.microsoft.com/office/drawing/2014/main" id="{96AFB55F-AB7E-2F45-A37C-26C435C50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0042" y="2618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Rectangle 20">
                <a:extLst>
                  <a:ext uri="{FF2B5EF4-FFF2-40B4-BE49-F238E27FC236}">
                    <a16:creationId xmlns:a16="http://schemas.microsoft.com/office/drawing/2014/main" id="{CE2480BA-E279-4B49-83A5-EB7316BFF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6651" y="2618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Rectangle 21">
                <a:extLst>
                  <a:ext uri="{FF2B5EF4-FFF2-40B4-BE49-F238E27FC236}">
                    <a16:creationId xmlns:a16="http://schemas.microsoft.com/office/drawing/2014/main" id="{EA4DB68C-06AF-4D42-912D-C64CC2642F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3259" y="2618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Rectangle 22">
                <a:extLst>
                  <a:ext uri="{FF2B5EF4-FFF2-40B4-BE49-F238E27FC236}">
                    <a16:creationId xmlns:a16="http://schemas.microsoft.com/office/drawing/2014/main" id="{862FE309-845F-9042-BD25-C38502C8E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868" y="2618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C26218-8292-8742-AAD6-61542C890977}"/>
                </a:ext>
              </a:extLst>
            </p:cNvPr>
            <p:cNvGrpSpPr/>
            <p:nvPr/>
          </p:nvGrpSpPr>
          <p:grpSpPr>
            <a:xfrm>
              <a:off x="10447365" y="2993861"/>
              <a:ext cx="906435" cy="909514"/>
              <a:chOff x="10480210" y="2957719"/>
              <a:chExt cx="906435" cy="909514"/>
            </a:xfrm>
          </p:grpSpPr>
          <p:sp>
            <p:nvSpPr>
              <p:cNvPr id="249" name="Rectangle 15">
                <a:extLst>
                  <a:ext uri="{FF2B5EF4-FFF2-40B4-BE49-F238E27FC236}">
                    <a16:creationId xmlns:a16="http://schemas.microsoft.com/office/drawing/2014/main" id="{97FFD4D8-6A37-6E42-ADA7-62BDD3095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295771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Rectangle 16">
                <a:extLst>
                  <a:ext uri="{FF2B5EF4-FFF2-40B4-BE49-F238E27FC236}">
                    <a16:creationId xmlns:a16="http://schemas.microsoft.com/office/drawing/2014/main" id="{1F8F444B-042F-6E4F-B92D-551048D18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295771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Rectangle 17">
                <a:extLst>
                  <a:ext uri="{FF2B5EF4-FFF2-40B4-BE49-F238E27FC236}">
                    <a16:creationId xmlns:a16="http://schemas.microsoft.com/office/drawing/2014/main" id="{56C901CA-64D7-D844-AD04-B747DCFDB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295771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" name="Rectangle 18">
                <a:extLst>
                  <a:ext uri="{FF2B5EF4-FFF2-40B4-BE49-F238E27FC236}">
                    <a16:creationId xmlns:a16="http://schemas.microsoft.com/office/drawing/2014/main" id="{AC5D00AB-A48C-B049-BA4A-F49AA1AAA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295771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Rectangle 19">
                <a:extLst>
                  <a:ext uri="{FF2B5EF4-FFF2-40B4-BE49-F238E27FC236}">
                    <a16:creationId xmlns:a16="http://schemas.microsoft.com/office/drawing/2014/main" id="{13B3AB63-C321-7E43-8194-B0FEDBB65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3186140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" name="Rectangle 20">
                <a:extLst>
                  <a:ext uri="{FF2B5EF4-FFF2-40B4-BE49-F238E27FC236}">
                    <a16:creationId xmlns:a16="http://schemas.microsoft.com/office/drawing/2014/main" id="{6904593E-3FFD-434E-8400-D76849C9E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3186140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" name="Rectangle 21">
                <a:extLst>
                  <a:ext uri="{FF2B5EF4-FFF2-40B4-BE49-F238E27FC236}">
                    <a16:creationId xmlns:a16="http://schemas.microsoft.com/office/drawing/2014/main" id="{778C090E-6AC2-3746-98F0-A8C6C78DF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3186140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" name="Rectangle 22">
                <a:extLst>
                  <a:ext uri="{FF2B5EF4-FFF2-40B4-BE49-F238E27FC236}">
                    <a16:creationId xmlns:a16="http://schemas.microsoft.com/office/drawing/2014/main" id="{53806F36-36CF-2747-88FD-CB9B50DD4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3186140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Rectangle 19">
                <a:extLst>
                  <a:ext uri="{FF2B5EF4-FFF2-40B4-BE49-F238E27FC236}">
                    <a16:creationId xmlns:a16="http://schemas.microsoft.com/office/drawing/2014/main" id="{C47DE9FC-B987-3A43-A682-50E79487B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341274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" name="Rectangle 20">
                <a:extLst>
                  <a:ext uri="{FF2B5EF4-FFF2-40B4-BE49-F238E27FC236}">
                    <a16:creationId xmlns:a16="http://schemas.microsoft.com/office/drawing/2014/main" id="{AE914D79-AA1F-084E-93BD-70785F7E7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341274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9" name="Rectangle 21">
                <a:extLst>
                  <a:ext uri="{FF2B5EF4-FFF2-40B4-BE49-F238E27FC236}">
                    <a16:creationId xmlns:a16="http://schemas.microsoft.com/office/drawing/2014/main" id="{2ECB954F-44FB-EC4F-B644-C0DB44904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3412749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0" name="Rectangle 22">
                <a:extLst>
                  <a:ext uri="{FF2B5EF4-FFF2-40B4-BE49-F238E27FC236}">
                    <a16:creationId xmlns:a16="http://schemas.microsoft.com/office/drawing/2014/main" id="{9673A759-30F7-644F-8CD9-EBADF72ED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341274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" name="Rectangle 19">
                <a:extLst>
                  <a:ext uri="{FF2B5EF4-FFF2-40B4-BE49-F238E27FC236}">
                    <a16:creationId xmlns:a16="http://schemas.microsoft.com/office/drawing/2014/main" id="{54B30DFB-29B4-FC46-8ACD-161973C23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364062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2" name="Rectangle 20">
                <a:extLst>
                  <a:ext uri="{FF2B5EF4-FFF2-40B4-BE49-F238E27FC236}">
                    <a16:creationId xmlns:a16="http://schemas.microsoft.com/office/drawing/2014/main" id="{4C8D38C0-90E6-6A4D-ACED-75DBB5A56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364062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" name="Rectangle 21">
                <a:extLst>
                  <a:ext uri="{FF2B5EF4-FFF2-40B4-BE49-F238E27FC236}">
                    <a16:creationId xmlns:a16="http://schemas.microsoft.com/office/drawing/2014/main" id="{73C0AA8D-610F-2040-8AC9-E2A397B84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364062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" name="Rectangle 22">
                <a:extLst>
                  <a:ext uri="{FF2B5EF4-FFF2-40B4-BE49-F238E27FC236}">
                    <a16:creationId xmlns:a16="http://schemas.microsoft.com/office/drawing/2014/main" id="{7A6EC070-F611-8545-8404-805D8F3A3F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364062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6F61FAC-6717-3345-9982-15159993F94B}"/>
                </a:ext>
              </a:extLst>
            </p:cNvPr>
            <p:cNvGrpSpPr/>
            <p:nvPr/>
          </p:nvGrpSpPr>
          <p:grpSpPr>
            <a:xfrm>
              <a:off x="10447365" y="4052559"/>
              <a:ext cx="906435" cy="909514"/>
              <a:chOff x="10480210" y="3999938"/>
              <a:chExt cx="906435" cy="909514"/>
            </a:xfrm>
          </p:grpSpPr>
          <p:sp>
            <p:nvSpPr>
              <p:cNvPr id="265" name="Rectangle 15">
                <a:extLst>
                  <a:ext uri="{FF2B5EF4-FFF2-40B4-BE49-F238E27FC236}">
                    <a16:creationId xmlns:a16="http://schemas.microsoft.com/office/drawing/2014/main" id="{A304E3DE-527C-D444-B2BC-017DC25A90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" name="Rectangle 16">
                <a:extLst>
                  <a:ext uri="{FF2B5EF4-FFF2-40B4-BE49-F238E27FC236}">
                    <a16:creationId xmlns:a16="http://schemas.microsoft.com/office/drawing/2014/main" id="{17DCA364-D5AE-9549-8650-99AFCC506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" name="Rectangle 17">
                <a:extLst>
                  <a:ext uri="{FF2B5EF4-FFF2-40B4-BE49-F238E27FC236}">
                    <a16:creationId xmlns:a16="http://schemas.microsoft.com/office/drawing/2014/main" id="{C1785C2C-55BA-D44B-9F4C-6FA327383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" name="Rectangle 18">
                <a:extLst>
                  <a:ext uri="{FF2B5EF4-FFF2-40B4-BE49-F238E27FC236}">
                    <a16:creationId xmlns:a16="http://schemas.microsoft.com/office/drawing/2014/main" id="{E69CB1E6-3634-1549-BF5A-76E3205EA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" name="Rectangle 19">
                <a:extLst>
                  <a:ext uri="{FF2B5EF4-FFF2-40B4-BE49-F238E27FC236}">
                    <a16:creationId xmlns:a16="http://schemas.microsoft.com/office/drawing/2014/main" id="{AC235881-3429-234D-ABAC-9198D3DBD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" name="Rectangle 20">
                <a:extLst>
                  <a:ext uri="{FF2B5EF4-FFF2-40B4-BE49-F238E27FC236}">
                    <a16:creationId xmlns:a16="http://schemas.microsoft.com/office/drawing/2014/main" id="{55DB6B2C-8DF3-6E45-811E-EFD757067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" name="Rectangle 21">
                <a:extLst>
                  <a:ext uri="{FF2B5EF4-FFF2-40B4-BE49-F238E27FC236}">
                    <a16:creationId xmlns:a16="http://schemas.microsoft.com/office/drawing/2014/main" id="{48382649-D38C-D94F-8C1A-170EC2E07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2" name="Rectangle 22">
                <a:extLst>
                  <a:ext uri="{FF2B5EF4-FFF2-40B4-BE49-F238E27FC236}">
                    <a16:creationId xmlns:a16="http://schemas.microsoft.com/office/drawing/2014/main" id="{44E740E8-B1A3-5645-B958-18DAEFD56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" name="Rectangle 19">
                <a:extLst>
                  <a:ext uri="{FF2B5EF4-FFF2-40B4-BE49-F238E27FC236}">
                    <a16:creationId xmlns:a16="http://schemas.microsoft.com/office/drawing/2014/main" id="{1821B42C-16F6-4B45-82B8-F31050C8E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445496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" name="Rectangle 20">
                <a:extLst>
                  <a:ext uri="{FF2B5EF4-FFF2-40B4-BE49-F238E27FC236}">
                    <a16:creationId xmlns:a16="http://schemas.microsoft.com/office/drawing/2014/main" id="{29D4FE7D-4C6F-F442-874C-F420BA25F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445496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" name="Rectangle 21">
                <a:extLst>
                  <a:ext uri="{FF2B5EF4-FFF2-40B4-BE49-F238E27FC236}">
                    <a16:creationId xmlns:a16="http://schemas.microsoft.com/office/drawing/2014/main" id="{1D2D5A13-76C6-B44B-8100-2517B00FE5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445496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" name="Rectangle 22">
                <a:extLst>
                  <a:ext uri="{FF2B5EF4-FFF2-40B4-BE49-F238E27FC236}">
                    <a16:creationId xmlns:a16="http://schemas.microsoft.com/office/drawing/2014/main" id="{7EC3F90C-83FE-CB49-AEB1-357E1981A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445496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" name="Rectangle 19">
                <a:extLst>
                  <a:ext uri="{FF2B5EF4-FFF2-40B4-BE49-F238E27FC236}">
                    <a16:creationId xmlns:a16="http://schemas.microsoft.com/office/drawing/2014/main" id="{D182A352-8CC3-5947-B807-6B92B63E8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" name="Rectangle 20">
                <a:extLst>
                  <a:ext uri="{FF2B5EF4-FFF2-40B4-BE49-F238E27FC236}">
                    <a16:creationId xmlns:a16="http://schemas.microsoft.com/office/drawing/2014/main" id="{ECF37246-1FB0-F04C-9694-BD23FCA48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" name="Rectangle 21">
                <a:extLst>
                  <a:ext uri="{FF2B5EF4-FFF2-40B4-BE49-F238E27FC236}">
                    <a16:creationId xmlns:a16="http://schemas.microsoft.com/office/drawing/2014/main" id="{DC1F6F4C-E964-EE42-9599-BA1FC158B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Rectangle 22">
                <a:extLst>
                  <a:ext uri="{FF2B5EF4-FFF2-40B4-BE49-F238E27FC236}">
                    <a16:creationId xmlns:a16="http://schemas.microsoft.com/office/drawing/2014/main" id="{FC085860-80AB-604A-915D-8516993CA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F206BAB-1EC7-C742-A97F-E26158F72DDA}"/>
                </a:ext>
              </a:extLst>
            </p:cNvPr>
            <p:cNvGrpSpPr/>
            <p:nvPr/>
          </p:nvGrpSpPr>
          <p:grpSpPr>
            <a:xfrm>
              <a:off x="10447364" y="5111257"/>
              <a:ext cx="906435" cy="909514"/>
              <a:chOff x="10480210" y="4983164"/>
              <a:chExt cx="906435" cy="909514"/>
            </a:xfrm>
          </p:grpSpPr>
          <p:sp>
            <p:nvSpPr>
              <p:cNvPr id="281" name="Rectangle 15">
                <a:extLst>
                  <a:ext uri="{FF2B5EF4-FFF2-40B4-BE49-F238E27FC236}">
                    <a16:creationId xmlns:a16="http://schemas.microsoft.com/office/drawing/2014/main" id="{3AEFA09D-0C60-E44C-B102-D3BF029CD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4983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" name="Rectangle 16">
                <a:extLst>
                  <a:ext uri="{FF2B5EF4-FFF2-40B4-BE49-F238E27FC236}">
                    <a16:creationId xmlns:a16="http://schemas.microsoft.com/office/drawing/2014/main" id="{F3EBEDED-6A00-E94A-8A1E-5FF922AC7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4983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" name="Rectangle 17">
                <a:extLst>
                  <a:ext uri="{FF2B5EF4-FFF2-40B4-BE49-F238E27FC236}">
                    <a16:creationId xmlns:a16="http://schemas.microsoft.com/office/drawing/2014/main" id="{A18B9D6C-7EB8-774E-AEE1-1E3E27B68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4983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" name="Rectangle 18">
                <a:extLst>
                  <a:ext uri="{FF2B5EF4-FFF2-40B4-BE49-F238E27FC236}">
                    <a16:creationId xmlns:a16="http://schemas.microsoft.com/office/drawing/2014/main" id="{71DA0505-1551-0C47-9C1E-EDCBA28CD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4983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" name="Rectangle 19">
                <a:extLst>
                  <a:ext uri="{FF2B5EF4-FFF2-40B4-BE49-F238E27FC236}">
                    <a16:creationId xmlns:a16="http://schemas.microsoft.com/office/drawing/2014/main" id="{C1CDBE27-E043-5F4D-828A-D24A0C0164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5211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" name="Rectangle 20">
                <a:extLst>
                  <a:ext uri="{FF2B5EF4-FFF2-40B4-BE49-F238E27FC236}">
                    <a16:creationId xmlns:a16="http://schemas.microsoft.com/office/drawing/2014/main" id="{F81BC983-1F2E-174F-A412-C11A2B829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5211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" name="Rectangle 21">
                <a:extLst>
                  <a:ext uri="{FF2B5EF4-FFF2-40B4-BE49-F238E27FC236}">
                    <a16:creationId xmlns:a16="http://schemas.microsoft.com/office/drawing/2014/main" id="{3904FA1F-818A-8A48-B65D-FC42DD289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5211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Rectangle 22">
                <a:extLst>
                  <a:ext uri="{FF2B5EF4-FFF2-40B4-BE49-F238E27FC236}">
                    <a16:creationId xmlns:a16="http://schemas.microsoft.com/office/drawing/2014/main" id="{45FB131F-54D2-2248-A75F-54298D72B9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5211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" name="Rectangle 19">
                <a:extLst>
                  <a:ext uri="{FF2B5EF4-FFF2-40B4-BE49-F238E27FC236}">
                    <a16:creationId xmlns:a16="http://schemas.microsoft.com/office/drawing/2014/main" id="{A89D782C-F905-864E-854D-4D49DC8A0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5438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Rectangle 20">
                <a:extLst>
                  <a:ext uri="{FF2B5EF4-FFF2-40B4-BE49-F238E27FC236}">
                    <a16:creationId xmlns:a16="http://schemas.microsoft.com/office/drawing/2014/main" id="{48794DAA-B0F8-A548-9395-BFA32B4CF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5438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Rectangle 21">
                <a:extLst>
                  <a:ext uri="{FF2B5EF4-FFF2-40B4-BE49-F238E27FC236}">
                    <a16:creationId xmlns:a16="http://schemas.microsoft.com/office/drawing/2014/main" id="{8CA8DF18-9C5B-5D46-B330-D07ED2393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5438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" name="Rectangle 22">
                <a:extLst>
                  <a:ext uri="{FF2B5EF4-FFF2-40B4-BE49-F238E27FC236}">
                    <a16:creationId xmlns:a16="http://schemas.microsoft.com/office/drawing/2014/main" id="{63F85793-43F0-F44F-AC9E-F6AB99498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5438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3" name="Rectangle 19">
                <a:extLst>
                  <a:ext uri="{FF2B5EF4-FFF2-40B4-BE49-F238E27FC236}">
                    <a16:creationId xmlns:a16="http://schemas.microsoft.com/office/drawing/2014/main" id="{8D85BCBB-1A7D-DC4D-BA39-29D8E0D61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5666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" name="Rectangle 20">
                <a:extLst>
                  <a:ext uri="{FF2B5EF4-FFF2-40B4-BE49-F238E27FC236}">
                    <a16:creationId xmlns:a16="http://schemas.microsoft.com/office/drawing/2014/main" id="{6D6916A4-9A56-D744-80A3-3BD33CB14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5666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5" name="Rectangle 21">
                <a:extLst>
                  <a:ext uri="{FF2B5EF4-FFF2-40B4-BE49-F238E27FC236}">
                    <a16:creationId xmlns:a16="http://schemas.microsoft.com/office/drawing/2014/main" id="{7E872C23-AB19-4544-8A68-15EA66D57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5666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6" name="Rectangle 22">
                <a:extLst>
                  <a:ext uri="{FF2B5EF4-FFF2-40B4-BE49-F238E27FC236}">
                    <a16:creationId xmlns:a16="http://schemas.microsoft.com/office/drawing/2014/main" id="{F18B0AAF-FFE5-524C-9FAE-44ABC7712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5666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B9008AE4-BFC4-694C-A357-66F50A68D170}"/>
              </a:ext>
            </a:extLst>
          </p:cNvPr>
          <p:cNvCxnSpPr>
            <a:cxnSpLocks/>
            <a:stCxn id="140" idx="3"/>
            <a:endCxn id="165" idx="1"/>
          </p:cNvCxnSpPr>
          <p:nvPr/>
        </p:nvCxnSpPr>
        <p:spPr>
          <a:xfrm flipV="1">
            <a:off x="7837200" y="2731373"/>
            <a:ext cx="851864" cy="2492915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urved Connector 223">
            <a:extLst>
              <a:ext uri="{FF2B5EF4-FFF2-40B4-BE49-F238E27FC236}">
                <a16:creationId xmlns:a16="http://schemas.microsoft.com/office/drawing/2014/main" id="{3E735AFF-D3E7-2E46-BD05-2A056694A8B9}"/>
              </a:ext>
            </a:extLst>
          </p:cNvPr>
          <p:cNvCxnSpPr>
            <a:cxnSpLocks/>
            <a:stCxn id="204" idx="3"/>
            <a:endCxn id="245" idx="1"/>
          </p:cNvCxnSpPr>
          <p:nvPr/>
        </p:nvCxnSpPr>
        <p:spPr>
          <a:xfrm flipV="1">
            <a:off x="9595499" y="2731373"/>
            <a:ext cx="851866" cy="249291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2E22B2F-6837-464D-B062-56F550D78A49}"/>
              </a:ext>
            </a:extLst>
          </p:cNvPr>
          <p:cNvSpPr txBox="1"/>
          <p:nvPr/>
        </p:nvSpPr>
        <p:spPr>
          <a:xfrm>
            <a:off x="6653306" y="6211669"/>
            <a:ext cx="4951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example: 36% utilization </a:t>
            </a:r>
            <a:br>
              <a:rPr lang="en-US" dirty="0"/>
            </a:br>
            <a:r>
              <a:rPr lang="en-US" dirty="0"/>
              <a:t>(64 blocks useful work / 176 blocks potential work)</a:t>
            </a:r>
          </a:p>
        </p:txBody>
      </p:sp>
    </p:spTree>
    <p:extLst>
      <p:ext uri="{BB962C8B-B14F-4D97-AF65-F5344CB8AC3E}">
        <p14:creationId xmlns:p14="http://schemas.microsoft.com/office/powerpoint/2010/main" val="1092067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Programming Model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6456A5-4629-AE4B-9EDC-61936C1BE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Vertex Shader</a:t>
            </a:r>
          </a:p>
          <a:p>
            <a:pPr lvl="1"/>
            <a:r>
              <a:rPr lang="en-US" dirty="0"/>
              <a:t>Runs on one</a:t>
            </a:r>
            <a:br>
              <a:rPr lang="en-US" dirty="0"/>
            </a:br>
            <a:r>
              <a:rPr lang="en-US" dirty="0"/>
              <a:t>vertex at a time</a:t>
            </a:r>
          </a:p>
          <a:p>
            <a:r>
              <a:rPr lang="en-US" dirty="0"/>
              <a:t>Rasterizer</a:t>
            </a:r>
          </a:p>
          <a:p>
            <a:pPr lvl="1"/>
            <a:r>
              <a:rPr lang="en-US" dirty="0"/>
              <a:t>Collects sets of</a:t>
            </a:r>
            <a:br>
              <a:rPr lang="en-US" dirty="0"/>
            </a:br>
            <a:r>
              <a:rPr lang="en-US" dirty="0"/>
              <a:t>three vertices</a:t>
            </a:r>
          </a:p>
          <a:p>
            <a:r>
              <a:rPr lang="en-US" dirty="0"/>
              <a:t>Pixel</a:t>
            </a:r>
          </a:p>
          <a:p>
            <a:pPr lvl="1"/>
            <a:r>
              <a:rPr lang="en-US" dirty="0"/>
              <a:t>Runs on one pixel</a:t>
            </a:r>
            <a:br>
              <a:rPr lang="en-US" dirty="0"/>
            </a:br>
            <a:r>
              <a:rPr lang="en-US" dirty="0"/>
              <a:t>at a time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692EC5-4B09-944A-9BBF-A180408B4DA0}"/>
              </a:ext>
            </a:extLst>
          </p:cNvPr>
          <p:cNvSpPr/>
          <p:nvPr/>
        </p:nvSpPr>
        <p:spPr>
          <a:xfrm>
            <a:off x="5606533" y="3732717"/>
            <a:ext cx="182522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Pixel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18D3168-D9A8-1F43-939D-D00F8BA360BE}"/>
              </a:ext>
            </a:extLst>
          </p:cNvPr>
          <p:cNvSpPr/>
          <p:nvPr/>
        </p:nvSpPr>
        <p:spPr>
          <a:xfrm>
            <a:off x="8229810" y="2343991"/>
            <a:ext cx="1654403" cy="1371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Texture/</a:t>
            </a:r>
            <a:br>
              <a:rPr lang="en-US" sz="2400" dirty="0"/>
            </a:br>
            <a:r>
              <a:rPr lang="en-US" sz="2400" dirty="0"/>
              <a:t>Buffer/</a:t>
            </a:r>
            <a:br>
              <a:rPr lang="en-US" sz="2400" dirty="0"/>
            </a:br>
            <a:r>
              <a:rPr lang="en-US" sz="2400" dirty="0"/>
              <a:t>Cache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E3E3BB4C-FA98-9E4B-AFAB-3CF58C8FCCE7}"/>
              </a:ext>
            </a:extLst>
          </p:cNvPr>
          <p:cNvSpPr/>
          <p:nvPr/>
        </p:nvSpPr>
        <p:spPr>
          <a:xfrm>
            <a:off x="5606533" y="2719387"/>
            <a:ext cx="1825226" cy="685800"/>
          </a:xfrm>
          <a:prstGeom prst="roundRect">
            <a:avLst>
              <a:gd name="adj" fmla="val 344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Rasterize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3A25A86-11D0-CD4A-AC6B-9C499046A882}"/>
              </a:ext>
            </a:extLst>
          </p:cNvPr>
          <p:cNvSpPr/>
          <p:nvPr/>
        </p:nvSpPr>
        <p:spPr>
          <a:xfrm>
            <a:off x="5606533" y="1690688"/>
            <a:ext cx="182522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Vertex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8163D0F-0B69-3742-91DC-775717E78D0E}"/>
              </a:ext>
            </a:extLst>
          </p:cNvPr>
          <p:cNvSpPr/>
          <p:nvPr/>
        </p:nvSpPr>
        <p:spPr>
          <a:xfrm>
            <a:off x="10230740" y="2614044"/>
            <a:ext cx="1654403" cy="831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Displayed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Pixels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A5773DF-901E-1D4C-8EF0-E8EF01246E55}"/>
              </a:ext>
            </a:extLst>
          </p:cNvPr>
          <p:cNvSpPr/>
          <p:nvPr/>
        </p:nvSpPr>
        <p:spPr>
          <a:xfrm>
            <a:off x="7121562" y="4603377"/>
            <a:ext cx="1714366" cy="685800"/>
          </a:xfrm>
          <a:prstGeom prst="roundRect">
            <a:avLst>
              <a:gd name="adj" fmla="val 344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Z-buffer/</a:t>
            </a:r>
            <a:br>
              <a:rPr lang="en-US" sz="2400" dirty="0"/>
            </a:br>
            <a:r>
              <a:rPr lang="en-US" sz="2400" dirty="0"/>
              <a:t>Blend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25B1A772-C054-CC48-A0D5-36FD7C65935E}"/>
              </a:ext>
            </a:extLst>
          </p:cNvPr>
          <p:cNvCxnSpPr>
            <a:cxnSpLocks/>
            <a:stCxn id="31" idx="1"/>
            <a:endCxn id="42" idx="3"/>
          </p:cNvCxnSpPr>
          <p:nvPr/>
        </p:nvCxnSpPr>
        <p:spPr>
          <a:xfrm rot="10800000">
            <a:off x="7431760" y="2033589"/>
            <a:ext cx="798051" cy="996203"/>
          </a:xfrm>
          <a:prstGeom prst="bentConnector3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808BFF85-8735-A444-8CF6-D5BDB9DFCDB4}"/>
              </a:ext>
            </a:extLst>
          </p:cNvPr>
          <p:cNvCxnSpPr>
            <a:cxnSpLocks/>
            <a:stCxn id="31" idx="1"/>
            <a:endCxn id="30" idx="3"/>
          </p:cNvCxnSpPr>
          <p:nvPr/>
        </p:nvCxnSpPr>
        <p:spPr>
          <a:xfrm rot="10800000" flipV="1">
            <a:off x="7431760" y="3029791"/>
            <a:ext cx="798051" cy="1045826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240E8779-96CB-F84F-B912-B3A0E144FC35}"/>
              </a:ext>
            </a:extLst>
          </p:cNvPr>
          <p:cNvCxnSpPr>
            <a:cxnSpLocks/>
            <a:stCxn id="30" idx="2"/>
            <a:endCxn id="48" idx="1"/>
          </p:cNvCxnSpPr>
          <p:nvPr/>
        </p:nvCxnSpPr>
        <p:spPr>
          <a:xfrm rot="16200000" flipH="1">
            <a:off x="6556474" y="4381189"/>
            <a:ext cx="527760" cy="602416"/>
          </a:xfrm>
          <a:prstGeom prst="bentConnector2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67E729D3-14C5-3C4C-B303-F6178F8A8A49}"/>
              </a:ext>
            </a:extLst>
          </p:cNvPr>
          <p:cNvCxnSpPr>
            <a:cxnSpLocks/>
            <a:stCxn id="48" idx="3"/>
            <a:endCxn id="31" idx="2"/>
          </p:cNvCxnSpPr>
          <p:nvPr/>
        </p:nvCxnSpPr>
        <p:spPr>
          <a:xfrm flipV="1">
            <a:off x="8835928" y="3715591"/>
            <a:ext cx="221084" cy="1230686"/>
          </a:xfrm>
          <a:prstGeom prst="bentConnector2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62F9FE2-0433-B444-9880-02B80A39645D}"/>
              </a:ext>
            </a:extLst>
          </p:cNvPr>
          <p:cNvCxnSpPr>
            <a:cxnSpLocks/>
            <a:stCxn id="31" idx="3"/>
            <a:endCxn id="43" idx="1"/>
          </p:cNvCxnSpPr>
          <p:nvPr/>
        </p:nvCxnSpPr>
        <p:spPr>
          <a:xfrm>
            <a:off x="9884213" y="3029791"/>
            <a:ext cx="346527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41F25E6-EB92-EF4E-8016-8ED6B666087A}"/>
              </a:ext>
            </a:extLst>
          </p:cNvPr>
          <p:cNvCxnSpPr>
            <a:cxnSpLocks/>
            <a:stCxn id="42" idx="2"/>
            <a:endCxn id="41" idx="0"/>
          </p:cNvCxnSpPr>
          <p:nvPr/>
        </p:nvCxnSpPr>
        <p:spPr>
          <a:xfrm>
            <a:off x="6519146" y="2376488"/>
            <a:ext cx="0" cy="3428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176B9B2-3B1E-3442-8D48-F90187AAD393}"/>
              </a:ext>
            </a:extLst>
          </p:cNvPr>
          <p:cNvCxnSpPr>
            <a:cxnSpLocks/>
            <a:stCxn id="41" idx="2"/>
            <a:endCxn id="30" idx="0"/>
          </p:cNvCxnSpPr>
          <p:nvPr/>
        </p:nvCxnSpPr>
        <p:spPr>
          <a:xfrm>
            <a:off x="6519146" y="3405187"/>
            <a:ext cx="0" cy="3275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124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6D821F68-FCE0-F344-9236-5DDC21E5AA6C}"/>
              </a:ext>
            </a:extLst>
          </p:cNvPr>
          <p:cNvSpPr/>
          <p:nvPr/>
        </p:nvSpPr>
        <p:spPr>
          <a:xfrm>
            <a:off x="6012880" y="4039562"/>
            <a:ext cx="1829450" cy="685800"/>
          </a:xfrm>
          <a:prstGeom prst="roundRect">
            <a:avLst>
              <a:gd name="adj" fmla="val 344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Z-buffer/</a:t>
            </a:r>
            <a:br>
              <a:rPr lang="en-US" sz="2400" dirty="0"/>
            </a:br>
            <a:r>
              <a:rPr lang="en-US" sz="2400" dirty="0"/>
              <a:t>Blend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Processing Model</a:t>
            </a:r>
          </a:p>
        </p:txBody>
      </p:sp>
      <p:sp>
        <p:nvSpPr>
          <p:cNvPr id="111" name="Content Placeholder 110">
            <a:extLst>
              <a:ext uri="{FF2B5EF4-FFF2-40B4-BE49-F238E27FC236}">
                <a16:creationId xmlns:a16="http://schemas.microsoft.com/office/drawing/2014/main" id="{BCE0647E-138E-4741-823C-00B194EF1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SIMD for efficiency</a:t>
            </a:r>
          </a:p>
          <a:p>
            <a:pPr lvl="1"/>
            <a:r>
              <a:rPr lang="en-US" dirty="0"/>
              <a:t>Same processors</a:t>
            </a:r>
            <a:br>
              <a:rPr lang="en-US" dirty="0"/>
            </a:br>
            <a:r>
              <a:rPr lang="en-US" dirty="0"/>
              <a:t>for vertex &amp; pixel</a:t>
            </a:r>
          </a:p>
          <a:p>
            <a:r>
              <a:rPr lang="en-US" dirty="0"/>
              <a:t>SIMD Batches</a:t>
            </a:r>
          </a:p>
          <a:p>
            <a:pPr lvl="1"/>
            <a:r>
              <a:rPr lang="en-US" dirty="0"/>
              <a:t>Limits on # of vertices &amp; </a:t>
            </a:r>
            <a:br>
              <a:rPr lang="en-US" dirty="0"/>
            </a:br>
            <a:r>
              <a:rPr lang="en-US" dirty="0"/>
              <a:t>pixels that can run together</a:t>
            </a:r>
          </a:p>
          <a:p>
            <a:pPr lvl="1"/>
            <a:r>
              <a:rPr lang="en-US" dirty="0"/>
              <a:t>Improve Utilization</a:t>
            </a:r>
          </a:p>
          <a:p>
            <a:pPr lvl="1"/>
            <a:r>
              <a:rPr lang="en-US" dirty="0"/>
              <a:t>Limit divergence</a:t>
            </a:r>
          </a:p>
          <a:p>
            <a:r>
              <a:rPr lang="en-US" dirty="0"/>
              <a:t>Basic scheduling</a:t>
            </a:r>
          </a:p>
          <a:p>
            <a:pPr lvl="1"/>
            <a:r>
              <a:rPr lang="en-US" dirty="0"/>
              <a:t>If batch of pixels, run it</a:t>
            </a:r>
          </a:p>
          <a:p>
            <a:pPr lvl="1"/>
            <a:r>
              <a:rPr lang="en-US" dirty="0"/>
              <a:t>Otherwise run some </a:t>
            </a:r>
            <a:br>
              <a:rPr lang="en-US" dirty="0"/>
            </a:br>
            <a:r>
              <a:rPr lang="en-US" dirty="0"/>
              <a:t>vertices to make more pixels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3AD7B34-4861-0247-AC4B-C82F245B90C0}"/>
              </a:ext>
            </a:extLst>
          </p:cNvPr>
          <p:cNvSpPr/>
          <p:nvPr/>
        </p:nvSpPr>
        <p:spPr>
          <a:xfrm>
            <a:off x="8425459" y="2219766"/>
            <a:ext cx="1654404" cy="158619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Texture/</a:t>
            </a:r>
            <a:br>
              <a:rPr lang="en-US" sz="2400" dirty="0"/>
            </a:br>
            <a:r>
              <a:rPr lang="en-US" sz="2400" dirty="0"/>
              <a:t>Buffer/</a:t>
            </a:r>
            <a:br>
              <a:rPr lang="en-US" sz="2400" dirty="0"/>
            </a:br>
            <a:r>
              <a:rPr lang="en-US" sz="2400" dirty="0"/>
              <a:t>Cache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7B08396-08BC-A647-A465-4EAF3533844F}"/>
              </a:ext>
            </a:extLst>
          </p:cNvPr>
          <p:cNvSpPr/>
          <p:nvPr/>
        </p:nvSpPr>
        <p:spPr>
          <a:xfrm>
            <a:off x="10405177" y="2597118"/>
            <a:ext cx="1654403" cy="831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Displayed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Pixels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0229D605-B222-0343-813A-BEC0E95252D2}"/>
              </a:ext>
            </a:extLst>
          </p:cNvPr>
          <p:cNvSpPr/>
          <p:nvPr/>
        </p:nvSpPr>
        <p:spPr>
          <a:xfrm>
            <a:off x="4970361" y="4954552"/>
            <a:ext cx="1829450" cy="685800"/>
          </a:xfrm>
          <a:prstGeom prst="roundRect">
            <a:avLst>
              <a:gd name="adj" fmla="val 344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Rasterize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6D225EE-00E7-1C42-8F5E-FC0E2C2B2BC9}"/>
              </a:ext>
            </a:extLst>
          </p:cNvPr>
          <p:cNvSpPr/>
          <p:nvPr/>
        </p:nvSpPr>
        <p:spPr>
          <a:xfrm>
            <a:off x="4862455" y="2219766"/>
            <a:ext cx="3154791" cy="158619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AD54A59-FC7A-3D41-8D68-8FD820FB3A0A}"/>
              </a:ext>
            </a:extLst>
          </p:cNvPr>
          <p:cNvSpPr/>
          <p:nvPr/>
        </p:nvSpPr>
        <p:spPr>
          <a:xfrm>
            <a:off x="6012880" y="2917092"/>
            <a:ext cx="182945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Pixel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7A7121A-45E5-4A43-84F1-7B2BEE37CD17}"/>
              </a:ext>
            </a:extLst>
          </p:cNvPr>
          <p:cNvSpPr/>
          <p:nvPr/>
        </p:nvSpPr>
        <p:spPr>
          <a:xfrm>
            <a:off x="4991877" y="2386221"/>
            <a:ext cx="182945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Vertex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9D27C42-E345-334E-8160-DD9208413108}"/>
              </a:ext>
            </a:extLst>
          </p:cNvPr>
          <p:cNvCxnSpPr>
            <a:cxnSpLocks/>
            <a:stCxn id="57" idx="3"/>
            <a:endCxn id="26" idx="1"/>
          </p:cNvCxnSpPr>
          <p:nvPr/>
        </p:nvCxnSpPr>
        <p:spPr>
          <a:xfrm>
            <a:off x="8017246" y="3012865"/>
            <a:ext cx="408213" cy="0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18DF8194-55A3-4945-A14A-57EA4F470257}"/>
              </a:ext>
            </a:extLst>
          </p:cNvPr>
          <p:cNvCxnSpPr>
            <a:cxnSpLocks/>
            <a:stCxn id="63" idx="3"/>
            <a:endCxn id="26" idx="2"/>
          </p:cNvCxnSpPr>
          <p:nvPr/>
        </p:nvCxnSpPr>
        <p:spPr>
          <a:xfrm flipV="1">
            <a:off x="7842330" y="3805964"/>
            <a:ext cx="1410331" cy="576498"/>
          </a:xfrm>
          <a:prstGeom prst="bentConnector2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>
            <a:extLst>
              <a:ext uri="{FF2B5EF4-FFF2-40B4-BE49-F238E27FC236}">
                <a16:creationId xmlns:a16="http://schemas.microsoft.com/office/drawing/2014/main" id="{D6DFEB6A-2F42-474F-8B69-D52130C00DBD}"/>
              </a:ext>
            </a:extLst>
          </p:cNvPr>
          <p:cNvCxnSpPr>
            <a:cxnSpLocks/>
            <a:stCxn id="64" idx="3"/>
            <a:endCxn id="26" idx="2"/>
          </p:cNvCxnSpPr>
          <p:nvPr/>
        </p:nvCxnSpPr>
        <p:spPr>
          <a:xfrm flipV="1">
            <a:off x="6799811" y="3805964"/>
            <a:ext cx="2452850" cy="1491488"/>
          </a:xfrm>
          <a:prstGeom prst="bentConnector2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97E71478-B593-4F42-A9F7-66607858798B}"/>
              </a:ext>
            </a:extLst>
          </p:cNvPr>
          <p:cNvCxnSpPr>
            <a:stCxn id="25" idx="2"/>
            <a:endCxn id="63" idx="0"/>
          </p:cNvCxnSpPr>
          <p:nvPr/>
        </p:nvCxnSpPr>
        <p:spPr>
          <a:xfrm>
            <a:off x="6927605" y="3602892"/>
            <a:ext cx="0" cy="43667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FC2B540F-0A18-A342-9EF4-BF5D91655358}"/>
              </a:ext>
            </a:extLst>
          </p:cNvPr>
          <p:cNvCxnSpPr>
            <a:cxnSpLocks/>
            <a:stCxn id="26" idx="3"/>
            <a:endCxn id="97" idx="1"/>
          </p:cNvCxnSpPr>
          <p:nvPr/>
        </p:nvCxnSpPr>
        <p:spPr>
          <a:xfrm>
            <a:off x="10079863" y="3012865"/>
            <a:ext cx="325314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>
            <a:extLst>
              <a:ext uri="{FF2B5EF4-FFF2-40B4-BE49-F238E27FC236}">
                <a16:creationId xmlns:a16="http://schemas.microsoft.com/office/drawing/2014/main" id="{E2F6C405-C44E-AE41-BB12-8A1551517027}"/>
              </a:ext>
            </a:extLst>
          </p:cNvPr>
          <p:cNvCxnSpPr>
            <a:cxnSpLocks/>
            <a:stCxn id="26" idx="0"/>
            <a:endCxn id="57" idx="0"/>
          </p:cNvCxnSpPr>
          <p:nvPr/>
        </p:nvCxnSpPr>
        <p:spPr>
          <a:xfrm rot="16200000" flipV="1">
            <a:off x="7846256" y="813361"/>
            <a:ext cx="12700" cy="2812810"/>
          </a:xfrm>
          <a:prstGeom prst="bentConnector3">
            <a:avLst>
              <a:gd name="adj1" fmla="val 180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B17AE79A-5E05-AC49-8E33-A056E6C082C1}"/>
              </a:ext>
            </a:extLst>
          </p:cNvPr>
          <p:cNvCxnSpPr>
            <a:cxnSpLocks/>
            <a:stCxn id="46" idx="2"/>
            <a:endCxn id="64" idx="0"/>
          </p:cNvCxnSpPr>
          <p:nvPr/>
        </p:nvCxnSpPr>
        <p:spPr>
          <a:xfrm flipH="1">
            <a:off x="5885086" y="3072021"/>
            <a:ext cx="21516" cy="1882531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815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NVIDIA Maxwell</a:t>
            </a:r>
            <a:endParaRPr lang="en-US" dirty="0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598228" y="6520280"/>
            <a:ext cx="4997132" cy="33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/>
              <a:t>[NVIDIA GeForce GTX 980 Whitepaper, 2014]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303213"/>
            <a:ext cx="5592074" cy="5216651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FEB49AA-B73D-1D49-D3E2-FF740EAF494F}"/>
              </a:ext>
            </a:extLst>
          </p:cNvPr>
          <p:cNvSpPr/>
          <p:nvPr/>
        </p:nvSpPr>
        <p:spPr>
          <a:xfrm>
            <a:off x="3768726" y="1968499"/>
            <a:ext cx="539750" cy="930275"/>
          </a:xfrm>
          <a:prstGeom prst="roundRect">
            <a:avLst>
              <a:gd name="adj" fmla="val 908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9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A6B36-3AD7-AF0F-F82E-F553A18E4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Performance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078754-FDBA-55AA-6903-296713E71B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14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Maxwell SIMD Processing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32 Cores</a:t>
            </a:r>
          </a:p>
          <a:p>
            <a:r>
              <a:rPr lang="en-US" dirty="0"/>
              <a:t>8 Special Function Units (SFU)</a:t>
            </a:r>
          </a:p>
          <a:p>
            <a:pPr lvl="1"/>
            <a:r>
              <a:rPr lang="en-US" dirty="0"/>
              <a:t>Double precision, trig, …</a:t>
            </a:r>
          </a:p>
          <a:p>
            <a:pPr lvl="1"/>
            <a:r>
              <a:rPr lang="en-US" dirty="0"/>
              <a:t>Still issue 1/thread, but run ¼ rate</a:t>
            </a:r>
          </a:p>
          <a:p>
            <a:r>
              <a:rPr lang="en-US" dirty="0"/>
              <a:t>8 Load/Store </a:t>
            </a:r>
          </a:p>
          <a:p>
            <a:pPr lvl="1"/>
            <a:r>
              <a:rPr lang="en-US" dirty="0"/>
              <a:t>Hide latency by interleaving threads</a:t>
            </a:r>
          </a:p>
          <a:p>
            <a:r>
              <a:rPr lang="en-US" dirty="0"/>
              <a:t>Wave (AMD) / Warp (NVIDIA)</a:t>
            </a:r>
          </a:p>
          <a:p>
            <a:pPr lvl="1"/>
            <a:r>
              <a:rPr lang="en-US" dirty="0"/>
              <a:t>One set of lanes (AMD) / threads (NVIDIA)</a:t>
            </a:r>
          </a:p>
          <a:p>
            <a:pPr lvl="1"/>
            <a:r>
              <a:rPr lang="en-US" dirty="0"/>
              <a:t>Want at least 4-8 interleaved</a:t>
            </a:r>
          </a:p>
          <a:p>
            <a:pPr lvl="1"/>
            <a:r>
              <a:rPr lang="en-US" dirty="0"/>
              <a:t>% of max = Occupancy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286" y="1296194"/>
            <a:ext cx="379051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5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Scalar General Purpose Register (SGPR)</a:t>
            </a:r>
          </a:p>
          <a:p>
            <a:pPr lvl="1"/>
            <a:r>
              <a:rPr lang="en-US" dirty="0"/>
              <a:t>Same value for all threads</a:t>
            </a:r>
          </a:p>
          <a:p>
            <a:pPr lvl="1"/>
            <a:r>
              <a:rPr lang="en-US" dirty="0"/>
              <a:t>AMD term — Pixar’s </a:t>
            </a:r>
            <a:r>
              <a:rPr lang="en-US" dirty="0" err="1"/>
              <a:t>RenderMan</a:t>
            </a:r>
            <a:r>
              <a:rPr lang="en-US" dirty="0"/>
              <a:t> (&amp; GLSL) </a:t>
            </a:r>
            <a:br>
              <a:rPr lang="en-US" dirty="0"/>
            </a:br>
            <a:r>
              <a:rPr lang="en-US" dirty="0"/>
              <a:t>called these </a:t>
            </a:r>
            <a:r>
              <a:rPr lang="en-US" i="1" dirty="0"/>
              <a:t>uniform</a:t>
            </a:r>
          </a:p>
          <a:p>
            <a:r>
              <a:rPr lang="en-US" dirty="0"/>
              <a:t>Vector General Purpose Registers (VGPR)</a:t>
            </a:r>
          </a:p>
          <a:p>
            <a:pPr lvl="1"/>
            <a:r>
              <a:rPr lang="en-US" dirty="0"/>
              <a:t>Different value in every thread</a:t>
            </a:r>
          </a:p>
          <a:p>
            <a:pPr lvl="1"/>
            <a:r>
              <a:rPr lang="en-US" dirty="0"/>
              <a:t>AMD term — Pixar &amp; GLSL called these </a:t>
            </a:r>
            <a:r>
              <a:rPr lang="en-US" i="1" dirty="0"/>
              <a:t>varying</a:t>
            </a:r>
            <a:endParaRPr lang="en-US" dirty="0"/>
          </a:p>
          <a:p>
            <a:pPr lvl="1"/>
            <a:r>
              <a:rPr lang="en-US" dirty="0"/>
              <a:t># </a:t>
            </a:r>
            <a:r>
              <a:rPr lang="en-US" dirty="0" err="1"/>
              <a:t>wavefronts</a:t>
            </a:r>
            <a:r>
              <a:rPr lang="en-US" dirty="0"/>
              <a:t> usually limited by VGPR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286" y="1296194"/>
            <a:ext cx="379051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11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Maxwell Streaming</a:t>
            </a:r>
            <a:br>
              <a:rPr lang="en-US"/>
            </a:br>
            <a:r>
              <a:rPr lang="en-US"/>
              <a:t>Multiprocessor (SMM)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SIMD blocks (128 total cores)</a:t>
            </a:r>
          </a:p>
          <a:p>
            <a:r>
              <a:rPr lang="en-US" dirty="0"/>
              <a:t>Share L1 Caches</a:t>
            </a:r>
          </a:p>
          <a:p>
            <a:r>
              <a:rPr lang="en-US" dirty="0"/>
              <a:t>Between-core shared memory</a:t>
            </a:r>
          </a:p>
          <a:p>
            <a:pPr lvl="1"/>
            <a:r>
              <a:rPr lang="en-US" dirty="0"/>
              <a:t>Communication through this memory is fast</a:t>
            </a:r>
          </a:p>
          <a:p>
            <a:r>
              <a:rPr lang="en-US" dirty="0"/>
              <a:t>Share tessellation HW</a:t>
            </a:r>
          </a:p>
          <a:p>
            <a:pPr lvl="1"/>
            <a:r>
              <a:rPr lang="en-US" dirty="0"/>
              <a:t>Hardware support for tessellation shaders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800" y="76201"/>
            <a:ext cx="3683000" cy="674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7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Maxwell Graphics Processing Cluster (GPC)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SMM (512 total cores)</a:t>
            </a:r>
          </a:p>
          <a:p>
            <a:r>
              <a:rPr lang="en-US" dirty="0"/>
              <a:t>Share rasterizer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638" y="1423194"/>
            <a:ext cx="5777162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8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NVIDIA Maxwell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GPC (2048 total cores)</a:t>
            </a:r>
          </a:p>
          <a:p>
            <a:r>
              <a:rPr lang="en-US" dirty="0"/>
              <a:t>Share L2</a:t>
            </a:r>
          </a:p>
          <a:p>
            <a:r>
              <a:rPr lang="en-US" dirty="0"/>
              <a:t>Share dispatch</a:t>
            </a:r>
          </a:p>
          <a:p>
            <a:pPr lvl="1"/>
            <a:r>
              <a:rPr lang="en-US" dirty="0"/>
              <a:t>Decides which threads</a:t>
            </a:r>
            <a:br>
              <a:rPr lang="en-US" dirty="0"/>
            </a:br>
            <a:r>
              <a:rPr lang="en-US" dirty="0"/>
              <a:t>to launch and when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726" y="1392968"/>
            <a:ext cx="5592074" cy="521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B61AE-31F2-7A45-BB61-4A574544C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in newer GPUs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E7F71-54B0-2840-A2C3-DEDE6A57E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MMMMMOOOORRRRREEEE CORES</a:t>
            </a:r>
          </a:p>
          <a:p>
            <a:pPr lvl="1"/>
            <a:r>
              <a:rPr lang="en-US" dirty="0"/>
              <a:t>NVIDIA Ada</a:t>
            </a:r>
            <a:r>
              <a:rPr lang="en-US"/>
              <a:t>: up to 18,432 </a:t>
            </a:r>
            <a:r>
              <a:rPr lang="en-US" dirty="0"/>
              <a:t>cores</a:t>
            </a:r>
          </a:p>
          <a:p>
            <a:r>
              <a:rPr lang="en-US" dirty="0"/>
              <a:t>“Tensor cores” = bunch of 4/8/16-bit </a:t>
            </a:r>
            <a:br>
              <a:rPr lang="en-US" dirty="0"/>
            </a:br>
            <a:r>
              <a:rPr lang="en-US" dirty="0"/>
              <a:t>multiply-add/matrix multiply cores</a:t>
            </a:r>
          </a:p>
          <a:p>
            <a:pPr lvl="1"/>
            <a:r>
              <a:rPr lang="en-US" dirty="0"/>
              <a:t>Targeting AI applications, but general purpose</a:t>
            </a:r>
          </a:p>
          <a:p>
            <a:r>
              <a:rPr lang="en-US" dirty="0"/>
              <a:t>Hardware support for new shader types</a:t>
            </a:r>
          </a:p>
          <a:p>
            <a:pPr lvl="1"/>
            <a:r>
              <a:rPr lang="en-US" dirty="0"/>
              <a:t>Mesh shaders</a:t>
            </a:r>
          </a:p>
          <a:p>
            <a:pPr lvl="1"/>
            <a:r>
              <a:rPr lang="en-US" dirty="0"/>
              <a:t>Ray tracing hardware at SM level</a:t>
            </a:r>
          </a:p>
          <a:p>
            <a:r>
              <a:rPr lang="en-US" dirty="0"/>
              <a:t>Adjust balance of float, int, </a:t>
            </a:r>
            <a:br>
              <a:rPr lang="en-US" dirty="0"/>
            </a:br>
            <a:r>
              <a:rPr lang="en-US" dirty="0"/>
              <a:t>and memory units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75D163-3722-3243-A4AA-63EBE83B32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584968" y="134919"/>
            <a:ext cx="4284878" cy="65881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BBDED9-37E5-994A-A3BB-B690076B07D7}"/>
              </a:ext>
            </a:extLst>
          </p:cNvPr>
          <p:cNvSpPr/>
          <p:nvPr/>
        </p:nvSpPr>
        <p:spPr>
          <a:xfrm>
            <a:off x="0" y="6488668"/>
            <a:ext cx="3673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[NVIDIA Ada GPU Architecture, 2022]</a:t>
            </a:r>
          </a:p>
        </p:txBody>
      </p:sp>
    </p:spTree>
    <p:extLst>
      <p:ext uri="{BB962C8B-B14F-4D97-AF65-F5344CB8AC3E}">
        <p14:creationId xmlns:p14="http://schemas.microsoft.com/office/powerpoint/2010/main" val="2572622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128">
            <a:extLst>
              <a:ext uri="{FF2B5EF4-FFF2-40B4-BE49-F238E27FC236}">
                <a16:creationId xmlns:a16="http://schemas.microsoft.com/office/drawing/2014/main" id="{8EE3582F-2DA5-D54A-BD9D-B7DB36209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4940" y="4054475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effectLst>
                <a:glow rad="1524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69" name="AutoShape 128">
            <a:extLst>
              <a:ext uri="{FF2B5EF4-FFF2-40B4-BE49-F238E27FC236}">
                <a16:creationId xmlns:a16="http://schemas.microsoft.com/office/drawing/2014/main" id="{906701BB-112D-504E-9C74-466C5DDFA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800" y="4054475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effectLst>
                <a:glow rad="1524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68" name="AutoShape 128">
            <a:extLst>
              <a:ext uri="{FF2B5EF4-FFF2-40B4-BE49-F238E27FC236}">
                <a16:creationId xmlns:a16="http://schemas.microsoft.com/office/drawing/2014/main" id="{3928BCBA-5C2A-FD42-945A-0B8092748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380" y="4054475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effectLst>
                <a:glow rad="1524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67" name="AutoShape 128">
            <a:extLst>
              <a:ext uri="{FF2B5EF4-FFF2-40B4-BE49-F238E27FC236}">
                <a16:creationId xmlns:a16="http://schemas.microsoft.com/office/drawing/2014/main" id="{6D4AD759-E52A-DF44-929E-C67E5CC9B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520" y="4054475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effectLst>
                <a:glow rad="1524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Graphics System Architecture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2476500" y="1508766"/>
            <a:ext cx="1676400" cy="70334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Your Code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2476500" y="3143023"/>
            <a:ext cx="1676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API / Driver</a:t>
            </a:r>
          </a:p>
        </p:txBody>
      </p:sp>
      <p:grpSp>
        <p:nvGrpSpPr>
          <p:cNvPr id="39942" name="Group 32"/>
          <p:cNvGrpSpPr>
            <a:grpSpLocks/>
          </p:cNvGrpSpPr>
          <p:nvPr/>
        </p:nvGrpSpPr>
        <p:grpSpPr bwMode="auto">
          <a:xfrm>
            <a:off x="2019300" y="5243513"/>
            <a:ext cx="2438400" cy="304800"/>
            <a:chOff x="960" y="1968"/>
            <a:chExt cx="1536" cy="192"/>
          </a:xfrm>
        </p:grpSpPr>
        <p:sp>
          <p:nvSpPr>
            <p:cNvPr id="39986" name="Rectangle 9"/>
            <p:cNvSpPr>
              <a:spLocks noChangeArrowheads="1"/>
            </p:cNvSpPr>
            <p:nvPr/>
          </p:nvSpPr>
          <p:spPr bwMode="auto">
            <a:xfrm>
              <a:off x="96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7" name="Rectangle 10"/>
            <p:cNvSpPr>
              <a:spLocks noChangeArrowheads="1"/>
            </p:cNvSpPr>
            <p:nvPr/>
          </p:nvSpPr>
          <p:spPr bwMode="auto">
            <a:xfrm>
              <a:off x="1056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8" name="Rectangle 15"/>
            <p:cNvSpPr>
              <a:spLocks noChangeArrowheads="1"/>
            </p:cNvSpPr>
            <p:nvPr/>
          </p:nvSpPr>
          <p:spPr bwMode="auto">
            <a:xfrm>
              <a:off x="1152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9" name="Rectangle 16"/>
            <p:cNvSpPr>
              <a:spLocks noChangeArrowheads="1"/>
            </p:cNvSpPr>
            <p:nvPr/>
          </p:nvSpPr>
          <p:spPr bwMode="auto">
            <a:xfrm>
              <a:off x="1248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0" name="Rectangle 20"/>
            <p:cNvSpPr>
              <a:spLocks noChangeArrowheads="1"/>
            </p:cNvSpPr>
            <p:nvPr/>
          </p:nvSpPr>
          <p:spPr bwMode="auto">
            <a:xfrm>
              <a:off x="1344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1" name="Rectangle 21"/>
            <p:cNvSpPr>
              <a:spLocks noChangeArrowheads="1"/>
            </p:cNvSpPr>
            <p:nvPr/>
          </p:nvSpPr>
          <p:spPr bwMode="auto">
            <a:xfrm>
              <a:off x="144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2" name="Rectangle 22"/>
            <p:cNvSpPr>
              <a:spLocks noChangeArrowheads="1"/>
            </p:cNvSpPr>
            <p:nvPr/>
          </p:nvSpPr>
          <p:spPr bwMode="auto">
            <a:xfrm>
              <a:off x="1536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3" name="Rectangle 23"/>
            <p:cNvSpPr>
              <a:spLocks noChangeArrowheads="1"/>
            </p:cNvSpPr>
            <p:nvPr/>
          </p:nvSpPr>
          <p:spPr bwMode="auto">
            <a:xfrm>
              <a:off x="1632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4" name="Rectangle 24"/>
            <p:cNvSpPr>
              <a:spLocks noChangeArrowheads="1"/>
            </p:cNvSpPr>
            <p:nvPr/>
          </p:nvSpPr>
          <p:spPr bwMode="auto">
            <a:xfrm>
              <a:off x="1728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5" name="Rectangle 25"/>
            <p:cNvSpPr>
              <a:spLocks noChangeArrowheads="1"/>
            </p:cNvSpPr>
            <p:nvPr/>
          </p:nvSpPr>
          <p:spPr bwMode="auto">
            <a:xfrm>
              <a:off x="1824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6" name="Rectangle 26"/>
            <p:cNvSpPr>
              <a:spLocks noChangeArrowheads="1"/>
            </p:cNvSpPr>
            <p:nvPr/>
          </p:nvSpPr>
          <p:spPr bwMode="auto">
            <a:xfrm>
              <a:off x="192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7" name="Rectangle 27"/>
            <p:cNvSpPr>
              <a:spLocks noChangeArrowheads="1"/>
            </p:cNvSpPr>
            <p:nvPr/>
          </p:nvSpPr>
          <p:spPr bwMode="auto">
            <a:xfrm>
              <a:off x="2016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8" name="Rectangle 28"/>
            <p:cNvSpPr>
              <a:spLocks noChangeArrowheads="1"/>
            </p:cNvSpPr>
            <p:nvPr/>
          </p:nvSpPr>
          <p:spPr bwMode="auto">
            <a:xfrm>
              <a:off x="2112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9" name="Rectangle 29"/>
            <p:cNvSpPr>
              <a:spLocks noChangeArrowheads="1"/>
            </p:cNvSpPr>
            <p:nvPr/>
          </p:nvSpPr>
          <p:spPr bwMode="auto">
            <a:xfrm>
              <a:off x="2208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0" name="Rectangle 30"/>
            <p:cNvSpPr>
              <a:spLocks noChangeArrowheads="1"/>
            </p:cNvSpPr>
            <p:nvPr/>
          </p:nvSpPr>
          <p:spPr bwMode="auto">
            <a:xfrm>
              <a:off x="2304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1" name="Rectangle 31"/>
            <p:cNvSpPr>
              <a:spLocks noChangeArrowheads="1"/>
            </p:cNvSpPr>
            <p:nvPr/>
          </p:nvSpPr>
          <p:spPr bwMode="auto">
            <a:xfrm>
              <a:off x="240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3" name="Text Box 69"/>
          <p:cNvSpPr txBox="1">
            <a:spLocks noChangeArrowheads="1"/>
          </p:cNvSpPr>
          <p:nvPr/>
        </p:nvSpPr>
        <p:spPr bwMode="auto">
          <a:xfrm>
            <a:off x="1943100" y="5548314"/>
            <a:ext cx="3733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Current Frame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(Buffering Commands)</a:t>
            </a:r>
          </a:p>
        </p:txBody>
      </p:sp>
      <p:sp>
        <p:nvSpPr>
          <p:cNvPr id="39944" name="Text Box 87"/>
          <p:cNvSpPr txBox="1">
            <a:spLocks noChangeArrowheads="1"/>
          </p:cNvSpPr>
          <p:nvPr/>
        </p:nvSpPr>
        <p:spPr bwMode="auto">
          <a:xfrm>
            <a:off x="6134100" y="5548313"/>
            <a:ext cx="4210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Previous Frame(s)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(Submitted, Pending Execution)</a:t>
            </a:r>
          </a:p>
        </p:txBody>
      </p:sp>
      <p:grpSp>
        <p:nvGrpSpPr>
          <p:cNvPr id="39945" name="Group 93"/>
          <p:cNvGrpSpPr>
            <a:grpSpLocks/>
          </p:cNvGrpSpPr>
          <p:nvPr/>
        </p:nvGrpSpPr>
        <p:grpSpPr bwMode="auto">
          <a:xfrm>
            <a:off x="6896100" y="5243513"/>
            <a:ext cx="2438400" cy="304800"/>
            <a:chOff x="960" y="1968"/>
            <a:chExt cx="1536" cy="192"/>
          </a:xfrm>
        </p:grpSpPr>
        <p:sp>
          <p:nvSpPr>
            <p:cNvPr id="39970" name="Rectangle 94"/>
            <p:cNvSpPr>
              <a:spLocks noChangeArrowheads="1"/>
            </p:cNvSpPr>
            <p:nvPr/>
          </p:nvSpPr>
          <p:spPr bwMode="auto">
            <a:xfrm>
              <a:off x="96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1" name="Rectangle 95"/>
            <p:cNvSpPr>
              <a:spLocks noChangeArrowheads="1"/>
            </p:cNvSpPr>
            <p:nvPr/>
          </p:nvSpPr>
          <p:spPr bwMode="auto">
            <a:xfrm>
              <a:off x="105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2" name="Rectangle 96"/>
            <p:cNvSpPr>
              <a:spLocks noChangeArrowheads="1"/>
            </p:cNvSpPr>
            <p:nvPr/>
          </p:nvSpPr>
          <p:spPr bwMode="auto">
            <a:xfrm>
              <a:off x="115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3" name="Rectangle 97"/>
            <p:cNvSpPr>
              <a:spLocks noChangeArrowheads="1"/>
            </p:cNvSpPr>
            <p:nvPr/>
          </p:nvSpPr>
          <p:spPr bwMode="auto">
            <a:xfrm>
              <a:off x="124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4" name="Rectangle 98"/>
            <p:cNvSpPr>
              <a:spLocks noChangeArrowheads="1"/>
            </p:cNvSpPr>
            <p:nvPr/>
          </p:nvSpPr>
          <p:spPr bwMode="auto">
            <a:xfrm>
              <a:off x="134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5" name="Rectangle 99"/>
            <p:cNvSpPr>
              <a:spLocks noChangeArrowheads="1"/>
            </p:cNvSpPr>
            <p:nvPr/>
          </p:nvSpPr>
          <p:spPr bwMode="auto">
            <a:xfrm>
              <a:off x="144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6" name="Rectangle 100"/>
            <p:cNvSpPr>
              <a:spLocks noChangeArrowheads="1"/>
            </p:cNvSpPr>
            <p:nvPr/>
          </p:nvSpPr>
          <p:spPr bwMode="auto">
            <a:xfrm>
              <a:off x="153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7" name="Rectangle 101"/>
            <p:cNvSpPr>
              <a:spLocks noChangeArrowheads="1"/>
            </p:cNvSpPr>
            <p:nvPr/>
          </p:nvSpPr>
          <p:spPr bwMode="auto">
            <a:xfrm>
              <a:off x="163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8" name="Rectangle 102"/>
            <p:cNvSpPr>
              <a:spLocks noChangeArrowheads="1"/>
            </p:cNvSpPr>
            <p:nvPr/>
          </p:nvSpPr>
          <p:spPr bwMode="auto">
            <a:xfrm>
              <a:off x="172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9" name="Rectangle 103"/>
            <p:cNvSpPr>
              <a:spLocks noChangeArrowheads="1"/>
            </p:cNvSpPr>
            <p:nvPr/>
          </p:nvSpPr>
          <p:spPr bwMode="auto">
            <a:xfrm>
              <a:off x="182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0" name="Rectangle 104"/>
            <p:cNvSpPr>
              <a:spLocks noChangeArrowheads="1"/>
            </p:cNvSpPr>
            <p:nvPr/>
          </p:nvSpPr>
          <p:spPr bwMode="auto">
            <a:xfrm>
              <a:off x="192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1" name="Rectangle 105"/>
            <p:cNvSpPr>
              <a:spLocks noChangeArrowheads="1"/>
            </p:cNvSpPr>
            <p:nvPr/>
          </p:nvSpPr>
          <p:spPr bwMode="auto">
            <a:xfrm>
              <a:off x="201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2" name="Rectangle 106"/>
            <p:cNvSpPr>
              <a:spLocks noChangeArrowheads="1"/>
            </p:cNvSpPr>
            <p:nvPr/>
          </p:nvSpPr>
          <p:spPr bwMode="auto">
            <a:xfrm>
              <a:off x="211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3" name="Rectangle 107"/>
            <p:cNvSpPr>
              <a:spLocks noChangeArrowheads="1"/>
            </p:cNvSpPr>
            <p:nvPr/>
          </p:nvSpPr>
          <p:spPr bwMode="auto">
            <a:xfrm>
              <a:off x="220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4" name="Rectangle 108"/>
            <p:cNvSpPr>
              <a:spLocks noChangeArrowheads="1"/>
            </p:cNvSpPr>
            <p:nvPr/>
          </p:nvSpPr>
          <p:spPr bwMode="auto">
            <a:xfrm>
              <a:off x="230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5" name="Rectangle 109"/>
            <p:cNvSpPr>
              <a:spLocks noChangeArrowheads="1"/>
            </p:cNvSpPr>
            <p:nvPr/>
          </p:nvSpPr>
          <p:spPr bwMode="auto">
            <a:xfrm>
              <a:off x="240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6" name="Group 110"/>
          <p:cNvGrpSpPr>
            <a:grpSpLocks/>
          </p:cNvGrpSpPr>
          <p:nvPr/>
        </p:nvGrpSpPr>
        <p:grpSpPr bwMode="auto">
          <a:xfrm>
            <a:off x="4457700" y="5243513"/>
            <a:ext cx="2438400" cy="304800"/>
            <a:chOff x="960" y="1968"/>
            <a:chExt cx="1536" cy="192"/>
          </a:xfrm>
        </p:grpSpPr>
        <p:sp>
          <p:nvSpPr>
            <p:cNvPr id="39954" name="Rectangle 111"/>
            <p:cNvSpPr>
              <a:spLocks noChangeArrowheads="1"/>
            </p:cNvSpPr>
            <p:nvPr/>
          </p:nvSpPr>
          <p:spPr bwMode="auto">
            <a:xfrm>
              <a:off x="96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Rectangle 112"/>
            <p:cNvSpPr>
              <a:spLocks noChangeArrowheads="1"/>
            </p:cNvSpPr>
            <p:nvPr/>
          </p:nvSpPr>
          <p:spPr bwMode="auto">
            <a:xfrm>
              <a:off x="105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6" name="Rectangle 113"/>
            <p:cNvSpPr>
              <a:spLocks noChangeArrowheads="1"/>
            </p:cNvSpPr>
            <p:nvPr/>
          </p:nvSpPr>
          <p:spPr bwMode="auto">
            <a:xfrm>
              <a:off x="115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7" name="Rectangle 114"/>
            <p:cNvSpPr>
              <a:spLocks noChangeArrowheads="1"/>
            </p:cNvSpPr>
            <p:nvPr/>
          </p:nvSpPr>
          <p:spPr bwMode="auto">
            <a:xfrm>
              <a:off x="124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8" name="Rectangle 115"/>
            <p:cNvSpPr>
              <a:spLocks noChangeArrowheads="1"/>
            </p:cNvSpPr>
            <p:nvPr/>
          </p:nvSpPr>
          <p:spPr bwMode="auto">
            <a:xfrm>
              <a:off x="134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9" name="Rectangle 116"/>
            <p:cNvSpPr>
              <a:spLocks noChangeArrowheads="1"/>
            </p:cNvSpPr>
            <p:nvPr/>
          </p:nvSpPr>
          <p:spPr bwMode="auto">
            <a:xfrm>
              <a:off x="144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0" name="Rectangle 117"/>
            <p:cNvSpPr>
              <a:spLocks noChangeArrowheads="1"/>
            </p:cNvSpPr>
            <p:nvPr/>
          </p:nvSpPr>
          <p:spPr bwMode="auto">
            <a:xfrm>
              <a:off x="153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1" name="Rectangle 118"/>
            <p:cNvSpPr>
              <a:spLocks noChangeArrowheads="1"/>
            </p:cNvSpPr>
            <p:nvPr/>
          </p:nvSpPr>
          <p:spPr bwMode="auto">
            <a:xfrm>
              <a:off x="163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2" name="Rectangle 119"/>
            <p:cNvSpPr>
              <a:spLocks noChangeArrowheads="1"/>
            </p:cNvSpPr>
            <p:nvPr/>
          </p:nvSpPr>
          <p:spPr bwMode="auto">
            <a:xfrm>
              <a:off x="172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3" name="Rectangle 120"/>
            <p:cNvSpPr>
              <a:spLocks noChangeArrowheads="1"/>
            </p:cNvSpPr>
            <p:nvPr/>
          </p:nvSpPr>
          <p:spPr bwMode="auto">
            <a:xfrm>
              <a:off x="182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4" name="Rectangle 121"/>
            <p:cNvSpPr>
              <a:spLocks noChangeArrowheads="1"/>
            </p:cNvSpPr>
            <p:nvPr/>
          </p:nvSpPr>
          <p:spPr bwMode="auto">
            <a:xfrm>
              <a:off x="192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5" name="Rectangle 122"/>
            <p:cNvSpPr>
              <a:spLocks noChangeArrowheads="1"/>
            </p:cNvSpPr>
            <p:nvPr/>
          </p:nvSpPr>
          <p:spPr bwMode="auto">
            <a:xfrm>
              <a:off x="201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6" name="Rectangle 123"/>
            <p:cNvSpPr>
              <a:spLocks noChangeArrowheads="1"/>
            </p:cNvSpPr>
            <p:nvPr/>
          </p:nvSpPr>
          <p:spPr bwMode="auto">
            <a:xfrm>
              <a:off x="211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7" name="Rectangle 124"/>
            <p:cNvSpPr>
              <a:spLocks noChangeArrowheads="1"/>
            </p:cNvSpPr>
            <p:nvPr/>
          </p:nvSpPr>
          <p:spPr bwMode="auto">
            <a:xfrm>
              <a:off x="220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8" name="Rectangle 125"/>
            <p:cNvSpPr>
              <a:spLocks noChangeArrowheads="1"/>
            </p:cNvSpPr>
            <p:nvPr/>
          </p:nvSpPr>
          <p:spPr bwMode="auto">
            <a:xfrm>
              <a:off x="230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9" name="Rectangle 126"/>
            <p:cNvSpPr>
              <a:spLocks noChangeArrowheads="1"/>
            </p:cNvSpPr>
            <p:nvPr/>
          </p:nvSpPr>
          <p:spPr bwMode="auto">
            <a:xfrm>
              <a:off x="240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7" name="Rectangle 127"/>
          <p:cNvSpPr>
            <a:spLocks noChangeArrowheads="1"/>
          </p:cNvSpPr>
          <p:nvPr/>
        </p:nvSpPr>
        <p:spPr bwMode="auto">
          <a:xfrm>
            <a:off x="7467600" y="25908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GPU</a:t>
            </a:r>
          </a:p>
        </p:txBody>
      </p:sp>
      <p:sp>
        <p:nvSpPr>
          <p:cNvPr id="39948" name="AutoShape 128"/>
          <p:cNvSpPr>
            <a:spLocks noChangeArrowheads="1"/>
          </p:cNvSpPr>
          <p:nvPr/>
        </p:nvSpPr>
        <p:spPr bwMode="auto">
          <a:xfrm>
            <a:off x="2994660" y="4054475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effectLst>
                  <a:glow rad="152400">
                    <a:schemeClr val="bg1">
                      <a:alpha val="75000"/>
                    </a:schemeClr>
                  </a:glow>
                </a:effectLst>
              </a:rPr>
              <a:t>Produce</a:t>
            </a:r>
          </a:p>
        </p:txBody>
      </p:sp>
      <p:sp>
        <p:nvSpPr>
          <p:cNvPr id="39949" name="AutoShape 130"/>
          <p:cNvSpPr>
            <a:spLocks noChangeArrowheads="1"/>
          </p:cNvSpPr>
          <p:nvPr/>
        </p:nvSpPr>
        <p:spPr bwMode="auto">
          <a:xfrm>
            <a:off x="8115300" y="4054475"/>
            <a:ext cx="609600" cy="914400"/>
          </a:xfrm>
          <a:prstGeom prst="up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effectLst>
                  <a:glow rad="152400">
                    <a:schemeClr val="bg1">
                      <a:alpha val="75000"/>
                    </a:schemeClr>
                  </a:glow>
                </a:effectLst>
              </a:rPr>
              <a:t>Consume</a:t>
            </a:r>
          </a:p>
        </p:txBody>
      </p:sp>
      <p:sp>
        <p:nvSpPr>
          <p:cNvPr id="39950" name="Rectangle 131"/>
          <p:cNvSpPr>
            <a:spLocks noChangeArrowheads="1"/>
          </p:cNvSpPr>
          <p:nvPr/>
        </p:nvSpPr>
        <p:spPr bwMode="auto">
          <a:xfrm>
            <a:off x="7620000" y="27432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GPU</a:t>
            </a:r>
          </a:p>
        </p:txBody>
      </p:sp>
      <p:sp>
        <p:nvSpPr>
          <p:cNvPr id="39951" name="Rectangle 132"/>
          <p:cNvSpPr>
            <a:spLocks noChangeArrowheads="1"/>
          </p:cNvSpPr>
          <p:nvPr/>
        </p:nvSpPr>
        <p:spPr bwMode="auto">
          <a:xfrm>
            <a:off x="7772400" y="28956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GPU(s)</a:t>
            </a:r>
          </a:p>
        </p:txBody>
      </p:sp>
      <p:sp>
        <p:nvSpPr>
          <p:cNvPr id="39952" name="AutoShape 133"/>
          <p:cNvSpPr>
            <a:spLocks noChangeArrowheads="1"/>
          </p:cNvSpPr>
          <p:nvPr/>
        </p:nvSpPr>
        <p:spPr bwMode="auto">
          <a:xfrm>
            <a:off x="9458325" y="2895600"/>
            <a:ext cx="1047750" cy="609600"/>
          </a:xfrm>
          <a:prstGeom prst="rightArrow">
            <a:avLst>
              <a:gd name="adj1" fmla="val 50000"/>
              <a:gd name="adj2" fmla="val 429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953" name="Text Box 134"/>
          <p:cNvSpPr txBox="1">
            <a:spLocks noChangeArrowheads="1"/>
          </p:cNvSpPr>
          <p:nvPr/>
        </p:nvSpPr>
        <p:spPr bwMode="auto">
          <a:xfrm>
            <a:off x="9396414" y="2286000"/>
            <a:ext cx="117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Display</a:t>
            </a:r>
          </a:p>
        </p:txBody>
      </p:sp>
      <p:sp>
        <p:nvSpPr>
          <p:cNvPr id="71" name="Rectangle 4">
            <a:extLst>
              <a:ext uri="{FF2B5EF4-FFF2-40B4-BE49-F238E27FC236}">
                <a16:creationId xmlns:a16="http://schemas.microsoft.com/office/drawing/2014/main" id="{04376774-866E-B047-AD87-FB2402C3B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2366682"/>
            <a:ext cx="1676400" cy="62688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Engine</a:t>
            </a:r>
          </a:p>
        </p:txBody>
      </p:sp>
    </p:spTree>
    <p:extLst>
      <p:ext uri="{BB962C8B-B14F-4D97-AF65-F5344CB8AC3E}">
        <p14:creationId xmlns:p14="http://schemas.microsoft.com/office/powerpoint/2010/main" val="532664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A4B12-9801-5044-AD9A-971112BD2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and Feeding of a GPU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8FE69-533D-C749-A106-D9B8613C0F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23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24CE-AF42-A543-9AF3-0ED9B0187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F689-DBCF-464F-82F7-E1DC80E50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thread can build </a:t>
            </a:r>
            <a:r>
              <a:rPr lang="en-US" i="1" dirty="0"/>
              <a:t>Command Lists</a:t>
            </a:r>
            <a:r>
              <a:rPr lang="en-US" dirty="0"/>
              <a:t> &amp; submit to GPU when ready</a:t>
            </a:r>
          </a:p>
          <a:p>
            <a:r>
              <a:rPr lang="en-US" dirty="0"/>
              <a:t>A Command List includes </a:t>
            </a:r>
            <a:r>
              <a:rPr lang="en-US" b="1" dirty="0"/>
              <a:t>all</a:t>
            </a:r>
            <a:r>
              <a:rPr lang="en-US" dirty="0"/>
              <a:t> necessary state, can execute in any order</a:t>
            </a:r>
          </a:p>
          <a:p>
            <a:pPr lvl="1"/>
            <a:r>
              <a:rPr lang="en-US" dirty="0"/>
              <a:t>Command list execution </a:t>
            </a:r>
            <a:r>
              <a:rPr lang="en-US" b="1" dirty="0"/>
              <a:t>will</a:t>
            </a:r>
            <a:r>
              <a:rPr lang="en-US" dirty="0"/>
              <a:t> overlap on GPU</a:t>
            </a:r>
          </a:p>
          <a:p>
            <a:r>
              <a:rPr lang="en-US" dirty="0"/>
              <a:t>Tell GPU about resource dependencies (</a:t>
            </a:r>
            <a:r>
              <a:rPr lang="en-US" i="1" dirty="0"/>
              <a:t>Barriers / Transitions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Enforces partial ordering of command list execution</a:t>
            </a:r>
          </a:p>
        </p:txBody>
      </p:sp>
    </p:spTree>
    <p:extLst>
      <p:ext uri="{BB962C8B-B14F-4D97-AF65-F5344CB8AC3E}">
        <p14:creationId xmlns:p14="http://schemas.microsoft.com/office/powerpoint/2010/main" val="2152359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34989-D143-CD4A-A49A-3BAF1D5D1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Transitions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4C293-14C8-064C-BEC9-22DD5A496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kind of memory operations does this buffer need to support?</a:t>
            </a:r>
          </a:p>
          <a:p>
            <a:pPr lvl="1"/>
            <a:r>
              <a:rPr lang="en-US" dirty="0"/>
              <a:t>(CPU/GPU) (read/write) (once/many times)</a:t>
            </a:r>
          </a:p>
          <a:p>
            <a:pPr lvl="1"/>
            <a:r>
              <a:rPr lang="en-US" dirty="0"/>
              <a:t>CPU write once, GPU read once; GPU write once, GPU read many times; …</a:t>
            </a:r>
          </a:p>
          <a:p>
            <a:r>
              <a:rPr lang="en-US" dirty="0"/>
              <a:t>Source/Target stage for the transition</a:t>
            </a:r>
          </a:p>
          <a:p>
            <a:pPr lvl="1"/>
            <a:r>
              <a:rPr lang="en-US" dirty="0"/>
              <a:t>When is it ready? When will it be used?</a:t>
            </a:r>
          </a:p>
          <a:p>
            <a:r>
              <a:rPr lang="en-US" dirty="0"/>
              <a:t>What use should it be optimized for?</a:t>
            </a:r>
          </a:p>
          <a:p>
            <a:pPr lvl="1"/>
            <a:r>
              <a:rPr lang="en-US" dirty="0"/>
              <a:t>CPU staging, Texture, Render Target, Depth Buffer, Vertex Buffer, Index Buffer,</a:t>
            </a:r>
            <a:br>
              <a:rPr lang="en-US" dirty="0"/>
            </a:br>
            <a:r>
              <a:rPr lang="en-US" dirty="0"/>
              <a:t>Graphics read/write </a:t>
            </a:r>
            <a:r>
              <a:rPr lang="en-US" i="1" dirty="0"/>
              <a:t>unordered access view</a:t>
            </a:r>
            <a:r>
              <a:rPr lang="en-US" dirty="0"/>
              <a:t> (UAV), Compute buffer, …</a:t>
            </a:r>
          </a:p>
          <a:p>
            <a:r>
              <a:rPr lang="en-US" dirty="0"/>
              <a:t>Explicitly transition between these</a:t>
            </a:r>
          </a:p>
          <a:p>
            <a:pPr lvl="1"/>
            <a:r>
              <a:rPr lang="en-US" dirty="0"/>
              <a:t>E.g. between render target write in command list A and texture read in command list B</a:t>
            </a:r>
          </a:p>
        </p:txBody>
      </p:sp>
    </p:spTree>
    <p:extLst>
      <p:ext uri="{BB962C8B-B14F-4D97-AF65-F5344CB8AC3E}">
        <p14:creationId xmlns:p14="http://schemas.microsoft.com/office/powerpoint/2010/main" val="316181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CPU Architecture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1-4 instructions per cycle</a:t>
            </a:r>
          </a:p>
          <a:p>
            <a:r>
              <a:rPr lang="en-US" dirty="0"/>
              <a:t>Pipelined, takes 8-16 cycles to complete</a:t>
            </a:r>
          </a:p>
          <a:p>
            <a:r>
              <a:rPr lang="en-US" dirty="0"/>
              <a:t>Memory is slow</a:t>
            </a:r>
          </a:p>
          <a:p>
            <a:pPr lvl="1"/>
            <a:r>
              <a:rPr lang="en-US" dirty="0"/>
              <a:t>1 cycle for registers			≈ 2</a:t>
            </a:r>
            <a:r>
              <a:rPr lang="en-US" baseline="30000" dirty="0"/>
              <a:t>0</a:t>
            </a:r>
            <a:r>
              <a:rPr lang="en-US" dirty="0"/>
              <a:t> = 1</a:t>
            </a:r>
          </a:p>
          <a:p>
            <a:pPr lvl="1"/>
            <a:r>
              <a:rPr lang="en-US" dirty="0"/>
              <a:t>2-4 cycles for L1 cache			≈ 2</a:t>
            </a:r>
            <a:r>
              <a:rPr lang="en-US" baseline="30000" dirty="0"/>
              <a:t>2</a:t>
            </a:r>
            <a:r>
              <a:rPr lang="en-US" dirty="0"/>
              <a:t> = 4</a:t>
            </a:r>
            <a:endParaRPr lang="en-US" baseline="30000" dirty="0"/>
          </a:p>
          <a:p>
            <a:pPr lvl="1"/>
            <a:r>
              <a:rPr lang="en-US" dirty="0"/>
              <a:t>10-20 cycles for L2 cache		≈ 2</a:t>
            </a:r>
            <a:r>
              <a:rPr lang="en-US" baseline="30000" dirty="0"/>
              <a:t>4</a:t>
            </a:r>
            <a:r>
              <a:rPr lang="en-US" dirty="0"/>
              <a:t> = 16</a:t>
            </a:r>
            <a:endParaRPr lang="en-US" baseline="30000" dirty="0"/>
          </a:p>
          <a:p>
            <a:pPr lvl="1"/>
            <a:r>
              <a:rPr lang="en-US" dirty="0"/>
              <a:t>50-70 cycles for L3 cache		≈ 2</a:t>
            </a:r>
            <a:r>
              <a:rPr lang="en-US" baseline="30000" dirty="0"/>
              <a:t>6</a:t>
            </a:r>
            <a:r>
              <a:rPr lang="en-US" dirty="0"/>
              <a:t> = 64</a:t>
            </a:r>
            <a:endParaRPr lang="en-US" baseline="30000" dirty="0"/>
          </a:p>
          <a:p>
            <a:pPr lvl="1"/>
            <a:r>
              <a:rPr lang="en-US" dirty="0"/>
              <a:t>200-300 cycles for memory		≈ 2</a:t>
            </a:r>
            <a:r>
              <a:rPr lang="en-US" baseline="30000" dirty="0"/>
              <a:t>8</a:t>
            </a:r>
            <a:r>
              <a:rPr lang="en-US" dirty="0"/>
              <a:t> = 256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425977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6D9C0-E0E9-7B4A-9410-4283AD251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 Command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7F5B6-514A-D042-8A04-F73A532C7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I write?</a:t>
            </a:r>
          </a:p>
          <a:p>
            <a:pPr lvl="1"/>
            <a:r>
              <a:rPr lang="en-US" dirty="0"/>
              <a:t>Render Targets, UAVs</a:t>
            </a:r>
          </a:p>
          <a:p>
            <a:pPr lvl="1"/>
            <a:r>
              <a:rPr lang="en-US" dirty="0"/>
              <a:t>Transition/barrier to make sure anyone else reading or writing them is done</a:t>
            </a:r>
          </a:p>
          <a:p>
            <a:r>
              <a:rPr lang="en-US" dirty="0"/>
              <a:t>What do I read?</a:t>
            </a:r>
          </a:p>
          <a:p>
            <a:pPr lvl="1"/>
            <a:r>
              <a:rPr lang="en-US" dirty="0"/>
              <a:t>Transition if just written or in a different format</a:t>
            </a:r>
          </a:p>
          <a:p>
            <a:r>
              <a:rPr lang="en-US" dirty="0"/>
              <a:t>What shader(s) am I using?</a:t>
            </a:r>
          </a:p>
          <a:p>
            <a:r>
              <a:rPr lang="en-US" dirty="0"/>
              <a:t>What shader parameter blocks?</a:t>
            </a:r>
          </a:p>
          <a:p>
            <a:pPr lvl="1"/>
            <a:r>
              <a:rPr lang="en-US" dirty="0"/>
              <a:t>Given by </a:t>
            </a:r>
            <a:r>
              <a:rPr lang="en-US" i="1" dirty="0"/>
              <a:t>Descriptors</a:t>
            </a:r>
            <a:r>
              <a:rPr lang="en-US" dirty="0"/>
              <a:t> &amp; </a:t>
            </a:r>
            <a:r>
              <a:rPr lang="en-US" i="1" dirty="0"/>
              <a:t>Root Signature</a:t>
            </a:r>
          </a:p>
        </p:txBody>
      </p:sp>
    </p:spTree>
    <p:extLst>
      <p:ext uri="{BB962C8B-B14F-4D97-AF65-F5344CB8AC3E}">
        <p14:creationId xmlns:p14="http://schemas.microsoft.com/office/powerpoint/2010/main" val="200966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8F7B0-8DA4-4F40-8265-44472082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 Graphics Command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BF310-2F69-C247-895E-59F2E1D77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28" y="1825625"/>
            <a:ext cx="10515600" cy="4351338"/>
          </a:xfrm>
        </p:spPr>
        <p:txBody>
          <a:bodyPr/>
          <a:lstStyle/>
          <a:p>
            <a:r>
              <a:rPr lang="en-US" dirty="0"/>
              <a:t>Begin Pass / End Pass</a:t>
            </a:r>
          </a:p>
          <a:p>
            <a:pPr lvl="1"/>
            <a:r>
              <a:rPr lang="en-US" dirty="0"/>
              <a:t>Primarily necessary for batching on mobile</a:t>
            </a:r>
          </a:p>
          <a:p>
            <a:r>
              <a:rPr lang="en-US" dirty="0"/>
              <a:t>Rendering Graphics Pipeline State Object (PSO)</a:t>
            </a:r>
          </a:p>
          <a:p>
            <a:pPr lvl="1"/>
            <a:r>
              <a:rPr lang="en-US" dirty="0"/>
              <a:t>Primitive Type: triangle list, fan, strip, quad, points, …</a:t>
            </a:r>
          </a:p>
          <a:p>
            <a:pPr lvl="1"/>
            <a:r>
              <a:rPr lang="en-US" dirty="0"/>
              <a:t>Rasterizer State: Solid/wire frame, two sided / CW side / CCW side, MSAA</a:t>
            </a:r>
          </a:p>
          <a:p>
            <a:pPr lvl="1"/>
            <a:r>
              <a:rPr lang="en-US" dirty="0"/>
              <a:t>Depth/Stencil State: Comparison (&lt;, ≤,=,≠, ≥, &gt;), update?</a:t>
            </a:r>
          </a:p>
          <a:p>
            <a:pPr lvl="1"/>
            <a:r>
              <a:rPr lang="en-US" dirty="0"/>
              <a:t>Blend State: </a:t>
            </a:r>
          </a:p>
          <a:p>
            <a:pPr lvl="2"/>
            <a:r>
              <a:rPr lang="en-US" dirty="0"/>
              <a:t>Transparent layer with opacity 𝛼: 𝛼 * </a:t>
            </a:r>
            <a:r>
              <a:rPr lang="en-US" i="1" dirty="0"/>
              <a:t>new</a:t>
            </a:r>
            <a:r>
              <a:rPr lang="en-US" dirty="0"/>
              <a:t> </a:t>
            </a:r>
            <a:r>
              <a:rPr lang="en-US" sz="1400" dirty="0"/>
              <a:t>+</a:t>
            </a:r>
            <a:r>
              <a:rPr lang="en-US" dirty="0"/>
              <a:t> (1 - 𝛼) * </a:t>
            </a:r>
            <a:r>
              <a:rPr lang="en-US" i="1" dirty="0"/>
              <a:t>old</a:t>
            </a:r>
          </a:p>
          <a:p>
            <a:pPr lvl="2"/>
            <a:r>
              <a:rPr lang="en-US" dirty="0"/>
              <a:t>Generalize to (</a:t>
            </a:r>
            <a:r>
              <a:rPr lang="en-US" i="1" dirty="0"/>
              <a:t>a</a:t>
            </a:r>
            <a:r>
              <a:rPr lang="en-US" dirty="0"/>
              <a:t> * new </a:t>
            </a:r>
            <a:r>
              <a:rPr lang="en-US" sz="1800" baseline="30000" dirty="0"/>
              <a:t>&lt;op&gt;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* old) for limited selection of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and </a:t>
            </a:r>
            <a:r>
              <a:rPr lang="en-US" sz="1800" baseline="30000" dirty="0"/>
              <a:t>&lt;op&gt;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92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GPU Performance Tips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057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GPU Performance Tips: Communication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results derails the CPU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charset="0"/>
              </a:rPr>
              <a:t> → GPU </a:t>
            </a:r>
            <a:r>
              <a:rPr lang="en-US" dirty="0"/>
              <a:t>train…..</a:t>
            </a:r>
          </a:p>
          <a:p>
            <a:pPr lvl="1"/>
            <a:r>
              <a:rPr lang="en-US" dirty="0"/>
              <a:t>Buffer to read answer 2-3 frames later</a:t>
            </a:r>
          </a:p>
          <a:p>
            <a:pPr lvl="1"/>
            <a:r>
              <a:rPr lang="en-US" dirty="0">
                <a:sym typeface="Wingdings" charset="0"/>
              </a:rPr>
              <a:t>Significant data will still be slow (e.g. read entire frame buffer)</a:t>
            </a:r>
          </a:p>
          <a:p>
            <a:r>
              <a:rPr lang="en-US" dirty="0"/>
              <a:t>CPU</a:t>
            </a:r>
            <a:r>
              <a:rPr lang="en-US" dirty="0">
                <a:sym typeface="Wingdings" charset="0"/>
              </a:rPr>
              <a:t>-</a:t>
            </a:r>
            <a:r>
              <a:rPr lang="en-US" dirty="0"/>
              <a:t>GPU communication should be one way</a:t>
            </a:r>
          </a:p>
          <a:p>
            <a:pPr lvl="1"/>
            <a:r>
              <a:rPr lang="en-US" dirty="0"/>
              <a:t>If you must read, do it a few frames later…</a:t>
            </a:r>
          </a:p>
          <a:p>
            <a:pPr lvl="1"/>
            <a:r>
              <a:rPr lang="en-US" dirty="0"/>
              <a:t>Timing, occlusion queries</a:t>
            </a:r>
          </a:p>
        </p:txBody>
      </p:sp>
    </p:spTree>
    <p:extLst>
      <p:ext uri="{BB962C8B-B14F-4D97-AF65-F5344CB8AC3E}">
        <p14:creationId xmlns:p14="http://schemas.microsoft.com/office/powerpoint/2010/main" val="1777620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GPU Performance Tips: API &amp; Driver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Merge shader/texture/constant sets</a:t>
            </a:r>
          </a:p>
          <a:p>
            <a:pPr lvl="1"/>
            <a:r>
              <a:rPr lang="en-US" dirty="0"/>
              <a:t>Traverse engine data structures to generate render list; sort render list; traverse list to issue draw command lists</a:t>
            </a:r>
          </a:p>
          <a:p>
            <a:r>
              <a:rPr lang="en-US" dirty="0"/>
              <a:t>Minimize Draw calls</a:t>
            </a:r>
          </a:p>
          <a:p>
            <a:pPr lvl="1"/>
            <a:r>
              <a:rPr lang="en-US" dirty="0"/>
              <a:t>One instanced draw is much more efficient than many static draws</a:t>
            </a:r>
          </a:p>
          <a:p>
            <a:r>
              <a:rPr lang="en-US" dirty="0"/>
              <a:t>Minimize CPU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charset="0"/>
              </a:rPr>
              <a:t>→</a:t>
            </a:r>
            <a:r>
              <a:rPr lang="en-US" dirty="0">
                <a:sym typeface="Wingdings" charset="0"/>
              </a:rPr>
              <a:t> </a:t>
            </a:r>
            <a:r>
              <a:rPr lang="en-US" dirty="0"/>
              <a:t>GPU traffic</a:t>
            </a:r>
          </a:p>
          <a:p>
            <a:pPr lvl="1"/>
            <a:r>
              <a:rPr lang="en-US" dirty="0"/>
              <a:t>Use static vertex / index buffers if you can</a:t>
            </a:r>
          </a:p>
          <a:p>
            <a:pPr lvl="2"/>
            <a:r>
              <a:rPr lang="en-US" dirty="0"/>
              <a:t>Copy from CPU to GPU once, then leave there</a:t>
            </a:r>
          </a:p>
          <a:p>
            <a:pPr lvl="1"/>
            <a:r>
              <a:rPr lang="en-US" dirty="0"/>
              <a:t>Use dynamic buffers if you must</a:t>
            </a:r>
          </a:p>
          <a:p>
            <a:pPr lvl="2"/>
            <a:r>
              <a:rPr lang="en-US" dirty="0"/>
              <a:t>With discarding locks: region being updated / region in queue / region being rendered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94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3FF6C-FAB5-0AEE-F802-A62D296E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Performance Tips: 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14C1B-2B7A-189F-04C7-029510A82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aware of dependencies between command lists</a:t>
            </a:r>
          </a:p>
          <a:p>
            <a:pPr lvl="1"/>
            <a:r>
              <a:rPr lang="en-US" dirty="0"/>
              <a:t>Can cause poor utilization</a:t>
            </a:r>
          </a:p>
          <a:p>
            <a:r>
              <a:rPr lang="en-US" dirty="0"/>
              <a:t>Use a tool like PIX to identify</a:t>
            </a:r>
          </a:p>
          <a:p>
            <a:r>
              <a:rPr lang="en-US" dirty="0"/>
              <a:t>Example: transparent objects</a:t>
            </a:r>
          </a:p>
          <a:p>
            <a:pPr lvl="1"/>
            <a:r>
              <a:rPr lang="en-US" dirty="0"/>
              <a:t>Render &amp; blend directly into deferred shading result buffer?</a:t>
            </a:r>
          </a:p>
          <a:p>
            <a:pPr lvl="2"/>
            <a:r>
              <a:rPr lang="en-US" dirty="0"/>
              <a:t>Can’t start until prior pass is done</a:t>
            </a:r>
          </a:p>
          <a:p>
            <a:pPr lvl="1"/>
            <a:r>
              <a:rPr lang="en-US" dirty="0"/>
              <a:t>Render into separate transparent buffer, then composite?</a:t>
            </a:r>
          </a:p>
          <a:p>
            <a:pPr lvl="2"/>
            <a:r>
              <a:rPr lang="en-US" dirty="0"/>
              <a:t>Extra mem, but overlap drawing</a:t>
            </a:r>
          </a:p>
          <a:p>
            <a:r>
              <a:rPr lang="en-US" dirty="0"/>
              <a:t>Opportunities to overlap &amp; improve utilization can allow “free” work.</a:t>
            </a:r>
          </a:p>
        </p:txBody>
      </p:sp>
    </p:spTree>
    <p:extLst>
      <p:ext uri="{BB962C8B-B14F-4D97-AF65-F5344CB8AC3E}">
        <p14:creationId xmlns:p14="http://schemas.microsoft.com/office/powerpoint/2010/main" val="17580086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GPU Performance Tips: Shaders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unnecessary work!</a:t>
            </a:r>
          </a:p>
          <a:p>
            <a:pPr lvl="1"/>
            <a:r>
              <a:rPr lang="en-US" dirty="0"/>
              <a:t>Precompute constant expressions</a:t>
            </a:r>
          </a:p>
          <a:p>
            <a:pPr lvl="1"/>
            <a:r>
              <a:rPr lang="en-US" dirty="0"/>
              <a:t>Divide by constant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charset="0"/>
              </a:rPr>
              <a:t>→</a:t>
            </a:r>
            <a:r>
              <a:rPr lang="en-US" dirty="0"/>
              <a:t> Multiply by reciprocal</a:t>
            </a:r>
          </a:p>
          <a:p>
            <a:pPr lvl="2"/>
            <a:r>
              <a:rPr lang="en-US" dirty="0"/>
              <a:t>x*(1./3.) vs. x/3.</a:t>
            </a:r>
          </a:p>
          <a:p>
            <a:pPr lvl="2"/>
            <a:r>
              <a:rPr lang="en-US" dirty="0"/>
              <a:t>Not always the same in float math, compiler is not </a:t>
            </a:r>
            <a:r>
              <a:rPr lang="en-US" i="1" dirty="0"/>
              <a:t>allowed</a:t>
            </a:r>
            <a:r>
              <a:rPr lang="en-US" dirty="0"/>
              <a:t> to make that optimization</a:t>
            </a:r>
          </a:p>
          <a:p>
            <a:r>
              <a:rPr lang="en-US" dirty="0"/>
              <a:t>Minimize fetches</a:t>
            </a:r>
          </a:p>
          <a:p>
            <a:pPr lvl="1"/>
            <a:r>
              <a:rPr lang="en-US" dirty="0"/>
              <a:t>Prefer compute (generally)</a:t>
            </a:r>
          </a:p>
          <a:p>
            <a:pPr lvl="1"/>
            <a:r>
              <a:rPr lang="en-US" dirty="0"/>
              <a:t>If ALU/TEX &lt; 4+, ALU is under-utilized</a:t>
            </a:r>
          </a:p>
          <a:p>
            <a:pPr lvl="2"/>
            <a:r>
              <a:rPr lang="en-US" dirty="0"/>
              <a:t>4 = LD/ST to core ratio on Maxwell, worse on newer GPUs</a:t>
            </a:r>
          </a:p>
          <a:p>
            <a:pPr lvl="2"/>
            <a:r>
              <a:rPr lang="en-US" dirty="0"/>
              <a:t>Worse if incoherent accesses, not in cache</a:t>
            </a:r>
          </a:p>
          <a:p>
            <a:pPr lvl="1"/>
            <a:r>
              <a:rPr lang="en-US" dirty="0"/>
              <a:t>If combining static textures, bake it all down…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301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Performance Tips: </a:t>
            </a:r>
            <a:r>
              <a:rPr lang="en-US" dirty="0" err="1"/>
              <a:t>Shader</a:t>
            </a:r>
            <a:r>
              <a:rPr lang="en-US" dirty="0"/>
              <a:t> Occupancy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what’s limiting you</a:t>
            </a:r>
          </a:p>
          <a:p>
            <a:pPr lvl="1"/>
            <a:r>
              <a:rPr lang="en-US" dirty="0"/>
              <a:t>Memory bandwidth limited, compute limited, </a:t>
            </a:r>
            <a:br>
              <a:rPr lang="en-US" dirty="0"/>
            </a:br>
            <a:r>
              <a:rPr lang="en-US" dirty="0"/>
              <a:t>local/shared memory capacity limited, VGPR limited, …</a:t>
            </a:r>
          </a:p>
          <a:p>
            <a:r>
              <a:rPr lang="en-US" dirty="0"/>
              <a:t>Limit VGPR usage by specializing shaders</a:t>
            </a:r>
          </a:p>
          <a:p>
            <a:pPr lvl="1"/>
            <a:r>
              <a:rPr lang="en-US"/>
              <a:t>In UE, </a:t>
            </a:r>
            <a:r>
              <a:rPr lang="en-US" dirty="0"/>
              <a:t>#ifdefs in shaders, compiles versions with different #define choices</a:t>
            </a:r>
          </a:p>
          <a:p>
            <a:pPr lvl="1"/>
            <a:r>
              <a:rPr lang="en-US" dirty="0"/>
              <a:t>But… exponential growth in number of shader variants to compile</a:t>
            </a:r>
          </a:p>
          <a:p>
            <a:r>
              <a:rPr lang="en-US" dirty="0"/>
              <a:t>Limit VGPR usage with computation that’s constant across the warp</a:t>
            </a:r>
          </a:p>
          <a:p>
            <a:pPr lvl="1"/>
            <a:r>
              <a:rPr lang="en-US" dirty="0"/>
              <a:t>Can re-merge with cross-wave primitives </a:t>
            </a:r>
          </a:p>
        </p:txBody>
      </p:sp>
    </p:spTree>
    <p:extLst>
      <p:ext uri="{BB962C8B-B14F-4D97-AF65-F5344CB8AC3E}">
        <p14:creationId xmlns:p14="http://schemas.microsoft.com/office/powerpoint/2010/main" val="2119863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GPU Performance Tips: Shaders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Careful with flow control</a:t>
            </a:r>
          </a:p>
          <a:p>
            <a:pPr lvl="1"/>
            <a:r>
              <a:rPr lang="en-US" dirty="0"/>
              <a:t>Avoid </a:t>
            </a:r>
            <a:r>
              <a:rPr lang="en-US" i="1" dirty="0"/>
              <a:t>divergence</a:t>
            </a:r>
          </a:p>
          <a:p>
            <a:pPr lvl="1"/>
            <a:r>
              <a:rPr lang="en-US" dirty="0"/>
              <a:t>Flatten small branches (map to conditional move / predicated instructions)</a:t>
            </a:r>
          </a:p>
          <a:p>
            <a:pPr lvl="1"/>
            <a:r>
              <a:rPr lang="en-US" dirty="0"/>
              <a:t>Prefer simple control structure</a:t>
            </a:r>
          </a:p>
          <a:p>
            <a:pPr lvl="1"/>
            <a:r>
              <a:rPr lang="en-US" dirty="0"/>
              <a:t>Specialize </a:t>
            </a:r>
            <a:r>
              <a:rPr lang="en-US" dirty="0" err="1"/>
              <a:t>shader</a:t>
            </a:r>
            <a:r>
              <a:rPr lang="en-US" dirty="0"/>
              <a:t> (though can lead to 1000’s of </a:t>
            </a:r>
            <a:r>
              <a:rPr lang="en-US" dirty="0" err="1"/>
              <a:t>shaders</a:t>
            </a:r>
            <a:r>
              <a:rPr lang="en-US" dirty="0"/>
              <a:t>)</a:t>
            </a:r>
          </a:p>
          <a:p>
            <a:r>
              <a:rPr lang="en-US" dirty="0"/>
              <a:t>Double-check the compiler</a:t>
            </a:r>
          </a:p>
          <a:p>
            <a:pPr lvl="1"/>
            <a:r>
              <a:rPr lang="en-US" dirty="0" err="1"/>
              <a:t>Shader</a:t>
            </a:r>
            <a:r>
              <a:rPr lang="en-US" dirty="0"/>
              <a:t> compilers are getting better…</a:t>
            </a:r>
          </a:p>
          <a:p>
            <a:r>
              <a:rPr lang="en-US" dirty="0"/>
              <a:t>Look over artists</a:t>
            </a:r>
            <a:r>
              <a:rPr lang="ja-JP" altLang="en-US" dirty="0"/>
              <a:t>’</a:t>
            </a:r>
            <a:r>
              <a:rPr lang="en-US" altLang="ja-JP" dirty="0"/>
              <a:t> </a:t>
            </a:r>
            <a:r>
              <a:rPr lang="en-US" dirty="0"/>
              <a:t>shoulders</a:t>
            </a:r>
          </a:p>
          <a:p>
            <a:pPr lvl="1"/>
            <a:r>
              <a:rPr lang="en-US" dirty="0"/>
              <a:t>Material editors give them lots of rope….</a:t>
            </a:r>
          </a:p>
        </p:txBody>
      </p:sp>
    </p:spTree>
    <p:extLst>
      <p:ext uri="{BB962C8B-B14F-4D97-AF65-F5344CB8AC3E}">
        <p14:creationId xmlns:p14="http://schemas.microsoft.com/office/powerpoint/2010/main" val="128883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GPU Performance Tips: Vertices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Cull invisible geometry</a:t>
            </a:r>
          </a:p>
          <a:p>
            <a:pPr lvl="1"/>
            <a:r>
              <a:rPr lang="en-US" dirty="0"/>
              <a:t>Coarse-grained (few thousand triangles) is enough</a:t>
            </a:r>
          </a:p>
          <a:p>
            <a:pPr lvl="1"/>
            <a:r>
              <a:rPr lang="ja-JP" altLang="en-US"/>
              <a:t>“</a:t>
            </a:r>
            <a:r>
              <a:rPr lang="en-US" dirty="0"/>
              <a:t>Heavy</a:t>
            </a:r>
            <a:r>
              <a:rPr lang="ja-JP" altLang="en-US"/>
              <a:t>”</a:t>
            </a:r>
            <a:r>
              <a:rPr lang="en-US" dirty="0"/>
              <a:t> Geometry load is ~20MTris and rising</a:t>
            </a:r>
          </a:p>
          <a:p>
            <a:pPr lvl="2"/>
            <a:r>
              <a:rPr lang="en-US" dirty="0"/>
              <a:t>Epic released </a:t>
            </a:r>
            <a:r>
              <a:rPr lang="en-US" i="1" dirty="0"/>
              <a:t>Paragon</a:t>
            </a:r>
            <a:r>
              <a:rPr lang="en-US" dirty="0"/>
              <a:t> assets when game was cancelled: </a:t>
            </a:r>
            <a:r>
              <a:rPr lang="en-US"/>
              <a:t>characters ~75k triangles</a:t>
            </a:r>
            <a:endParaRPr lang="en-US" dirty="0"/>
          </a:p>
          <a:p>
            <a:r>
              <a:rPr lang="en-US" dirty="0"/>
              <a:t>Minimize vertex data</a:t>
            </a:r>
          </a:p>
          <a:p>
            <a:pPr lvl="1"/>
            <a:r>
              <a:rPr lang="en-US" dirty="0"/>
              <a:t>E.g. (position, normal, texture coordinate); (position, normal); (position); …</a:t>
            </a:r>
          </a:p>
          <a:p>
            <a:pPr lvl="1"/>
            <a:r>
              <a:rPr lang="en-US" dirty="0"/>
              <a:t>Or index into separate UAV buffers for each vertex component used</a:t>
            </a:r>
          </a:p>
          <a:p>
            <a:r>
              <a:rPr lang="en-US" dirty="0"/>
              <a:t>Optimize index buffer</a:t>
            </a:r>
          </a:p>
          <a:p>
            <a:pPr lvl="1"/>
            <a:r>
              <a:rPr lang="en-US" dirty="0"/>
              <a:t>Vertices executed in a full wave </a:t>
            </a:r>
            <a:r>
              <a:rPr lang="en-US" i="1" dirty="0"/>
              <a:t>with duplicates removed &amp; only run once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0,1,2, 1,2,3, 2,3,4 ➞ 0,1,2,3,4</a:t>
            </a:r>
          </a:p>
        </p:txBody>
      </p:sp>
    </p:spTree>
    <p:extLst>
      <p:ext uri="{BB962C8B-B14F-4D97-AF65-F5344CB8AC3E}">
        <p14:creationId xmlns:p14="http://schemas.microsoft.com/office/powerpoint/2010/main" val="1488577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CPU Goals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Make one thread go very fast</a:t>
            </a:r>
          </a:p>
          <a:p>
            <a:pPr lvl="1"/>
            <a:r>
              <a:rPr lang="en-US" b="1" dirty="0"/>
              <a:t>Avoid</a:t>
            </a:r>
            <a:r>
              <a:rPr lang="en-US" dirty="0"/>
              <a:t> pipeline stalls</a:t>
            </a:r>
          </a:p>
          <a:p>
            <a:r>
              <a:rPr lang="en-US" dirty="0"/>
              <a:t>Branch prediction</a:t>
            </a:r>
          </a:p>
          <a:p>
            <a:pPr lvl="1"/>
            <a:r>
              <a:rPr lang="en-US" dirty="0"/>
              <a:t>Don’t wait to know branch target (misprediction ~64 instructions)</a:t>
            </a:r>
          </a:p>
          <a:p>
            <a:r>
              <a:rPr lang="en-US" dirty="0"/>
              <a:t>Out-of-order execution</a:t>
            </a:r>
          </a:p>
          <a:p>
            <a:pPr lvl="1"/>
            <a:r>
              <a:rPr lang="en-US" dirty="0"/>
              <a:t>Don’t wait for one instruction to finish before starting others</a:t>
            </a:r>
          </a:p>
          <a:p>
            <a:r>
              <a:rPr lang="en-US" dirty="0"/>
              <a:t>Memory </a:t>
            </a:r>
            <a:r>
              <a:rPr lang="en-US" dirty="0" err="1"/>
              <a:t>prefetch</a:t>
            </a:r>
            <a:endParaRPr lang="en-US" dirty="0"/>
          </a:p>
          <a:p>
            <a:pPr lvl="1"/>
            <a:r>
              <a:rPr lang="en-US" dirty="0"/>
              <a:t>Recognize common access patterns, get data to fast levels of cache early</a:t>
            </a:r>
          </a:p>
          <a:p>
            <a:r>
              <a:rPr lang="en-US" dirty="0"/>
              <a:t>Big caches</a:t>
            </a:r>
          </a:p>
          <a:p>
            <a:pPr lvl="1"/>
            <a:r>
              <a:rPr lang="en-US" dirty="0"/>
              <a:t>Though bigger caches add latency</a:t>
            </a:r>
          </a:p>
        </p:txBody>
      </p:sp>
    </p:spTree>
    <p:extLst>
      <p:ext uri="{BB962C8B-B14F-4D97-AF65-F5344CB8AC3E}">
        <p14:creationId xmlns:p14="http://schemas.microsoft.com/office/powerpoint/2010/main" val="8841974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GPU Performance Tips: Pixels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Small triangles hurt performance</a:t>
            </a:r>
          </a:p>
          <a:p>
            <a:pPr lvl="1"/>
            <a:r>
              <a:rPr lang="en-US" dirty="0"/>
              <a:t>GPU always renders 2x2 pixel blocks (for texture filtering)</a:t>
            </a:r>
          </a:p>
          <a:p>
            <a:pPr lvl="1"/>
            <a:r>
              <a:rPr lang="en-US" dirty="0"/>
              <a:t>Renders extra “fake” pixels to fill block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charset="0"/>
              </a:rPr>
              <a:t>→</a:t>
            </a:r>
            <a:r>
              <a:rPr lang="en-US" dirty="0">
                <a:sym typeface="Wingdings" charset="0"/>
              </a:rPr>
              <a:t> Waste at triangle edges</a:t>
            </a:r>
          </a:p>
          <a:p>
            <a:pPr lvl="1"/>
            <a:r>
              <a:rPr lang="en-US" dirty="0"/>
              <a:t>UE5 </a:t>
            </a:r>
            <a:r>
              <a:rPr lang="en-US" i="1" dirty="0"/>
              <a:t>Nanite</a:t>
            </a:r>
            <a:r>
              <a:rPr lang="en-US" dirty="0"/>
              <a:t> does </a:t>
            </a:r>
            <a:r>
              <a:rPr lang="en-US" b="1" dirty="0"/>
              <a:t>compute shader </a:t>
            </a:r>
            <a:r>
              <a:rPr lang="en-US" dirty="0"/>
              <a:t>rendering of small primitives to avoid this</a:t>
            </a:r>
          </a:p>
          <a:p>
            <a:r>
              <a:rPr lang="en-US" dirty="0"/>
              <a:t>Do work per vertex </a:t>
            </a:r>
          </a:p>
          <a:p>
            <a:pPr lvl="1"/>
            <a:r>
              <a:rPr lang="en-US" dirty="0"/>
              <a:t>There are usually less of those (see small triangles)</a:t>
            </a:r>
          </a:p>
        </p:txBody>
      </p:sp>
    </p:spTree>
    <p:extLst>
      <p:ext uri="{BB962C8B-B14F-4D97-AF65-F5344CB8AC3E}">
        <p14:creationId xmlns:p14="http://schemas.microsoft.com/office/powerpoint/2010/main" val="3406642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GPU Performance Tips: Pixels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is very good at Z culling</a:t>
            </a:r>
          </a:p>
          <a:p>
            <a:pPr lvl="1"/>
            <a:r>
              <a:rPr lang="en-US" dirty="0"/>
              <a:t>Early Z, Hierarchical Z</a:t>
            </a:r>
          </a:p>
          <a:p>
            <a:r>
              <a:rPr lang="en-US" dirty="0"/>
              <a:t>If possible, submit geometry front to back</a:t>
            </a:r>
          </a:p>
          <a:p>
            <a:r>
              <a:rPr lang="ja-JP" altLang="en-US" dirty="0"/>
              <a:t>“</a:t>
            </a:r>
            <a:r>
              <a:rPr lang="en-US" dirty="0"/>
              <a:t>Z Priming</a:t>
            </a:r>
            <a:r>
              <a:rPr lang="ja-JP" altLang="en-US" dirty="0"/>
              <a:t>”</a:t>
            </a:r>
            <a:r>
              <a:rPr lang="en-US" dirty="0"/>
              <a:t> is commonplace (UE5 does this)</a:t>
            </a:r>
          </a:p>
          <a:p>
            <a:pPr lvl="1"/>
            <a:r>
              <a:rPr lang="en-US" dirty="0"/>
              <a:t>Render with simple </a:t>
            </a:r>
            <a:r>
              <a:rPr lang="en-US" dirty="0" err="1"/>
              <a:t>shader</a:t>
            </a:r>
            <a:r>
              <a:rPr lang="en-US" dirty="0"/>
              <a:t> to z-buffer</a:t>
            </a:r>
          </a:p>
          <a:p>
            <a:pPr lvl="1"/>
            <a:r>
              <a:rPr lang="en-US" dirty="0"/>
              <a:t>Then render with real </a:t>
            </a:r>
            <a:r>
              <a:rPr lang="en-US" dirty="0" err="1"/>
              <a:t>shader</a:t>
            </a:r>
            <a:endParaRPr lang="en-US" dirty="0"/>
          </a:p>
          <a:p>
            <a:pPr lvl="1"/>
            <a:r>
              <a:rPr lang="en-US" dirty="0"/>
              <a:t>Helps a </a:t>
            </a:r>
            <a:r>
              <a:rPr lang="en-US" i="1" dirty="0"/>
              <a:t>ton</a:t>
            </a:r>
            <a:r>
              <a:rPr lang="en-US" dirty="0"/>
              <a:t> for complex forward shaders, but useful even for G-buffer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28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97B1E-DB43-2D2E-D9CA-E083CB2B6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Performance Tips: Textures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D4343-ABEE-7802-43E6-C287B94CE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Respect the texture cache</a:t>
            </a:r>
          </a:p>
          <a:p>
            <a:pPr lvl="1"/>
            <a:r>
              <a:rPr lang="en-US" dirty="0"/>
              <a:t>Adjacent pixels should touch same or adjacent </a:t>
            </a:r>
            <a:r>
              <a:rPr lang="en-US" dirty="0" err="1"/>
              <a:t>texels</a:t>
            </a:r>
            <a:endParaRPr lang="en-US" dirty="0"/>
          </a:p>
          <a:p>
            <a:pPr lvl="1"/>
            <a:r>
              <a:rPr lang="en-US" dirty="0"/>
              <a:t>Use mipmap if you can, adjacent in high </a:t>
            </a:r>
            <a:r>
              <a:rPr lang="en-US" dirty="0" err="1"/>
              <a:t>mip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level is cache miss in lowest level</a:t>
            </a:r>
          </a:p>
          <a:p>
            <a:pPr lvl="1"/>
            <a:r>
              <a:rPr lang="en-US" dirty="0"/>
              <a:t>Use the smallest possible texture format</a:t>
            </a:r>
          </a:p>
          <a:p>
            <a:pPr lvl="2"/>
            <a:r>
              <a:rPr lang="en-US" dirty="0"/>
              <a:t>Per </a:t>
            </a:r>
            <a:r>
              <a:rPr lang="en-US" dirty="0" err="1"/>
              <a:t>texel</a:t>
            </a:r>
            <a:r>
              <a:rPr lang="en-US" dirty="0"/>
              <a:t> sizes: </a:t>
            </a:r>
            <a:br>
              <a:rPr lang="en-US" dirty="0"/>
            </a:br>
            <a:r>
              <a:rPr lang="en-US" dirty="0"/>
              <a:t>DXT5 4b / RGBA8 4B / RGBA16F 8B / RGBA32F 16B</a:t>
            </a:r>
          </a:p>
          <a:p>
            <a:r>
              <a:rPr lang="en-US" dirty="0"/>
              <a:t>Avoid incoherent texture reads</a:t>
            </a:r>
          </a:p>
          <a:p>
            <a:pPr lvl="1"/>
            <a:r>
              <a:rPr lang="en-US" dirty="0"/>
              <a:t>Commonly from texture used as data 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A34F76-9BB3-E237-4D11-AE61E85966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45328" y="2671536"/>
            <a:ext cx="3964810" cy="40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77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GPU Performance Tips: Frame Buffer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Turn off what you don’t need</a:t>
            </a:r>
          </a:p>
          <a:p>
            <a:pPr lvl="1"/>
            <a:r>
              <a:rPr lang="en-US" dirty="0"/>
              <a:t>Alpha blending</a:t>
            </a:r>
          </a:p>
          <a:p>
            <a:pPr lvl="1"/>
            <a:r>
              <a:rPr lang="en-US" dirty="0"/>
              <a:t>Color/Z writes</a:t>
            </a:r>
          </a:p>
          <a:p>
            <a:r>
              <a:rPr lang="en-US" dirty="0"/>
              <a:t>Minimize redundant passes</a:t>
            </a:r>
          </a:p>
          <a:p>
            <a:pPr lvl="1"/>
            <a:r>
              <a:rPr lang="en-US" dirty="0"/>
              <a:t>Multiple lights/textures in one pass</a:t>
            </a:r>
          </a:p>
          <a:p>
            <a:pPr lvl="1"/>
            <a:r>
              <a:rPr lang="en-US" dirty="0"/>
              <a:t>As long as it doesn’t kill your occupancy</a:t>
            </a:r>
          </a:p>
          <a:p>
            <a:r>
              <a:rPr lang="en-US" dirty="0"/>
              <a:t>Use the smallest possible pixel format</a:t>
            </a:r>
          </a:p>
          <a:p>
            <a:pPr lvl="1"/>
            <a:r>
              <a:rPr lang="en-US" dirty="0"/>
              <a:t>8-bit components for 0-1, 1/255 ≈ 0.004 between values</a:t>
            </a:r>
          </a:p>
          <a:p>
            <a:pPr lvl="1"/>
            <a:r>
              <a:rPr lang="en-US" dirty="0"/>
              <a:t>16-bit float when range (±65,504) &amp; precision is good enough</a:t>
            </a:r>
          </a:p>
          <a:p>
            <a:r>
              <a:rPr lang="en-US" dirty="0"/>
              <a:t>Consider clip/discard in transparent regions</a:t>
            </a:r>
          </a:p>
          <a:p>
            <a:pPr lvl="1"/>
            <a:r>
              <a:rPr lang="en-US" dirty="0"/>
              <a:t>Throws out pixels instead of blending them, does not require sorting</a:t>
            </a:r>
          </a:p>
        </p:txBody>
      </p:sp>
    </p:spTree>
    <p:extLst>
      <p:ext uri="{BB962C8B-B14F-4D97-AF65-F5344CB8AC3E}">
        <p14:creationId xmlns:p14="http://schemas.microsoft.com/office/powerpoint/2010/main" val="6158160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Performance Tips: Overall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as much as possible about GPU internals</a:t>
            </a:r>
          </a:p>
          <a:p>
            <a:pPr lvl="1"/>
            <a:r>
              <a:rPr lang="en-US" dirty="0"/>
              <a:t>Use that to guide your optimization decisions</a:t>
            </a:r>
          </a:p>
          <a:p>
            <a:r>
              <a:rPr lang="en-US" dirty="0"/>
              <a:t>Benchmark, don’t assume</a:t>
            </a:r>
          </a:p>
          <a:p>
            <a:pPr lvl="1"/>
            <a:r>
              <a:rPr lang="en-US" dirty="0"/>
              <a:t>Complex interrelationships can surprise you</a:t>
            </a:r>
          </a:p>
          <a:p>
            <a:pPr lvl="1"/>
            <a:r>
              <a:rPr lang="en-US" dirty="0"/>
              <a:t>Build a good A/B test timing framework</a:t>
            </a:r>
          </a:p>
          <a:p>
            <a:pPr lvl="2"/>
            <a:r>
              <a:rPr lang="en-US" dirty="0"/>
              <a:t>UE has </a:t>
            </a:r>
            <a:r>
              <a:rPr lang="en-US" dirty="0" err="1"/>
              <a:t>abtest</a:t>
            </a:r>
            <a:r>
              <a:rPr lang="en-US" dirty="0"/>
              <a:t> console command: do console command A, time a bit, do B, time a bit, …</a:t>
            </a:r>
          </a:p>
          <a:p>
            <a:r>
              <a:rPr lang="en-US" dirty="0"/>
              <a:t>Do at least big-picture optimizations early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Premature</a:t>
            </a:r>
            <a:r>
              <a:rPr lang="en-US" dirty="0"/>
              <a:t> optimization is the root of all evil” — Knuth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05312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CPU Performance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Avoid unpredictable branches</a:t>
            </a:r>
          </a:p>
          <a:p>
            <a:pPr lvl="1"/>
            <a:r>
              <a:rPr lang="en-US" dirty="0"/>
              <a:t>Specialize code</a:t>
            </a:r>
          </a:p>
          <a:p>
            <a:pPr lvl="1"/>
            <a:r>
              <a:rPr lang="en-US" dirty="0"/>
              <a:t>Avoid virtual functions when possible</a:t>
            </a:r>
          </a:p>
          <a:p>
            <a:pPr lvl="1"/>
            <a:r>
              <a:rPr lang="en-US" dirty="0"/>
              <a:t>Sort similar cases together</a:t>
            </a:r>
          </a:p>
          <a:p>
            <a:r>
              <a:rPr lang="en-US" dirty="0"/>
              <a:t>Avoid caching data you don’t use</a:t>
            </a:r>
          </a:p>
          <a:p>
            <a:pPr lvl="1"/>
            <a:r>
              <a:rPr lang="en-US" dirty="0"/>
              <a:t>Takes time to fetch, takes cache space that could be used for useful data</a:t>
            </a:r>
          </a:p>
          <a:p>
            <a:pPr lvl="1"/>
            <a:r>
              <a:rPr lang="en-US" i="1" dirty="0"/>
              <a:t>Structure of Arrays</a:t>
            </a:r>
            <a:r>
              <a:rPr lang="en-US" dirty="0"/>
              <a:t> organization</a:t>
            </a:r>
          </a:p>
          <a:p>
            <a:pPr lvl="2"/>
            <a:r>
              <a:rPr lang="en-US" dirty="0"/>
              <a:t>struct{P, V}[N] vs. struct{P[N], V[N]} </a:t>
            </a:r>
          </a:p>
          <a:p>
            <a:r>
              <a:rPr lang="en-US" dirty="0"/>
              <a:t>Avoid unpredictable access</a:t>
            </a:r>
          </a:p>
          <a:p>
            <a:pPr lvl="1"/>
            <a:r>
              <a:rPr lang="en-US" dirty="0"/>
              <a:t>O(N) linear search faster than O(log N) binary up to 50-100 elements</a:t>
            </a:r>
          </a:p>
          <a:p>
            <a:pPr lvl="2"/>
            <a:r>
              <a:rPr lang="en-US" dirty="0"/>
              <a:t>Linear access = can prefetch; branch predictable (keep looping) until final iteration</a:t>
            </a:r>
          </a:p>
          <a:p>
            <a:pPr lvl="1"/>
            <a:r>
              <a:rPr lang="en-US" dirty="0"/>
              <a:t>Asymptotically worse, but for small N, constants matter</a:t>
            </a:r>
          </a:p>
          <a:p>
            <a:pPr lvl="1"/>
            <a:r>
              <a:rPr lang="en-US" dirty="0"/>
              <a:t>Don’t underestimate how big </a:t>
            </a:r>
            <a:r>
              <a:rPr lang="en-US" i="1" dirty="0"/>
              <a:t>small N </a:t>
            </a:r>
            <a:r>
              <a:rPr lang="en-US" dirty="0"/>
              <a:t>can be</a:t>
            </a:r>
          </a:p>
        </p:txBody>
      </p:sp>
    </p:spTree>
    <p:extLst>
      <p:ext uri="{BB962C8B-B14F-4D97-AF65-F5344CB8AC3E}">
        <p14:creationId xmlns:p14="http://schemas.microsoft.com/office/powerpoint/2010/main" val="1022932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1CE41-CF1C-972D-047D-6D0134A3E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E56EB-8286-39C2-666A-91D27EA6E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of CS is built on simplified models of how things work</a:t>
            </a:r>
          </a:p>
          <a:p>
            <a:pPr lvl="1"/>
            <a:r>
              <a:rPr lang="en-US" dirty="0"/>
              <a:t>Don’t need to know differential equations for transistors to program</a:t>
            </a:r>
          </a:p>
          <a:p>
            <a:pPr lvl="1"/>
            <a:r>
              <a:rPr lang="en-US" dirty="0"/>
              <a:t>Models allow you to reason about performance</a:t>
            </a:r>
          </a:p>
          <a:p>
            <a:r>
              <a:rPr lang="en-US" dirty="0"/>
              <a:t>Compare to Physics</a:t>
            </a:r>
          </a:p>
          <a:p>
            <a:pPr lvl="1"/>
            <a:r>
              <a:rPr lang="en-US" dirty="0"/>
              <a:t>An atom is … The smallest unit of matter? A nucleus with electrons orbiting around it? A nucleus with electron probability clouds? A complex collection of quarks?</a:t>
            </a:r>
          </a:p>
          <a:p>
            <a:r>
              <a:rPr lang="en-US" dirty="0"/>
              <a:t>Model misses something important?</a:t>
            </a:r>
          </a:p>
          <a:p>
            <a:pPr lvl="1"/>
            <a:r>
              <a:rPr lang="en-US" dirty="0"/>
              <a:t>Code is not as fast as it could be</a:t>
            </a:r>
          </a:p>
          <a:p>
            <a:pPr lvl="1"/>
            <a:r>
              <a:rPr lang="en-US" dirty="0"/>
              <a:t>Trying to make it faster might actually make it slower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165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F42F0-E94F-D7D2-5BAD-288620BAD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CPU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B9E47-7131-EAE6-5613-F7E21DE4C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CPUs execute instructions sequentially</a:t>
            </a:r>
          </a:p>
          <a:p>
            <a:r>
              <a:rPr lang="en-US" dirty="0"/>
              <a:t>Arithmetic operations are a small fixed cost</a:t>
            </a:r>
          </a:p>
          <a:p>
            <a:r>
              <a:rPr lang="en-US" dirty="0"/>
              <a:t>Random memory accesses are expensive</a:t>
            </a:r>
          </a:p>
          <a:p>
            <a:r>
              <a:rPr lang="en-US" dirty="0"/>
              <a:t>Unpredictable branches are expensive</a:t>
            </a:r>
          </a:p>
        </p:txBody>
      </p:sp>
    </p:spTree>
    <p:extLst>
      <p:ext uri="{BB962C8B-B14F-4D97-AF65-F5344CB8AC3E}">
        <p14:creationId xmlns:p14="http://schemas.microsoft.com/office/powerpoint/2010/main" val="2894121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38F09-C05E-D1E3-2440-4A6C3AE43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Component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DCC9B-7070-7421-B628-F032B5CEC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Compact lists of each type of </a:t>
            </a:r>
            <a:r>
              <a:rPr lang="en-US" i="1" dirty="0"/>
              <a:t>component</a:t>
            </a:r>
          </a:p>
          <a:p>
            <a:pPr lvl="1"/>
            <a:r>
              <a:rPr lang="en-US" dirty="0"/>
              <a:t>Physics component, collision component, rendering component</a:t>
            </a:r>
          </a:p>
          <a:p>
            <a:pPr lvl="1"/>
            <a:r>
              <a:rPr lang="en-US" dirty="0"/>
              <a:t>Fast cache- and branch-friendly iteration over components</a:t>
            </a:r>
          </a:p>
          <a:p>
            <a:r>
              <a:rPr lang="en-US" dirty="0"/>
              <a:t>Mapping from each </a:t>
            </a:r>
            <a:r>
              <a:rPr lang="en-US" i="1" dirty="0"/>
              <a:t>entity</a:t>
            </a:r>
            <a:r>
              <a:rPr lang="en-US" dirty="0"/>
              <a:t> to its </a:t>
            </a:r>
            <a:r>
              <a:rPr lang="en-US" i="1" dirty="0"/>
              <a:t>components</a:t>
            </a:r>
            <a:r>
              <a:rPr lang="en-US" dirty="0"/>
              <a:t> (&amp; back)</a:t>
            </a:r>
            <a:endParaRPr lang="en-US" i="1" dirty="0"/>
          </a:p>
          <a:p>
            <a:pPr lvl="1"/>
            <a:r>
              <a:rPr lang="en-US" dirty="0"/>
              <a:t>Reference / pointer in entity?</a:t>
            </a:r>
          </a:p>
          <a:p>
            <a:pPr lvl="1"/>
            <a:r>
              <a:rPr lang="en-US" dirty="0"/>
              <a:t>Entity ID with hash map?</a:t>
            </a:r>
          </a:p>
        </p:txBody>
      </p:sp>
    </p:spTree>
    <p:extLst>
      <p:ext uri="{BB962C8B-B14F-4D97-AF65-F5344CB8AC3E}">
        <p14:creationId xmlns:p14="http://schemas.microsoft.com/office/powerpoint/2010/main" val="2488036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FC8FC-9DE7-DFF0-3864-5C757D12F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Oriented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145C8-65F8-01C5-112D-F7B43B5C1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term for optimizing for cache and branch performance</a:t>
            </a:r>
          </a:p>
          <a:p>
            <a:r>
              <a:rPr lang="en-US" dirty="0"/>
              <a:t>Organize data into compact tables</a:t>
            </a:r>
          </a:p>
          <a:p>
            <a:pPr lvl="1"/>
            <a:r>
              <a:rPr lang="en-US" dirty="0"/>
              <a:t>E.g. components, though often finer grained</a:t>
            </a:r>
          </a:p>
          <a:p>
            <a:pPr lvl="1"/>
            <a:r>
              <a:rPr lang="en-US" dirty="0"/>
              <a:t>Functions process or transform tables</a:t>
            </a:r>
          </a:p>
          <a:p>
            <a:pPr lvl="1"/>
            <a:r>
              <a:rPr lang="en-US" dirty="0"/>
              <a:t>Tables of </a:t>
            </a:r>
            <a:r>
              <a:rPr lang="en-US"/>
              <a:t>active elements avoid branching</a:t>
            </a:r>
            <a:endParaRPr lang="en-US" dirty="0"/>
          </a:p>
          <a:p>
            <a:r>
              <a:rPr lang="en-US" dirty="0"/>
              <a:t>Data organization ends up looking very similar to database tables</a:t>
            </a:r>
          </a:p>
        </p:txBody>
      </p:sp>
    </p:spTree>
    <p:extLst>
      <p:ext uri="{BB962C8B-B14F-4D97-AF65-F5344CB8AC3E}">
        <p14:creationId xmlns:p14="http://schemas.microsoft.com/office/powerpoint/2010/main" val="1566240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32021</TotalTime>
  <Words>2484</Words>
  <Application>Microsoft Macintosh PowerPoint</Application>
  <PresentationFormat>Widescreen</PresentationFormat>
  <Paragraphs>379</Paragraphs>
  <Slides>44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Courier</vt:lpstr>
      <vt:lpstr>Times</vt:lpstr>
      <vt:lpstr>Office Theme</vt:lpstr>
      <vt:lpstr>Hardware</vt:lpstr>
      <vt:lpstr>CPU Performance</vt:lpstr>
      <vt:lpstr>CPU Architecture</vt:lpstr>
      <vt:lpstr>CPU Goals</vt:lpstr>
      <vt:lpstr>CPU Performance Tips</vt:lpstr>
      <vt:lpstr>Models of Behavior</vt:lpstr>
      <vt:lpstr>Revised CPU Model</vt:lpstr>
      <vt:lpstr>Entity Component Systems</vt:lpstr>
      <vt:lpstr>Data Oriented Design</vt:lpstr>
      <vt:lpstr>Data Oriented Design Choices</vt:lpstr>
      <vt:lpstr>Packed-table Transforms</vt:lpstr>
      <vt:lpstr>GPU Performance</vt:lpstr>
      <vt:lpstr>CPU vs GPU Goals</vt:lpstr>
      <vt:lpstr>Architecture (MIMD vs SIMD)</vt:lpstr>
      <vt:lpstr>SIMD Branching</vt:lpstr>
      <vt:lpstr>SIMD Looping</vt:lpstr>
      <vt:lpstr>GPU Programming Model</vt:lpstr>
      <vt:lpstr>GPU Processing Model</vt:lpstr>
      <vt:lpstr>NVIDIA Maxwell</vt:lpstr>
      <vt:lpstr>Maxwell SIMD Processing Block</vt:lpstr>
      <vt:lpstr>GPU Registers</vt:lpstr>
      <vt:lpstr>Maxwell Streaming Multiprocessor (SMM)</vt:lpstr>
      <vt:lpstr>Maxwell Graphics Processing Cluster (GPC)</vt:lpstr>
      <vt:lpstr>Full NVIDIA Maxwell</vt:lpstr>
      <vt:lpstr>Things in newer GPUs</vt:lpstr>
      <vt:lpstr>Graphics System Architecture</vt:lpstr>
      <vt:lpstr>Care and Feeding of a GPU</vt:lpstr>
      <vt:lpstr>Parallel Submission</vt:lpstr>
      <vt:lpstr>Resource Transitions</vt:lpstr>
      <vt:lpstr>Setting up a Command List</vt:lpstr>
      <vt:lpstr>Setting up a Graphics Command List</vt:lpstr>
      <vt:lpstr>GPU Performance Tips</vt:lpstr>
      <vt:lpstr>GPU Performance Tips: Communication</vt:lpstr>
      <vt:lpstr>GPU Performance Tips: API &amp; Driver</vt:lpstr>
      <vt:lpstr>GPU Performance Tips: Dependencies</vt:lpstr>
      <vt:lpstr>GPU Performance Tips: Shaders</vt:lpstr>
      <vt:lpstr>GPU Performance Tips: Shader Occupancy</vt:lpstr>
      <vt:lpstr>GPU Performance Tips: Shaders</vt:lpstr>
      <vt:lpstr>GPU Performance Tips: Vertices</vt:lpstr>
      <vt:lpstr>GPU Performance Tips: Pixels</vt:lpstr>
      <vt:lpstr>GPU Performance Tips: Pixels</vt:lpstr>
      <vt:lpstr>GPU Performance Tips: Textures</vt:lpstr>
      <vt:lpstr>GPU Performance Tips: Frame Buffer</vt:lpstr>
      <vt:lpstr>GPU Performance Tips: Overall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Shading</dc:title>
  <dc:creator>Marc Olano</dc:creator>
  <cp:lastModifiedBy>Marc Olano</cp:lastModifiedBy>
  <cp:revision>319</cp:revision>
  <dcterms:created xsi:type="dcterms:W3CDTF">2017-09-07T12:57:46Z</dcterms:created>
  <dcterms:modified xsi:type="dcterms:W3CDTF">2023-11-02T12:47:32Z</dcterms:modified>
</cp:coreProperties>
</file>