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689" r:id="rId2"/>
    <p:sldId id="589" r:id="rId3"/>
    <p:sldId id="841" r:id="rId4"/>
    <p:sldId id="836" r:id="rId5"/>
    <p:sldId id="830" r:id="rId6"/>
    <p:sldId id="831" r:id="rId7"/>
    <p:sldId id="832" r:id="rId8"/>
    <p:sldId id="827" r:id="rId9"/>
    <p:sldId id="837" r:id="rId10"/>
    <p:sldId id="838" r:id="rId11"/>
    <p:sldId id="839" r:id="rId12"/>
    <p:sldId id="842" r:id="rId13"/>
    <p:sldId id="823" r:id="rId14"/>
    <p:sldId id="826" r:id="rId15"/>
    <p:sldId id="824" r:id="rId16"/>
    <p:sldId id="750" r:id="rId17"/>
    <p:sldId id="816" r:id="rId18"/>
    <p:sldId id="821" r:id="rId19"/>
    <p:sldId id="828" r:id="rId20"/>
    <p:sldId id="825" r:id="rId21"/>
    <p:sldId id="819" r:id="rId22"/>
    <p:sldId id="806" r:id="rId23"/>
    <p:sldId id="807" r:id="rId24"/>
  </p:sldIdLst>
  <p:sldSz cx="9144000" cy="6858000" type="screen4x3"/>
  <p:notesSz cx="6997700" cy="9194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-112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-112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-112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-112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-11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512"/>
    <a:srgbClr val="660066"/>
    <a:srgbClr val="0000FF"/>
    <a:srgbClr val="CC0000"/>
    <a:srgbClr val="FF9900"/>
    <a:srgbClr val="008000"/>
    <a:srgbClr val="00CC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38" autoAdjust="0"/>
    <p:restoredTop sz="94660"/>
  </p:normalViewPr>
  <p:slideViewPr>
    <p:cSldViewPr snapToObjects="1">
      <p:cViewPr varScale="1">
        <p:scale>
          <a:sx n="90" d="100"/>
          <a:sy n="90" d="100"/>
        </p:scale>
        <p:origin x="-10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-2460" y="-258"/>
      </p:cViewPr>
      <p:guideLst>
        <p:guide orient="horz" pos="2896"/>
        <p:guide pos="22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5" tIns="46256" rIns="92515" bIns="46256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5" tIns="46256" rIns="92515" bIns="46256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5" tIns="46256" rIns="92515" bIns="46256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734425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5" tIns="46256" rIns="92515" bIns="46256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4D63F66-CC64-4EEB-9E90-434896C62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22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5" tIns="46256" rIns="92515" bIns="46256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5" tIns="46256" rIns="92515" bIns="46256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367213"/>
            <a:ext cx="51308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5" tIns="46256" rIns="92515" bIns="462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4425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5" tIns="46256" rIns="92515" bIns="46256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734425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5" tIns="46256" rIns="92515" bIns="46256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B76B5A6-36E1-4474-BA79-BCC671141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22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BCD4FF-721F-4D38-98E2-06441BDB2DC3}" type="slidenum">
              <a:rPr lang="en-US" smtClean="0">
                <a:latin typeface="Times New Roman" pitchFamily="-112" charset="0"/>
              </a:rPr>
              <a:pPr/>
              <a:t>1</a:t>
            </a:fld>
            <a:endParaRPr lang="en-U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252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W</a:t>
            </a:r>
            <a:r>
              <a:rPr lang="en-US" dirty="0" smtClean="0">
                <a:latin typeface="+mn-lt"/>
              </a:rPr>
              <a:t>e also learned from these people why the smart-home technology is not ready for mainstream.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8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HomeOS</a:t>
            </a:r>
            <a:r>
              <a:rPr lang="en-US" dirty="0" smtClean="0"/>
              <a:t> logically</a:t>
            </a:r>
            <a:r>
              <a:rPr lang="en-US" baseline="0" dirty="0" smtClean="0"/>
              <a:t> centralizes all technology in the home.</a:t>
            </a:r>
          </a:p>
          <a:p>
            <a:r>
              <a:rPr lang="en-US" baseline="0" dirty="0" smtClean="0"/>
              <a:t>2. Cross-device functionality is implemented by applications, not users or devices</a:t>
            </a:r>
          </a:p>
          <a:p>
            <a:r>
              <a:rPr lang="en-US" baseline="0" dirty="0" smtClean="0"/>
              <a:t>3. Users interact with HomeOS rather than individual devices, which makes them easy to manage.</a:t>
            </a:r>
          </a:p>
          <a:p>
            <a:r>
              <a:rPr lang="en-US" baseline="0" dirty="0" smtClean="0"/>
              <a:t>4. </a:t>
            </a:r>
            <a:r>
              <a:rPr lang="en-US" baseline="0" dirty="0" err="1" smtClean="0"/>
              <a:t>HomeOS</a:t>
            </a:r>
            <a:r>
              <a:rPr lang="en-US" baseline="0" dirty="0" smtClean="0"/>
              <a:t> provides applications simple APIs to access these devices</a:t>
            </a:r>
          </a:p>
          <a:p>
            <a:r>
              <a:rPr lang="en-US" baseline="0" dirty="0" smtClean="0"/>
              <a:t>5. </a:t>
            </a:r>
            <a:r>
              <a:rPr lang="en-US" baseline="0" dirty="0" err="1" smtClean="0"/>
              <a:t>HomeStore</a:t>
            </a:r>
            <a:r>
              <a:rPr lang="en-US" baseline="0" dirty="0" smtClean="0"/>
              <a:t> simplifies the tasks of finding compatible devices and applications.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5C932-C127-4C34-9D8B-7EBC596AE2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15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BBD4EC-509E-4431-A437-59C753584727}" type="slidenum">
              <a:rPr lang="en-US" smtClean="0">
                <a:latin typeface="Times New Roman" pitchFamily="-112" charset="0"/>
              </a:rPr>
              <a:pPr/>
              <a:t>13</a:t>
            </a:fld>
            <a:endParaRPr lang="en-U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BBD4EC-509E-4431-A437-59C753584727}" type="slidenum">
              <a:rPr lang="en-US" smtClean="0">
                <a:latin typeface="Times New Roman" pitchFamily="-112" charset="0"/>
              </a:rPr>
              <a:pPr/>
              <a:t>14</a:t>
            </a:fld>
            <a:endParaRPr lang="en-U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DA2CA8-90EC-4ABD-AD1B-B5F03A5437C4}" type="slidenum">
              <a:rPr lang="en-US" smtClean="0">
                <a:latin typeface="Times New Roman" pitchFamily="-112" charset="0"/>
              </a:rPr>
              <a:pPr/>
              <a:t>15</a:t>
            </a:fld>
            <a:endParaRPr lang="en-U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53043-2505-4784-917C-8528610BD2A4}" type="slidenum">
              <a:rPr lang="en-US" smtClean="0">
                <a:latin typeface="Times New Roman" pitchFamily="-112" charset="0"/>
              </a:rPr>
              <a:pPr/>
              <a:t>16</a:t>
            </a:fld>
            <a:endParaRPr lang="en-U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53043-2505-4784-917C-8528610BD2A4}" type="slidenum">
              <a:rPr lang="en-US" smtClean="0">
                <a:latin typeface="Times New Roman" pitchFamily="-112" charset="0"/>
              </a:rPr>
              <a:pPr/>
              <a:t>17</a:t>
            </a:fld>
            <a:endParaRPr lang="en-U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53043-2505-4784-917C-8528610BD2A4}" type="slidenum">
              <a:rPr lang="en-US" smtClean="0">
                <a:latin typeface="Times New Roman" pitchFamily="-112" charset="0"/>
              </a:rPr>
              <a:pPr/>
              <a:t>18</a:t>
            </a:fld>
            <a:endParaRPr lang="en-U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53043-2505-4784-917C-8528610BD2A4}" type="slidenum">
              <a:rPr lang="en-US" smtClean="0">
                <a:latin typeface="Times New Roman" pitchFamily="-112" charset="0"/>
              </a:rPr>
              <a:pPr/>
              <a:t>19</a:t>
            </a:fld>
            <a:endParaRPr lang="en-U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53043-2505-4784-917C-8528610BD2A4}" type="slidenum">
              <a:rPr lang="en-US" smtClean="0">
                <a:latin typeface="Times New Roman" pitchFamily="-112" charset="0"/>
              </a:rPr>
              <a:pPr/>
              <a:t>20</a:t>
            </a:fld>
            <a:endParaRPr lang="en-U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A6457D-D809-4A1E-84B7-0A679143C489}" type="slidenum">
              <a:rPr lang="en-US" smtClean="0">
                <a:latin typeface="Times New Roman" pitchFamily="-112" charset="0"/>
              </a:rPr>
              <a:pPr/>
              <a:t>2</a:t>
            </a:fld>
            <a:endParaRPr lang="en-U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A5CEA4-25BC-44BA-889E-C6AD977B6602}" type="slidenum">
              <a:rPr lang="en-US" smtClean="0">
                <a:latin typeface="Times New Roman" pitchFamily="-112" charset="0"/>
              </a:rPr>
              <a:pPr/>
              <a:t>22</a:t>
            </a:fld>
            <a:endParaRPr lang="en-U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3912CB-0B03-4C0A-806F-02673C58DB86}" type="slidenum">
              <a:rPr lang="en-US" smtClean="0">
                <a:latin typeface="Times New Roman" pitchFamily="-112" charset="0"/>
              </a:rPr>
              <a:pPr/>
              <a:t>23</a:t>
            </a:fld>
            <a:endParaRPr lang="en-U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688975"/>
            <a:ext cx="4597400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 small sampling of headlines over the past year or so …</a:t>
            </a:r>
          </a:p>
          <a:p>
            <a:pPr defTabSz="9252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defTabSz="9252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90M</a:t>
            </a:r>
            <a:r>
              <a:rPr lang="en-US" baseline="0" dirty="0" smtClean="0"/>
              <a:t> smart homes; market cap of $6 bn.</a:t>
            </a:r>
          </a:p>
          <a:p>
            <a:pPr defTabSz="9252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C9F6D-6293-8343-AA03-4C25E0BADE9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4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Really,</a:t>
            </a:r>
            <a:r>
              <a:rPr lang="en-US" baseline="0" dirty="0" smtClean="0"/>
              <a:t> this project started by asking one question: It’s the future, where’s my smart-home?</a:t>
            </a:r>
          </a:p>
          <a:p>
            <a:endParaRPr lang="en-US" baseline="0" dirty="0" smtClean="0"/>
          </a:p>
          <a:p>
            <a:pPr defTabSz="9252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0" dirty="0" smtClean="0"/>
              <a:t>M</a:t>
            </a:r>
            <a:r>
              <a:rPr lang="en-US" b="1" dirty="0" smtClean="0"/>
              <a:t>ultiple devices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cooperate </a:t>
            </a:r>
            <a:r>
              <a:rPr lang="en-US" dirty="0" smtClean="0"/>
              <a:t>to </a:t>
            </a:r>
            <a:r>
              <a:rPr lang="en-US" sz="1400" b="1" dirty="0" smtClean="0"/>
              <a:t>cater to users’ wishes</a:t>
            </a:r>
            <a:r>
              <a:rPr lang="en-US" dirty="0" smtClean="0"/>
              <a:t> with little or no effort”.</a:t>
            </a:r>
            <a:r>
              <a:rPr lang="en-US" baseline="0" dirty="0" smtClean="0"/>
              <a:t> PCs, cameras, thermostats, locks, TVs and pretty much everything else. Think of </a:t>
            </a:r>
            <a:r>
              <a:rPr lang="en-US" b="1" baseline="0" dirty="0" smtClean="0"/>
              <a:t>logical tasks that span these devices</a:t>
            </a:r>
            <a:r>
              <a:rPr lang="en-US" baseline="0" dirty="0" smtClean="0"/>
              <a:t> to accomplish something useful, like climate control, an alert system or keyless entry.</a:t>
            </a:r>
          </a:p>
          <a:p>
            <a:endParaRPr lang="en-US" baseline="0" dirty="0" smtClean="0"/>
          </a:p>
          <a:p>
            <a:pPr defTabSz="9252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Devices are 50-100$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49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34564-027E-4717-86F8-293996997FA4}" type="slidenum">
              <a:rPr lang="en-US" smtClean="0">
                <a:latin typeface="Times New Roman" pitchFamily="-112" charset="0"/>
              </a:rPr>
              <a:pPr/>
              <a:t>5</a:t>
            </a:fld>
            <a:endParaRPr lang="en-U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34564-027E-4717-86F8-293996997FA4}" type="slidenum">
              <a:rPr lang="en-US" smtClean="0">
                <a:latin typeface="Times New Roman" pitchFamily="-112" charset="0"/>
              </a:rPr>
              <a:pPr/>
              <a:t>6</a:t>
            </a:fld>
            <a:endParaRPr lang="en-U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34564-027E-4717-86F8-293996997FA4}" type="slidenum">
              <a:rPr lang="en-US" smtClean="0">
                <a:latin typeface="Times New Roman" pitchFamily="-112" charset="0"/>
              </a:rPr>
              <a:pPr/>
              <a:t>7</a:t>
            </a:fld>
            <a:endParaRPr lang="en-U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34564-027E-4717-86F8-293996997FA4}" type="slidenum">
              <a:rPr lang="en-US" smtClean="0">
                <a:latin typeface="Times New Roman" pitchFamily="-112" charset="0"/>
              </a:rPr>
              <a:pPr/>
              <a:t>8</a:t>
            </a:fld>
            <a:endParaRPr lang="en-U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Most things cost ~$50–100 these days: locks, lights, thermostats, even window-blind actuators</a:t>
            </a:r>
          </a:p>
          <a:p>
            <a:endParaRPr lang="en-US" baseline="0" dirty="0" smtClean="0"/>
          </a:p>
          <a:p>
            <a:pPr defTabSz="9252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Pictures:</a:t>
            </a:r>
            <a:r>
              <a:rPr lang="en-US" baseline="0" dirty="0" smtClean="0"/>
              <a:t> </a:t>
            </a:r>
            <a:r>
              <a:rPr lang="en-US" dirty="0" smtClean="0"/>
              <a:t>Georgia Tech Aware Home</a:t>
            </a:r>
            <a:r>
              <a:rPr lang="en-US" baseline="0" dirty="0" smtClean="0"/>
              <a:t>, Microsoft Home of the Future, Disney’s Smart House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4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48400" y="6400800"/>
            <a:ext cx="2895600" cy="457200"/>
          </a:xfr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70BF38C-8783-4CA4-A428-47B8A0FC9D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48400" y="6400800"/>
            <a:ext cx="2895600" cy="457200"/>
          </a:xfr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3E2F3DB-588A-4A4D-8866-1D4B6BA580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76200"/>
            <a:ext cx="221932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863" y="76200"/>
            <a:ext cx="6508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05550" y="6477000"/>
            <a:ext cx="2895600" cy="457200"/>
          </a:xfr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BF5090D-164D-4F8B-AA29-DEC29D8E42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990600"/>
            <a:ext cx="73152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05550" y="6400800"/>
            <a:ext cx="2895600" cy="457200"/>
          </a:xfr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F46EF2-5FF3-4255-A0DE-F18571CC76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90600"/>
            <a:ext cx="3581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990600"/>
            <a:ext cx="35814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05550" y="6400800"/>
            <a:ext cx="2895600" cy="457200"/>
          </a:xfr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3BE44FD-1B3A-4765-989A-16D82A72EA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90600"/>
            <a:ext cx="3581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3581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14400" y="3505200"/>
            <a:ext cx="73152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05550" y="6400800"/>
            <a:ext cx="2895600" cy="457200"/>
          </a:xfr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03C59E-1C20-48B8-AE48-51F36C88B3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xt slide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F83519-0986-6A4F-9867-35DB47F5FA0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120650" y="449184"/>
            <a:ext cx="8229600" cy="1143000"/>
          </a:xfrm>
        </p:spPr>
        <p:txBody>
          <a:bodyPr/>
          <a:lstStyle>
            <a:lvl1pPr>
              <a:defRPr sz="4800">
                <a:solidFill>
                  <a:srgbClr val="003F8F"/>
                </a:solidFill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20650" y="2220539"/>
            <a:ext cx="8229600" cy="806795"/>
          </a:xfrm>
        </p:spPr>
        <p:txBody>
          <a:bodyPr/>
          <a:lstStyle>
            <a:lvl1pPr marL="0" indent="0">
              <a:buNone/>
              <a:defRPr sz="3600" b="0" i="0">
                <a:solidFill>
                  <a:srgbClr val="003F8F"/>
                </a:solidFill>
                <a:latin typeface="Segoe Light"/>
                <a:cs typeface="Segoe Light"/>
              </a:defRPr>
            </a:lvl1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24660" y="2950832"/>
            <a:ext cx="8225591" cy="2867027"/>
          </a:xfrm>
        </p:spPr>
        <p:txBody>
          <a:bodyPr/>
          <a:lstStyle>
            <a:lvl1pPr marL="0" indent="0">
              <a:buNone/>
              <a:defRPr>
                <a:solidFill>
                  <a:srgbClr val="003F8F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622242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05550" y="6477000"/>
            <a:ext cx="2895600" cy="457200"/>
          </a:xfr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AEEEE1A-8B5F-4255-8853-16A44B7F9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05550" y="6400800"/>
            <a:ext cx="2895600" cy="457200"/>
          </a:xfr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99016C1-61C1-4E21-8E93-D1D5960304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581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581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05550" y="6400800"/>
            <a:ext cx="2895600" cy="457200"/>
          </a:xfr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A20463-EDA2-4747-9D3A-770C8A8AC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05550" y="6400800"/>
            <a:ext cx="2895600" cy="457200"/>
          </a:xfr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C4F1A98-4964-45CE-A58F-62643862FF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05550" y="6400800"/>
            <a:ext cx="2895600" cy="457200"/>
          </a:xfr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E2B3BE-A1F3-40D1-8EEC-8125F51F09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05550" y="6310313"/>
            <a:ext cx="2895600" cy="457200"/>
          </a:xfr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53EE4F3-45CC-47E8-B989-A71EF1B38C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05550" y="6477000"/>
            <a:ext cx="2895600" cy="457200"/>
          </a:xfr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3A5589E-8953-4BEE-BDD7-05D6E153CE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05550" y="6310313"/>
            <a:ext cx="2895600" cy="457200"/>
          </a:xfr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9C175A7-B27D-4E04-8BD0-3BF0E54F34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731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05550" y="65389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fld id="{E9592585-3565-48DA-B1FA-93911BBCB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69863" y="76200"/>
            <a:ext cx="8880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1.jpeg"/><Relationship Id="rId12" Type="http://schemas.openxmlformats.org/officeDocument/2006/relationships/image" Target="../media/image42.wmf"/><Relationship Id="rId13" Type="http://schemas.openxmlformats.org/officeDocument/2006/relationships/image" Target="../media/image43.wmf"/><Relationship Id="rId14" Type="http://schemas.openxmlformats.org/officeDocument/2006/relationships/image" Target="../media/image44.png"/><Relationship Id="rId15" Type="http://schemas.openxmlformats.org/officeDocument/2006/relationships/image" Target="../media/image45.emf"/><Relationship Id="rId16" Type="http://schemas.openxmlformats.org/officeDocument/2006/relationships/image" Target="../media/image46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34.wmf"/><Relationship Id="rId5" Type="http://schemas.openxmlformats.org/officeDocument/2006/relationships/image" Target="../media/image35.jpeg"/><Relationship Id="rId6" Type="http://schemas.openxmlformats.org/officeDocument/2006/relationships/image" Target="../media/image36.png"/><Relationship Id="rId7" Type="http://schemas.openxmlformats.org/officeDocument/2006/relationships/image" Target="../media/image37.wmf"/><Relationship Id="rId8" Type="http://schemas.openxmlformats.org/officeDocument/2006/relationships/image" Target="../media/image38.png"/><Relationship Id="rId9" Type="http://schemas.openxmlformats.org/officeDocument/2006/relationships/image" Target="../media/image39.wmf"/><Relationship Id="rId10" Type="http://schemas.openxmlformats.org/officeDocument/2006/relationships/image" Target="../media/image4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png"/><Relationship Id="rId12" Type="http://schemas.openxmlformats.org/officeDocument/2006/relationships/image" Target="../media/image55.jpeg"/><Relationship Id="rId13" Type="http://schemas.openxmlformats.org/officeDocument/2006/relationships/image" Target="../media/image56.jpeg"/><Relationship Id="rId14" Type="http://schemas.openxmlformats.org/officeDocument/2006/relationships/image" Target="../media/image57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47.jpe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nilanb@umbc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Microsoft%20Smart%20Home%20Vision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jpeg"/><Relationship Id="rId12" Type="http://schemas.openxmlformats.org/officeDocument/2006/relationships/image" Target="../media/image16.jpeg"/><Relationship Id="rId13" Type="http://schemas.openxmlformats.org/officeDocument/2006/relationships/image" Target="../media/image17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png"/><Relationship Id="rId10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hyperlink" Target="http://blogs.technet.com/b/microsoft_blog/archive/2011/10/17/behind-the-scenes-of-nui-at-microsoft.aspx" TargetMode="External"/><Relationship Id="rId5" Type="http://schemas.openxmlformats.org/officeDocument/2006/relationships/image" Target="../media/image31.jpeg"/><Relationship Id="rId6" Type="http://schemas.openxmlformats.org/officeDocument/2006/relationships/hyperlink" Target="http://www.imdb.com/media/rm3489111040/tt0192618" TargetMode="External"/><Relationship Id="rId7" Type="http://schemas.openxmlformats.org/officeDocument/2006/relationships/image" Target="../media/image32.jpeg"/><Relationship Id="rId8" Type="http://schemas.openxmlformats.org/officeDocument/2006/relationships/image" Target="../media/image33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E8D12-E5BE-4689-909E-A7CAFEA4E45E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0" y="183515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66"/>
                </a:solidFill>
                <a:latin typeface="Trebuchet MS" pitchFamily="34" charset="0"/>
              </a:rPr>
              <a:t>CMSC 691: Systems for Smart Home Automation</a:t>
            </a:r>
            <a:endParaRPr lang="en-US" sz="10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2590800" y="3201988"/>
            <a:ext cx="39624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rebuchet MS" pitchFamily="34" charset="0"/>
              </a:rPr>
              <a:t>Nilanjan Banerjee</a:t>
            </a:r>
          </a:p>
          <a:p>
            <a:pPr algn="ctr"/>
            <a:endParaRPr lang="en-US" sz="2000" b="1" baseline="30000"/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-19050" y="6370638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latin typeface="Trebuchet MS" pitchFamily="34" charset="0"/>
              </a:rPr>
              <a:t>Smart Home Automation</a:t>
            </a:r>
            <a:endParaRPr lang="en-US" sz="700" b="1" dirty="0">
              <a:latin typeface="Trebuchet MS" pitchFamily="34" charset="0"/>
            </a:endParaRP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2286000" y="3806825"/>
            <a:ext cx="464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Trebuchet MS" pitchFamily="34" charset="0"/>
              </a:rPr>
              <a:t>University of</a:t>
            </a:r>
            <a:r>
              <a:rPr lang="en-US" sz="1400" i="1" dirty="0" smtClean="0">
                <a:latin typeface="Trebuchet MS" pitchFamily="34" charset="0"/>
              </a:rPr>
              <a:t> Maryland</a:t>
            </a:r>
            <a:endParaRPr lang="en-US" sz="1400" b="1" baseline="30000" dirty="0" smtClean="0"/>
          </a:p>
          <a:p>
            <a:pPr algn="ctr"/>
            <a:r>
              <a:rPr lang="en-US" sz="1400" dirty="0" smtClean="0">
                <a:latin typeface="Trebuchet MS" pitchFamily="34" charset="0"/>
              </a:rPr>
              <a:t>Baltimore County</a:t>
            </a:r>
          </a:p>
          <a:p>
            <a:pPr algn="ctr"/>
            <a:r>
              <a:rPr lang="en-US" sz="1400" dirty="0" err="1" smtClean="0">
                <a:latin typeface="Trebuchet MS" pitchFamily="34" charset="0"/>
              </a:rPr>
              <a:t>nilanb@umbc.edu</a:t>
            </a:r>
            <a:endParaRPr lang="en-US" sz="1400" dirty="0" smtClean="0">
              <a:latin typeface="Trebuchet MS" pitchFamily="34" charset="0"/>
            </a:endParaRPr>
          </a:p>
          <a:p>
            <a:pPr algn="ctr"/>
            <a:r>
              <a:rPr lang="en-US" sz="1400" dirty="0" smtClean="0">
                <a:latin typeface="Trebuchet MS" pitchFamily="34" charset="0"/>
              </a:rPr>
              <a:t>http://www.csee.umbc.edu/~nilanb/teaching/</a:t>
            </a:r>
            <a:r>
              <a:rPr lang="en-US" sz="1400" dirty="0" smtClean="0">
                <a:latin typeface="Trebuchet MS" pitchFamily="34" charset="0"/>
              </a:rPr>
              <a:t>691/</a:t>
            </a:r>
            <a:endParaRPr lang="en-US" sz="14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285832"/>
              </p:ext>
            </p:extLst>
          </p:nvPr>
        </p:nvGraphicFramePr>
        <p:xfrm>
          <a:off x="457200" y="3124200"/>
          <a:ext cx="8229600" cy="51815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287099"/>
                <a:gridCol w="39425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/>
                          </a:solidFill>
                        </a:rPr>
                        <a:t>Poor</a:t>
                      </a:r>
                      <a:r>
                        <a:rPr lang="en-US" sz="2800" b="1" baseline="0" dirty="0" smtClean="0">
                          <a:solidFill>
                            <a:schemeClr val="tx2"/>
                          </a:solidFill>
                        </a:rPr>
                        <a:t> e</a:t>
                      </a:r>
                      <a:r>
                        <a:rPr lang="en-US" sz="2800" b="1" dirty="0" smtClean="0">
                          <a:solidFill>
                            <a:schemeClr val="tx2"/>
                          </a:solidFill>
                        </a:rPr>
                        <a:t>xtensibility </a:t>
                      </a:r>
                      <a:endParaRPr lang="en-US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/>
                          </a:solidFill>
                        </a:rPr>
                        <a:t>Management pain</a:t>
                      </a:r>
                      <a:endParaRPr lang="en-US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914400" y="3962400"/>
            <a:ext cx="3505200" cy="1838491"/>
            <a:chOff x="819900" y="4714709"/>
            <a:chExt cx="3505200" cy="1838491"/>
          </a:xfrm>
        </p:grpSpPr>
        <p:sp>
          <p:nvSpPr>
            <p:cNvPr id="13" name="Rounded Rectangle 12"/>
            <p:cNvSpPr/>
            <p:nvPr/>
          </p:nvSpPr>
          <p:spPr>
            <a:xfrm>
              <a:off x="819900" y="4719005"/>
              <a:ext cx="3505200" cy="1834195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C:\Program Files\Microsoft Office\MEDIA\CAGCAT10\j0185604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0700" y="5400509"/>
              <a:ext cx="685800" cy="686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2100" y="4714709"/>
              <a:ext cx="228600" cy="439685"/>
            </a:xfrm>
            <a:prstGeom prst="rect">
              <a:avLst/>
            </a:prstGeom>
          </p:spPr>
        </p:pic>
        <p:pic>
          <p:nvPicPr>
            <p:cNvPr id="21" name="Picture 20" descr="C:\Users\ratul\AppData\Local\Microsoft\Windows\Temporary Internet Files\Content.IE5\O0LJEH4F\MC900431570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032" y="5095709"/>
              <a:ext cx="529868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Straight Arrow Connector 17"/>
            <p:cNvCxnSpPr/>
            <p:nvPr/>
          </p:nvCxnSpPr>
          <p:spPr>
            <a:xfrm flipH="1" flipV="1">
              <a:off x="3410700" y="4943311"/>
              <a:ext cx="381000" cy="304798"/>
            </a:xfrm>
            <a:prstGeom prst="straightConnector1">
              <a:avLst/>
            </a:prstGeom>
            <a:ln w="31750">
              <a:solidFill>
                <a:srgbClr val="C0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 descr="C:\Users\ratul\AppData\Local\Microsoft\Windows\Temporary Internet Files\Content.IE5\T9G8E7VA\MC900441902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956" y="5284915"/>
              <a:ext cx="555544" cy="656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 descr="C:\Users\ratul\AppData\Local\Microsoft\Windows\Temporary Internet Files\Content.IE5\PVR1TTI8\MC900439833[2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00" y="5545494"/>
              <a:ext cx="464615" cy="464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9" descr="C:\Users\ratul\AppData\Local\Microsoft\Windows\Temporary Internet Files\Content.IE5\R2C6K8OV\MC900331055[1].w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300" y="4943309"/>
              <a:ext cx="533400" cy="342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 descr="C:\Users\ratul\AppData\Local\Microsoft\Windows\Temporary Internet Files\Content.IE5\88UNDNDD\MC900353275[1].wm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00" y="4790909"/>
              <a:ext cx="538742" cy="583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10"/>
            <p:cNvSpPr txBox="1"/>
            <p:nvPr/>
          </p:nvSpPr>
          <p:spPr>
            <a:xfrm>
              <a:off x="1683581" y="4954977"/>
              <a:ext cx="401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/>
                <a:t>or</a:t>
              </a:r>
              <a:endParaRPr lang="en-US" b="1" dirty="0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700" y="5504571"/>
              <a:ext cx="223221" cy="429339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858000" y="6010110"/>
              <a:ext cx="3429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Adding devices and tasks</a:t>
              </a:r>
              <a:endParaRPr lang="en-US" sz="20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2258773"/>
          </a:xfrm>
        </p:spPr>
        <p:txBody>
          <a:bodyPr>
            <a:normAutofit/>
          </a:bodyPr>
          <a:lstStyle/>
          <a:p>
            <a:r>
              <a:rPr lang="en-US" dirty="0" smtClean="0"/>
              <a:t>Pre-Study of homes with modern automation</a:t>
            </a:r>
          </a:p>
          <a:p>
            <a:pPr lvl="1"/>
            <a:r>
              <a:rPr lang="en-US" dirty="0" smtClean="0"/>
              <a:t>31 people across 14 households</a:t>
            </a:r>
          </a:p>
          <a:p>
            <a:pPr lvl="1"/>
            <a:r>
              <a:rPr lang="en-US" dirty="0" smtClean="0"/>
              <a:t>Enjoyed convenience, peace of mind and control</a:t>
            </a:r>
          </a:p>
          <a:p>
            <a:pPr lvl="1"/>
            <a:r>
              <a:rPr lang="en-US" dirty="0" smtClean="0"/>
              <a:t>But, had difficulty in two key areas: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651531" y="3810000"/>
            <a:ext cx="2209800" cy="2035149"/>
            <a:chOff x="5651531" y="4603073"/>
            <a:chExt cx="2209800" cy="2035149"/>
          </a:xfrm>
        </p:grpSpPr>
        <p:sp>
          <p:nvSpPr>
            <p:cNvPr id="12" name="Rounded Rectangle 11"/>
            <p:cNvSpPr/>
            <p:nvPr/>
          </p:nvSpPr>
          <p:spPr>
            <a:xfrm>
              <a:off x="5651531" y="4603073"/>
              <a:ext cx="2209800" cy="2035149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C:\Users\ratul\AppData\Local\Microsoft\Windows\Temporary Internet Files\Content.IE5\RG0V5GXH\MC900289966[1].wmf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85"/>
            <a:stretch/>
          </p:blipFill>
          <p:spPr bwMode="auto">
            <a:xfrm>
              <a:off x="6184931" y="4714709"/>
              <a:ext cx="1173477" cy="76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Straight Arrow Connector 22"/>
            <p:cNvCxnSpPr>
              <a:stCxn id="22" idx="2"/>
            </p:cNvCxnSpPr>
            <p:nvPr/>
          </p:nvCxnSpPr>
          <p:spPr>
            <a:xfrm flipH="1">
              <a:off x="6543896" y="5478359"/>
              <a:ext cx="227774" cy="584660"/>
            </a:xfrm>
            <a:prstGeom prst="straightConnector1">
              <a:avLst/>
            </a:prstGeom>
            <a:ln w="31750">
              <a:solidFill>
                <a:srgbClr val="C0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2" idx="2"/>
            </p:cNvCxnSpPr>
            <p:nvPr/>
          </p:nvCxnSpPr>
          <p:spPr>
            <a:xfrm>
              <a:off x="6771670" y="5478359"/>
              <a:ext cx="327661" cy="607934"/>
            </a:xfrm>
            <a:prstGeom prst="straightConnector1">
              <a:avLst/>
            </a:prstGeom>
            <a:ln w="31750">
              <a:solidFill>
                <a:srgbClr val="C0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 descr="C:\Users\ratul\AppData\Local\Microsoft\Windows\Temporary Internet Files\Content.IE5\RG0V5GXH\MC900434665[1].wm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072" y="5691220"/>
              <a:ext cx="285961" cy="263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C:\Users\ratul\AppData\Local\Microsoft\Windows\Temporary Internet Files\Content.IE5\45WZKNI8\MC900432538[1]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9257">
              <a:off x="6543895" y="5643545"/>
              <a:ext cx="227946" cy="224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9331" y="5956951"/>
              <a:ext cx="523128" cy="258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3" descr="C:\Users\ratul\AppData\Local\Microsoft\Windows\Temporary Internet Files\Content.IE5\0CJ0LWAQ\MC900440400[1]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5964" y="5556118"/>
              <a:ext cx="717931" cy="717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5727731" y="6127073"/>
              <a:ext cx="213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Access control</a:t>
              </a:r>
              <a:endParaRPr lang="en-US" sz="2400" b="1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01761" y="4061671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-19050" y="6370638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latin typeface="Trebuchet MS" pitchFamily="34" charset="0"/>
              </a:rPr>
              <a:t>Slide credit: </a:t>
            </a:r>
            <a:r>
              <a:rPr lang="en-US" sz="1600" b="1" dirty="0" err="1" smtClean="0">
                <a:latin typeface="Trebuchet MS" pitchFamily="34" charset="0"/>
              </a:rPr>
              <a:t>Ratul</a:t>
            </a:r>
            <a:r>
              <a:rPr lang="en-US" sz="1600" b="1" dirty="0" smtClean="0">
                <a:latin typeface="Trebuchet MS" pitchFamily="34" charset="0"/>
              </a:rPr>
              <a:t> </a:t>
            </a:r>
            <a:r>
              <a:rPr lang="en-US" sz="1600" b="1" dirty="0" err="1" smtClean="0">
                <a:latin typeface="Trebuchet MS" pitchFamily="34" charset="0"/>
              </a:rPr>
              <a:t>Mahajan</a:t>
            </a:r>
            <a:r>
              <a:rPr lang="en-US" sz="1600" b="1" i="1" dirty="0" smtClean="0">
                <a:latin typeface="Trebuchet MS" pitchFamily="34" charset="0"/>
              </a:rPr>
              <a:t>, An Operating System for the Home</a:t>
            </a:r>
            <a:endParaRPr lang="en-US" sz="700" b="1" i="1" dirty="0">
              <a:latin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549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801"/>
    </mc:Choice>
    <mc:Fallback xmlns="" xmlns:mv="urn:schemas-microsoft-com:mac:vml">
      <mp:transition xmlns:mp="http://schemas.microsoft.com/office/mac/powerpoint/2008/main" spd="slow" advTm="11480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 – Details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Hardware inflexibility</a:t>
            </a:r>
            <a:r>
              <a:rPr lang="en-US" dirty="0"/>
              <a:t>: networking wires, low-voltage wiring</a:t>
            </a:r>
          </a:p>
          <a:p>
            <a:r>
              <a:rPr lang="en-US" b="1" dirty="0" smtClean="0"/>
              <a:t>Extensibility</a:t>
            </a:r>
            <a:r>
              <a:rPr lang="en-US" dirty="0" smtClean="0"/>
              <a:t>: Organic growth</a:t>
            </a:r>
            <a:endParaRPr lang="en-US" dirty="0"/>
          </a:p>
          <a:p>
            <a:r>
              <a:rPr lang="en-US" b="1" dirty="0" smtClean="0"/>
              <a:t>Management</a:t>
            </a:r>
            <a:r>
              <a:rPr lang="en-US" dirty="0" smtClean="0"/>
              <a:t>: Security</a:t>
            </a:r>
          </a:p>
          <a:p>
            <a:pPr lvl="1"/>
            <a:r>
              <a:rPr lang="en-US" dirty="0" smtClean="0"/>
              <a:t>Currently the choice is between </a:t>
            </a:r>
            <a:r>
              <a:rPr lang="en-US" dirty="0"/>
              <a:t>security and inconvenience </a:t>
            </a:r>
            <a:r>
              <a:rPr lang="en-US" dirty="0" smtClean="0"/>
              <a:t>(guest / remote access)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-19050" y="6370638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latin typeface="Trebuchet MS" pitchFamily="34" charset="0"/>
              </a:rPr>
              <a:t>Slide credit: </a:t>
            </a:r>
            <a:r>
              <a:rPr lang="en-US" sz="1600" b="1" dirty="0" err="1" smtClean="0">
                <a:latin typeface="Trebuchet MS" pitchFamily="34" charset="0"/>
              </a:rPr>
              <a:t>Ratul</a:t>
            </a:r>
            <a:r>
              <a:rPr lang="en-US" sz="1600" b="1" dirty="0" smtClean="0">
                <a:latin typeface="Trebuchet MS" pitchFamily="34" charset="0"/>
              </a:rPr>
              <a:t> </a:t>
            </a:r>
            <a:r>
              <a:rPr lang="en-US" sz="1600" b="1" dirty="0" err="1" smtClean="0">
                <a:latin typeface="Trebuchet MS" pitchFamily="34" charset="0"/>
              </a:rPr>
              <a:t>Mahajan</a:t>
            </a:r>
            <a:r>
              <a:rPr lang="en-US" sz="1600" b="1" i="1" dirty="0" smtClean="0">
                <a:latin typeface="Trebuchet MS" pitchFamily="34" charset="0"/>
              </a:rPr>
              <a:t>, An Operating System for the Home</a:t>
            </a:r>
            <a:endParaRPr lang="en-US" sz="700" b="1" i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53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primer into the platform we would use: Lab-of-things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11832" y="4039488"/>
            <a:ext cx="3724183" cy="53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Home hub</a:t>
            </a:r>
          </a:p>
        </p:txBody>
      </p:sp>
      <p:sp>
        <p:nvSpPr>
          <p:cNvPr id="18" name="Oval 17"/>
          <p:cNvSpPr/>
          <p:nvPr/>
        </p:nvSpPr>
        <p:spPr>
          <a:xfrm>
            <a:off x="3371850" y="3127821"/>
            <a:ext cx="1170897" cy="685799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Security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3371851" y="4575621"/>
            <a:ext cx="1" cy="408341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4067133" y="4575621"/>
            <a:ext cx="1" cy="408341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482463" y="4575621"/>
            <a:ext cx="1" cy="408341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4851645" y="4575621"/>
            <a:ext cx="1" cy="408341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220827" y="4575621"/>
            <a:ext cx="1" cy="408341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590008" y="4575621"/>
            <a:ext cx="1" cy="408341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943601" y="4575621"/>
            <a:ext cx="1" cy="408341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6400800" y="4575621"/>
            <a:ext cx="1" cy="408341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6743700" y="4575621"/>
            <a:ext cx="1" cy="408341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372100" y="3127819"/>
            <a:ext cx="1131570" cy="685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……..</a:t>
            </a:r>
          </a:p>
        </p:txBody>
      </p:sp>
      <p:cxnSp>
        <p:nvCxnSpPr>
          <p:cNvPr id="45" name="Straight Arrow Connector 44"/>
          <p:cNvCxnSpPr>
            <a:stCxn id="2" idx="1"/>
            <a:endCxn id="41" idx="3"/>
          </p:cNvCxnSpPr>
          <p:nvPr/>
        </p:nvCxnSpPr>
        <p:spPr>
          <a:xfrm flipH="1" flipV="1">
            <a:off x="2457451" y="4115817"/>
            <a:ext cx="754381" cy="190373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loud"/>
          <p:cNvSpPr>
            <a:spLocks noChangeAspect="1" noEditPoints="1" noChangeArrowheads="1"/>
          </p:cNvSpPr>
          <p:nvPr/>
        </p:nvSpPr>
        <p:spPr bwMode="auto">
          <a:xfrm>
            <a:off x="5715000" y="1954008"/>
            <a:ext cx="2023682" cy="86628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Home store</a:t>
            </a:r>
          </a:p>
        </p:txBody>
      </p:sp>
      <p:pic>
        <p:nvPicPr>
          <p:cNvPr id="41" name="Picture 40" descr="msn-us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406" y="3813620"/>
            <a:ext cx="488045" cy="6043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0246" y="4382168"/>
            <a:ext cx="133129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/>
              <a:t>Z-Wave, DLNA, WiFi, etc.</a:t>
            </a: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5018712"/>
            <a:ext cx="390826" cy="52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870" y="5018713"/>
            <a:ext cx="265500" cy="50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937" y="4985678"/>
            <a:ext cx="401313" cy="53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5018712"/>
            <a:ext cx="514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589" y="5046087"/>
            <a:ext cx="378191" cy="5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653" y="5018710"/>
            <a:ext cx="411347" cy="54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68" y="5071655"/>
            <a:ext cx="600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4" descr="http://www.z-wave.com/modules/Products/images/products/2gig_g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979" y="5004108"/>
            <a:ext cx="529772" cy="51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http://www.z-wave.com/modules/Products/images/products/aeon_energy_illuminator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9" y="5046085"/>
            <a:ext cx="560837" cy="59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Straight Arrow Connector 71"/>
          <p:cNvCxnSpPr>
            <a:stCxn id="18" idx="2"/>
            <a:endCxn id="57" idx="3"/>
          </p:cNvCxnSpPr>
          <p:nvPr/>
        </p:nvCxnSpPr>
        <p:spPr>
          <a:xfrm flipH="1" flipV="1">
            <a:off x="2293569" y="2962301"/>
            <a:ext cx="1078281" cy="508418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6800850" y="2845691"/>
            <a:ext cx="0" cy="1193798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3714751" y="4575621"/>
            <a:ext cx="1" cy="408341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411980" y="3127819"/>
            <a:ext cx="1131570" cy="685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Climate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26666"/>
          <a:stretch/>
        </p:blipFill>
        <p:spPr>
          <a:xfrm>
            <a:off x="1485900" y="2621287"/>
            <a:ext cx="807669" cy="682031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 bwMode="auto">
          <a:xfrm>
            <a:off x="1679225" y="2061021"/>
            <a:ext cx="436974" cy="67231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47" fontAlgn="base">
              <a:spcBef>
                <a:spcPct val="0"/>
              </a:spcBef>
              <a:spcAft>
                <a:spcPct val="0"/>
              </a:spcAft>
            </a:pPr>
            <a:r>
              <a:rPr lang="en-US" sz="1471" b="1" dirty="0">
                <a:solidFill>
                  <a:schemeClr val="tx1"/>
                </a:solidFill>
              </a:rPr>
              <a:t>App</a:t>
            </a:r>
            <a:br>
              <a:rPr lang="en-US" sz="1471" b="1" dirty="0">
                <a:solidFill>
                  <a:schemeClr val="tx1"/>
                </a:solidFill>
              </a:rPr>
            </a:br>
            <a:r>
              <a:rPr lang="en-US" sz="1471" b="1" dirty="0">
                <a:solidFill>
                  <a:schemeClr val="tx1"/>
                </a:solidFill>
              </a:rPr>
              <a:t>UI</a:t>
            </a:r>
          </a:p>
        </p:txBody>
      </p:sp>
      <p:cxnSp>
        <p:nvCxnSpPr>
          <p:cNvPr id="59" name="Straight Arrow Connector 58"/>
          <p:cNvCxnSpPr>
            <a:stCxn id="57" idx="2"/>
            <a:endCxn id="41" idx="0"/>
          </p:cNvCxnSpPr>
          <p:nvPr/>
        </p:nvCxnSpPr>
        <p:spPr>
          <a:xfrm>
            <a:off x="1889736" y="3303318"/>
            <a:ext cx="323693" cy="510303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1831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6060"/>
    </mc:Choice>
    <mc:Fallback xmlns="" xmlns:mv="urn:schemas-microsoft-com:mac:vml">
      <mp:transition xmlns:mp="http://schemas.microsoft.com/office/mac/powerpoint/2008/main" spd="slow" advClick="0" advTm="6606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43" grpId="0" animBg="1"/>
      <p:bldP spid="44" grpId="0" animBg="1"/>
      <p:bldP spid="56" grpId="0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A4475-E14C-473E-BDA1-85181BD4071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63" y="76200"/>
            <a:ext cx="8880475" cy="685800"/>
          </a:xfrm>
        </p:spPr>
        <p:txBody>
          <a:bodyPr/>
          <a:lstStyle/>
          <a:p>
            <a:r>
              <a:rPr lang="en-US" dirty="0" smtClean="0"/>
              <a:t>Ok! Tell me what the course contents are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609600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Primer into C#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lang="en-US" sz="1800" kern="0" dirty="0" smtClean="0">
                <a:latin typeface="+mn-lt"/>
              </a:rPr>
              <a:t>basics of C#, Visual Studio Professional</a:t>
            </a:r>
            <a:endParaRPr kumimoji="0" lang="en-US" sz="18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Introduction to Lab-of-things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lang="en-US" sz="1800" kern="0" dirty="0" err="1" smtClean="0">
                <a:latin typeface="+mn-lt"/>
              </a:rPr>
              <a:t>HomeHub</a:t>
            </a:r>
            <a:r>
              <a:rPr lang="en-US" sz="1800" kern="0" dirty="0" smtClean="0">
                <a:latin typeface="+mn-lt"/>
              </a:rPr>
              <a:t>: Based on Home Operating System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lang="en-US" sz="1800" kern="0" dirty="0" smtClean="0">
                <a:latin typeface="+mn-lt"/>
              </a:rPr>
              <a:t>Cloud components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Programming using Lab-of-things [Core of the class]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lang="en-US" sz="1800" kern="0" dirty="0" smtClean="0">
                <a:latin typeface="+mn-lt"/>
              </a:rPr>
              <a:t>Concept of Drivers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lang="en-US" sz="1800" kern="0" dirty="0" smtClean="0">
                <a:latin typeface="+mn-lt"/>
              </a:rPr>
              <a:t>Concept of Scouts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lang="en-US" sz="1800" kern="0" dirty="0" smtClean="0">
                <a:latin typeface="+mn-lt"/>
              </a:rPr>
              <a:t>Concept of Apps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Programming Specific Sensors [Core of the class]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lang="en-US" sz="1800" kern="0" dirty="0" smtClean="0">
                <a:latin typeface="+mn-lt"/>
              </a:rPr>
              <a:t>Energy meters, Window and door sensors, </a:t>
            </a:r>
            <a:r>
              <a:rPr lang="en-US" sz="1800" kern="0" dirty="0" err="1" smtClean="0">
                <a:latin typeface="+mn-lt"/>
              </a:rPr>
              <a:t>Multisensor</a:t>
            </a:r>
            <a:endParaRPr lang="en-US" sz="1800" kern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lang="en-US" sz="1800" kern="0" dirty="0" smtClean="0">
                <a:latin typeface="+mn-lt"/>
              </a:rPr>
              <a:t>Proximity Sensors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lang="en-US" sz="1800" kern="0" dirty="0" err="1" smtClean="0">
                <a:latin typeface="+mn-lt"/>
              </a:rPr>
              <a:t>Kinect</a:t>
            </a:r>
            <a:endParaRPr lang="en-US" sz="18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Cloud services [Core of the class]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lang="en-US" sz="1800" kern="0" dirty="0" smtClean="0">
                <a:latin typeface="+mn-lt"/>
              </a:rPr>
              <a:t>Storage, </a:t>
            </a:r>
            <a:r>
              <a:rPr lang="en-US" sz="1800" kern="0" dirty="0" err="1" smtClean="0">
                <a:latin typeface="+mn-lt"/>
              </a:rPr>
              <a:t>webservices</a:t>
            </a:r>
            <a:r>
              <a:rPr lang="en-US" sz="1800" kern="0" dirty="0" smtClean="0">
                <a:latin typeface="+mn-lt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Control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Smartphone applications (simple)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endParaRPr lang="en-US" sz="1800" kern="0" dirty="0" smtClean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advTm="25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A4475-E14C-473E-BDA1-85181BD4071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63" y="76200"/>
            <a:ext cx="8880475" cy="685800"/>
          </a:xfrm>
        </p:spPr>
        <p:txBody>
          <a:bodyPr/>
          <a:lstStyle/>
          <a:p>
            <a:r>
              <a:rPr lang="en-US" dirty="0" smtClean="0"/>
              <a:t>Is this course for me?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Should have knowledge of object-oriented programming.</a:t>
            </a:r>
          </a:p>
          <a:p>
            <a:pPr marL="800100" lvl="1" indent="-342900">
              <a:spcBef>
                <a:spcPct val="20000"/>
              </a:spcBef>
              <a:tabLst>
                <a:tab pos="3657600" algn="l"/>
              </a:tabLst>
              <a:defRPr/>
            </a:pPr>
            <a:endParaRPr kumimoji="0" lang="en-US" sz="20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Should have working knowledge of networking and operating system concepts</a:t>
            </a:r>
          </a:p>
          <a:p>
            <a:pPr marL="800100" lvl="1" indent="-342900">
              <a:spcBef>
                <a:spcPct val="20000"/>
              </a:spcBef>
              <a:tabLst>
                <a:tab pos="3657600" algn="l"/>
              </a:tabLst>
              <a:defRPr/>
            </a:pPr>
            <a:endParaRPr lang="en-US" sz="20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This is not a book-oriented course. Your creativity will be tested in the assignments, class discussions, and final projects. </a:t>
            </a:r>
          </a:p>
        </p:txBody>
      </p:sp>
    </p:spTree>
  </p:cSld>
  <p:clrMapOvr>
    <a:masterClrMapping/>
  </p:clrMapOvr>
  <p:transition xmlns:p14="http://schemas.microsoft.com/office/powerpoint/2010/main" advTm="25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C7034-065D-4C36-B219-D5EA5CC050F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I </a:t>
            </a:r>
            <a:r>
              <a:rPr lang="en-US" smtClean="0"/>
              <a:t>be graded?</a:t>
            </a:r>
            <a:endParaRPr lang="en-US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746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Assignments in groups of two </a:t>
            </a:r>
            <a:r>
              <a:rPr lang="en-US" sz="2000" b="1" kern="0" dirty="0" smtClean="0">
                <a:latin typeface="+mn-lt"/>
              </a:rPr>
              <a:t>(2-3 total) (30 points)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noProof="0" dirty="0" smtClean="0">
                <a:latin typeface="+mn-lt"/>
              </a:rPr>
              <a:t>Building simple </a:t>
            </a:r>
            <a:r>
              <a:rPr lang="en-US" sz="2000" kern="0" noProof="0" dirty="0" err="1" smtClean="0">
                <a:latin typeface="+mn-lt"/>
              </a:rPr>
              <a:t>LoT</a:t>
            </a:r>
            <a:r>
              <a:rPr lang="en-US" sz="2000" kern="0" noProof="0" dirty="0" smtClean="0">
                <a:latin typeface="+mn-lt"/>
              </a:rPr>
              <a:t> drivers and applications.</a:t>
            </a:r>
            <a:endParaRPr kumimoji="0" lang="en-US" sz="2000" b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tabLst>
                <a:tab pos="3657600" algn="l"/>
              </a:tabLst>
            </a:pPr>
            <a:endParaRPr kumimoji="0" lang="en-US" sz="20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In-class midterm </a:t>
            </a:r>
            <a:r>
              <a:rPr lang="en-US" sz="2000" b="1" kern="0" dirty="0" smtClean="0">
                <a:latin typeface="+mn-lt"/>
              </a:rPr>
              <a:t>(15 points)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Testing design skills and mobile programming skills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endParaRPr lang="en-US" sz="20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Final project groups of 2 </a:t>
            </a:r>
            <a:r>
              <a:rPr lang="en-US" sz="2000" b="1" kern="0" dirty="0" smtClean="0">
                <a:latin typeface="+mn-lt"/>
              </a:rPr>
              <a:t>(45 points)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Hopefully we will have a poster/demo session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endParaRPr lang="en-US" sz="20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In class discussions </a:t>
            </a:r>
            <a:r>
              <a:rPr lang="en-US" sz="2000" b="1" kern="0" dirty="0" smtClean="0">
                <a:latin typeface="+mn-lt"/>
              </a:rPr>
              <a:t>(10 points)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Discussions related to research papers in the area.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endParaRPr lang="en-US" sz="2000" kern="0" dirty="0" smtClean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advTm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3F71D-6A7B-4AEE-A3CC-F861B6CE3EF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746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Two to Three assignments on design problems</a:t>
            </a:r>
            <a:endParaRPr lang="en-US" sz="2000" b="1" kern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Involve coding using Lab-of-Things  </a:t>
            </a:r>
            <a:endParaRPr kumimoji="0" lang="en-US" sz="2000" b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tabLst>
                <a:tab pos="3657600" algn="l"/>
              </a:tabLst>
            </a:pPr>
            <a:endParaRPr kumimoji="0" lang="en-US" sz="20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Groups of two solving the assignments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endParaRPr lang="en-US" sz="20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Grading</a:t>
            </a:r>
            <a:endParaRPr lang="en-US" sz="2000" b="1" kern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Source code (7 points)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Video --- every group will make a video of their assignment and upload it on </a:t>
            </a:r>
            <a:r>
              <a:rPr lang="en-US" sz="2000" kern="0" dirty="0" err="1" smtClean="0">
                <a:latin typeface="+mn-lt"/>
              </a:rPr>
              <a:t>youtube</a:t>
            </a:r>
            <a:r>
              <a:rPr lang="en-US" sz="2000" kern="0" dirty="0" smtClean="0">
                <a:latin typeface="+mn-lt"/>
              </a:rPr>
              <a:t>. (3 points)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I will share the video and everyone in the class votes on it (best video gets an extra 5 points on the assignment)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endParaRPr lang="en-US" sz="2000" kern="0" dirty="0" smtClean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advTm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3F71D-6A7B-4AEE-A3CC-F861B6CE3EF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746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In-class midterm </a:t>
            </a:r>
            <a:endParaRPr lang="en-US" sz="2000" b="1" kern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tabLst>
                <a:tab pos="3657600" algn="l"/>
              </a:tabLst>
            </a:pPr>
            <a:endParaRPr kumimoji="0" lang="en-US" sz="2000" b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tabLst>
                <a:tab pos="3657600" algn="l"/>
              </a:tabLst>
            </a:pPr>
            <a:endParaRPr kumimoji="0" lang="en-US" sz="20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Design and coding problems</a:t>
            </a:r>
            <a:endParaRPr lang="en-US" sz="2000" b="1" kern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tabLst>
                <a:tab pos="3657600" algn="l"/>
              </a:tabLst>
            </a:pPr>
            <a:endParaRPr lang="en-US" sz="20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endParaRPr lang="en-US" sz="20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Grading</a:t>
            </a:r>
            <a:endParaRPr lang="en-US" sz="2000" b="1" kern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15 points towards final grade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endParaRPr lang="en-US" sz="2000" kern="0" dirty="0" smtClean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advTm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3F71D-6A7B-4AEE-A3CC-F861B6CE3EF5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dirty="0" smtClean="0"/>
              <a:t>Group Project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Will have to do some coordination for the project.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There is a $500 first prize for the BEST project, sponsored by Microsoft Research.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5609" y="2514600"/>
            <a:ext cx="838205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Calibri"/>
                <a:cs typeface="Calibri"/>
              </a:rPr>
              <a:t>Here is what I am envisioning for the final poster/demo session</a:t>
            </a:r>
            <a:endParaRPr lang="en-US" sz="2500" dirty="0"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985" y="4112055"/>
            <a:ext cx="8804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/>
              <a:t>http://</a:t>
            </a:r>
            <a:r>
              <a:rPr lang="en-US" sz="1800" b="1" dirty="0" err="1"/>
              <a:t>research.microsoft.com</a:t>
            </a:r>
            <a:r>
              <a:rPr lang="en-US" sz="1800" b="1" dirty="0"/>
              <a:t>/en-us/um/</a:t>
            </a:r>
            <a:r>
              <a:rPr lang="en-US" sz="1800" b="1" dirty="0" err="1"/>
              <a:t>redmond</a:t>
            </a:r>
            <a:r>
              <a:rPr lang="en-US" sz="1800" b="1" dirty="0"/>
              <a:t>/projects/</a:t>
            </a:r>
            <a:r>
              <a:rPr lang="en-US" sz="1800" b="1" dirty="0" err="1"/>
              <a:t>homeos</a:t>
            </a:r>
            <a:r>
              <a:rPr lang="en-US" sz="1800" b="1" dirty="0"/>
              <a:t>/</a:t>
            </a:r>
            <a:r>
              <a:rPr lang="en-US" sz="1800" b="1" dirty="0" err="1"/>
              <a:t>homeos-demos.htm</a:t>
            </a:r>
            <a:endParaRPr lang="en-US" sz="1800" b="1" dirty="0"/>
          </a:p>
        </p:txBody>
      </p:sp>
    </p:spTree>
  </p:cSld>
  <p:clrMapOvr>
    <a:masterClrMapping/>
  </p:clrMapOvr>
  <p:transition xmlns:p14="http://schemas.microsoft.com/office/powerpoint/2010/main" advTm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3F71D-6A7B-4AEE-A3CC-F861B6CE3EF5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dirty="0" smtClean="0"/>
              <a:t>Group formation semantics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7467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You should create a </a:t>
            </a:r>
            <a:r>
              <a:rPr lang="en-US" sz="2000" kern="0" dirty="0" err="1" smtClean="0">
                <a:latin typeface="+mn-lt"/>
              </a:rPr>
              <a:t>google</a:t>
            </a:r>
            <a:r>
              <a:rPr lang="en-US" sz="2000" kern="0" dirty="0" smtClean="0">
                <a:latin typeface="+mn-lt"/>
              </a:rPr>
              <a:t> site per group</a:t>
            </a:r>
            <a:endParaRPr kumimoji="0" lang="en-US" sz="2000" b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tabLst>
                <a:tab pos="3657600" algn="l"/>
              </a:tabLst>
            </a:pPr>
            <a:endParaRPr kumimoji="0" lang="en-US" sz="20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Google site should be *just* shared with me </a:t>
            </a:r>
            <a:r>
              <a:rPr lang="en-US" sz="2000" kern="0" smtClean="0">
                <a:latin typeface="+mn-lt"/>
              </a:rPr>
              <a:t>and the </a:t>
            </a:r>
            <a:r>
              <a:rPr lang="en-US" sz="2000" kern="0" dirty="0" smtClean="0">
                <a:latin typeface="+mn-lt"/>
              </a:rPr>
              <a:t>grader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My email address (</a:t>
            </a:r>
            <a:r>
              <a:rPr lang="en-US" sz="2000" kern="0" dirty="0" smtClean="0">
                <a:latin typeface="+mn-lt"/>
                <a:hlinkClick r:id="rId3"/>
              </a:rPr>
              <a:t>nilanb@umbc.edu</a:t>
            </a:r>
            <a:r>
              <a:rPr lang="en-US" sz="2000" kern="0" dirty="0" smtClean="0">
                <a:latin typeface="+mn-lt"/>
              </a:rPr>
              <a:t>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Grader to be decided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endParaRPr lang="en-US" sz="20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The </a:t>
            </a:r>
            <a:r>
              <a:rPr lang="en-US" sz="2000" kern="0" dirty="0" err="1" smtClean="0">
                <a:latin typeface="+mn-lt"/>
              </a:rPr>
              <a:t>google</a:t>
            </a:r>
            <a:r>
              <a:rPr lang="en-US" sz="2000" kern="0" dirty="0" smtClean="0">
                <a:latin typeface="+mn-lt"/>
              </a:rPr>
              <a:t> site would form the portal for the following.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Submitting your assignments.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Keeping track of your final projects.</a:t>
            </a:r>
          </a:p>
        </p:txBody>
      </p:sp>
    </p:spTree>
  </p:cSld>
  <p:clrMapOvr>
    <a:masterClrMapping/>
  </p:clrMapOvr>
  <p:transition xmlns:p14="http://schemas.microsoft.com/office/powerpoint/2010/main" advTm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D1225-BCA0-4D3B-BD6A-ACFA6DB396BF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63" y="76200"/>
            <a:ext cx="8880475" cy="685800"/>
          </a:xfrm>
        </p:spPr>
        <p:txBody>
          <a:bodyPr/>
          <a:lstStyle/>
          <a:p>
            <a:r>
              <a:rPr lang="en-US" dirty="0" smtClean="0"/>
              <a:t>Course inspired by the following Microsoft Vision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156725" y="2505670"/>
            <a:ext cx="705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>
                <a:hlinkClick r:id="rId3" action="ppaction://hlinkfile"/>
              </a:rPr>
              <a:t>http</a:t>
            </a:r>
            <a:r>
              <a:rPr lang="nl-NL" sz="2400" b="1" dirty="0">
                <a:hlinkClick r:id="rId3" action="ppaction://hlinkfile"/>
              </a:rPr>
              <a:t>://www.youtube.com/watch?v=Wh-LV28Quqs</a:t>
            </a:r>
            <a:endParaRPr lang="en-US" sz="2400" b="1" dirty="0"/>
          </a:p>
        </p:txBody>
      </p:sp>
    </p:spTree>
  </p:cSld>
  <p:clrMapOvr>
    <a:masterClrMapping/>
  </p:clrMapOvr>
  <p:transition xmlns:p14="http://schemas.microsoft.com/office/powerpoint/2010/main" advTm="25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3F71D-6A7B-4AEE-A3CC-F861B6CE3EF5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dirty="0" smtClean="0"/>
              <a:t>Lecturing style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295400" y="1447800"/>
            <a:ext cx="6477000" cy="1219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295400" y="3040797"/>
            <a:ext cx="6477000" cy="1219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1600200"/>
            <a:ext cx="4859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tx2"/>
                </a:solidFill>
              </a:rPr>
              <a:t>Demo-oriented Lecturing</a:t>
            </a:r>
          </a:p>
          <a:p>
            <a:r>
              <a:rPr lang="en-US" sz="2400" b="1" i="1" dirty="0" smtClean="0">
                <a:solidFill>
                  <a:schemeClr val="tx2"/>
                </a:solidFill>
              </a:rPr>
              <a:t>   bring your laptops if you have one</a:t>
            </a:r>
            <a:endParaRPr lang="en-US" sz="2400" b="1" i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3234898"/>
            <a:ext cx="5619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tx2"/>
                </a:solidFill>
              </a:rPr>
              <a:t>Discussions on interesting papers in the area.</a:t>
            </a:r>
          </a:p>
        </p:txBody>
      </p:sp>
    </p:spTree>
  </p:cSld>
  <p:clrMapOvr>
    <a:masterClrMapping/>
  </p:clrMapOvr>
  <p:transition xmlns:p14="http://schemas.microsoft.com/office/powerpoint/2010/main" advTm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685800"/>
          </a:xfrm>
        </p:spPr>
        <p:txBody>
          <a:bodyPr/>
          <a:lstStyle/>
          <a:p>
            <a:r>
              <a:rPr lang="en-US" dirty="0" smtClean="0"/>
              <a:t>Resources you will need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2B3BE-A1F3-40D1-8EEC-8125F51F091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746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Visual Studio professional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kumimoji="0" lang="en-US" sz="20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UMBC has a license of Visual Studio and it is installed in CSEE classrooms ITE 240, 242, 375.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CSEE has renewed its </a:t>
            </a:r>
            <a:r>
              <a:rPr lang="en-US" sz="2000" kern="0" dirty="0" err="1" smtClean="0">
                <a:latin typeface="+mn-lt"/>
              </a:rPr>
              <a:t>Dreamspark</a:t>
            </a:r>
            <a:r>
              <a:rPr lang="en-US" sz="2000" kern="0" dirty="0" smtClean="0">
                <a:latin typeface="+mn-lt"/>
              </a:rPr>
              <a:t> license. You should be able to download it on your personal computers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kumimoji="0" lang="en-US" sz="20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start, you can download </a:t>
            </a:r>
            <a:r>
              <a:rPr lang="en-US" sz="2000" kern="0" dirty="0" smtClean="0">
                <a:latin typeface="+mn-lt"/>
              </a:rPr>
              <a:t>the Visual Studio professional trial version. You can download a virtual machine if you do not have Windows on your personal machine</a:t>
            </a:r>
            <a:endParaRPr kumimoji="0" lang="en-US" sz="2000" b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3657600" algn="l"/>
              </a:tabLst>
              <a:defRPr/>
            </a:pPr>
            <a:endParaRPr lang="en-US" sz="20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We will work with real sensors (I will provide them)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Energy meters, </a:t>
            </a:r>
            <a:r>
              <a:rPr lang="en-US" sz="2000" kern="0" dirty="0" err="1" smtClean="0">
                <a:latin typeface="+mn-lt"/>
              </a:rPr>
              <a:t>multisensors</a:t>
            </a:r>
            <a:r>
              <a:rPr lang="en-US" sz="2000" kern="0" dirty="0" smtClean="0">
                <a:latin typeface="+mn-lt"/>
              </a:rPr>
              <a:t>, door and window sensors, proximity sensors, </a:t>
            </a:r>
            <a:r>
              <a:rPr lang="en-US" sz="2000" kern="0" dirty="0" err="1" smtClean="0">
                <a:latin typeface="+mn-lt"/>
              </a:rPr>
              <a:t>kinect</a:t>
            </a:r>
            <a:r>
              <a:rPr lang="en-US" sz="2000" kern="0" dirty="0" smtClean="0">
                <a:latin typeface="+mn-lt"/>
              </a:rPr>
              <a:t> 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DE165-1854-4359-889E-E9FF5EA539E0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63" y="76200"/>
            <a:ext cx="8880475" cy="685800"/>
          </a:xfrm>
        </p:spPr>
        <p:txBody>
          <a:bodyPr/>
          <a:lstStyle/>
          <a:p>
            <a:r>
              <a:rPr lang="en-US" dirty="0" smtClean="0"/>
              <a:t>Administrivia…</a:t>
            </a:r>
            <a:endParaRPr lang="en-US" i="1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7467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Course webpage and reading list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noProof="0" dirty="0" smtClean="0">
                <a:latin typeface="+mn-lt"/>
              </a:rPr>
              <a:t>www.csee.umbc.edu/~nilanb/teaching/691/</a:t>
            </a:r>
            <a:endParaRPr kumimoji="0" lang="en-US" sz="2000" b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baseline="0" dirty="0" smtClean="0">
                <a:latin typeface="+mn-lt"/>
              </a:rPr>
              <a:t>My email id: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n-US" sz="2000" kern="0" dirty="0" err="1" smtClean="0">
                <a:latin typeface="+mn-lt"/>
              </a:rPr>
              <a:t>nilanb@umbc.edu</a:t>
            </a:r>
            <a:endParaRPr lang="en-US" sz="2000" kern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Discussion Group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Piazza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Class hours: 1:00pm – 2:15 pm (Mon, Wed)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Office hours: 9:45 – 10:30 (Monday) or by appointment</a:t>
            </a:r>
            <a:endParaRPr kumimoji="0" lang="en-US" sz="20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Grader: TBD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Office hours: TBD.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Come and talk to me if you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To discuss project ideas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Group formation and other semantics</a:t>
            </a:r>
          </a:p>
        </p:txBody>
      </p:sp>
    </p:spTree>
  </p:cSld>
  <p:clrMapOvr>
    <a:masterClrMapping/>
  </p:clrMapOvr>
  <p:transition xmlns:p14="http://schemas.microsoft.com/office/powerpoint/2010/main" advTm="25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0B813-FEE5-43C8-B412-A5A5B5D9FD83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63" y="76200"/>
            <a:ext cx="8880475" cy="685800"/>
          </a:xfrm>
        </p:spPr>
        <p:txBody>
          <a:bodyPr/>
          <a:lstStyle/>
          <a:p>
            <a:r>
              <a:rPr lang="en-US" dirty="0" smtClean="0"/>
              <a:t>Next Lecture</a:t>
            </a:r>
            <a:endParaRPr lang="en-US" i="1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7467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Start with Primer on C#</a:t>
            </a:r>
          </a:p>
        </p:txBody>
      </p:sp>
    </p:spTree>
  </p:cSld>
  <p:clrMapOvr>
    <a:masterClrMapping/>
  </p:clrMapOvr>
  <p:transition xmlns:p14="http://schemas.microsoft.com/office/powerpoint/2010/main" advTm="25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912" y="3264698"/>
            <a:ext cx="687574" cy="1295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855" y="710920"/>
            <a:ext cx="2360225" cy="25656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662" y="4617256"/>
            <a:ext cx="4607719" cy="660400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56" r="45850" b="57403"/>
          <a:stretch/>
        </p:blipFill>
        <p:spPr bwMode="auto">
          <a:xfrm>
            <a:off x="494577" y="2234821"/>
            <a:ext cx="3806446" cy="111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" t="31872" r="5035" b="44686"/>
          <a:stretch/>
        </p:blipFill>
        <p:spPr bwMode="auto">
          <a:xfrm>
            <a:off x="533400" y="1021617"/>
            <a:ext cx="4147943" cy="126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t="56102" r="19091" b="30667"/>
          <a:stretch/>
        </p:blipFill>
        <p:spPr bwMode="auto">
          <a:xfrm>
            <a:off x="4019933" y="3424767"/>
            <a:ext cx="4733106" cy="96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" t="40589" r="40323" b="48467"/>
          <a:stretch/>
        </p:blipFill>
        <p:spPr bwMode="auto">
          <a:xfrm>
            <a:off x="3729328" y="5240879"/>
            <a:ext cx="4997687" cy="112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63" y="76200"/>
            <a:ext cx="8880475" cy="6858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Homes are the epicenter of sensors/analytics/automation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-19050" y="6370638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latin typeface="Trebuchet MS" pitchFamily="34" charset="0"/>
              </a:rPr>
              <a:t>Slide credit: </a:t>
            </a:r>
            <a:r>
              <a:rPr lang="en-US" sz="1600" b="1" dirty="0" err="1" smtClean="0">
                <a:latin typeface="Trebuchet MS" pitchFamily="34" charset="0"/>
              </a:rPr>
              <a:t>Ratul</a:t>
            </a:r>
            <a:r>
              <a:rPr lang="en-US" sz="1600" b="1" dirty="0" smtClean="0">
                <a:latin typeface="Trebuchet MS" pitchFamily="34" charset="0"/>
              </a:rPr>
              <a:t> </a:t>
            </a:r>
            <a:r>
              <a:rPr lang="en-US" sz="1600" b="1" dirty="0" err="1" smtClean="0">
                <a:latin typeface="Trebuchet MS" pitchFamily="34" charset="0"/>
              </a:rPr>
              <a:t>Mahajan</a:t>
            </a:r>
            <a:r>
              <a:rPr lang="en-US" sz="1600" b="1" i="1" dirty="0" smtClean="0">
                <a:latin typeface="Trebuchet MS" pitchFamily="34" charset="0"/>
              </a:rPr>
              <a:t>, Accelerating innovation in Home Technology</a:t>
            </a:r>
            <a:endParaRPr lang="en-US" sz="700" b="1" i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89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83"/>
    </mc:Choice>
    <mc:Fallback xmlns="" xmlns:mv="urn:schemas-microsoft-com:mac:vml">
      <mp:transition xmlns:mp="http://schemas.microsoft.com/office/mac/powerpoint/2008/main" spd="slow" advTm="3028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Homes are the epicenter of sensors/analytics/automation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400962" y="1958935"/>
            <a:ext cx="1463040" cy="1280160"/>
          </a:xfrm>
          <a:prstGeom prst="ellipse">
            <a:avLst/>
          </a:prstGeom>
          <a:solidFill>
            <a:srgbClr val="CCFFCC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Remote lock</a:t>
            </a:r>
          </a:p>
        </p:txBody>
      </p:sp>
      <p:sp>
        <p:nvSpPr>
          <p:cNvPr id="11" name="Oval 10"/>
          <p:cNvSpPr/>
          <p:nvPr/>
        </p:nvSpPr>
        <p:spPr>
          <a:xfrm>
            <a:off x="6214015" y="1958935"/>
            <a:ext cx="1463040" cy="1280160"/>
          </a:xfrm>
          <a:prstGeom prst="ellipse">
            <a:avLst/>
          </a:prstGeom>
          <a:solidFill>
            <a:srgbClr val="CCFFCC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Keyless </a:t>
            </a:r>
            <a:r>
              <a:rPr lang="en-US" sz="1800" dirty="0">
                <a:solidFill>
                  <a:schemeClr val="tx1"/>
                </a:solidFill>
              </a:rPr>
              <a:t>e</a:t>
            </a:r>
            <a:r>
              <a:rPr lang="en-US" sz="1800" dirty="0" smtClean="0">
                <a:solidFill>
                  <a:schemeClr val="tx1"/>
                </a:solidFill>
              </a:rPr>
              <a:t>ntry</a:t>
            </a:r>
          </a:p>
        </p:txBody>
      </p:sp>
      <p:sp>
        <p:nvSpPr>
          <p:cNvPr id="12" name="Oval 11"/>
          <p:cNvSpPr/>
          <p:nvPr/>
        </p:nvSpPr>
        <p:spPr>
          <a:xfrm>
            <a:off x="5027070" y="1958935"/>
            <a:ext cx="1463040" cy="1280160"/>
          </a:xfrm>
          <a:prstGeom prst="ellipse">
            <a:avLst/>
          </a:prstGeom>
          <a:solidFill>
            <a:srgbClr val="CCFFCC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Climate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control</a:t>
            </a:r>
          </a:p>
        </p:txBody>
      </p:sp>
      <p:sp>
        <p:nvSpPr>
          <p:cNvPr id="13" name="Oval 12"/>
          <p:cNvSpPr/>
          <p:nvPr/>
        </p:nvSpPr>
        <p:spPr>
          <a:xfrm>
            <a:off x="3762505" y="1958935"/>
            <a:ext cx="1540660" cy="1280160"/>
          </a:xfrm>
          <a:prstGeom prst="ellipse">
            <a:avLst/>
          </a:prstGeom>
          <a:solidFill>
            <a:srgbClr val="CCFFCC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Alerts w/Photos</a:t>
            </a:r>
          </a:p>
        </p:txBody>
      </p:sp>
      <p:sp>
        <p:nvSpPr>
          <p:cNvPr id="14" name="Oval 13"/>
          <p:cNvSpPr/>
          <p:nvPr/>
        </p:nvSpPr>
        <p:spPr>
          <a:xfrm>
            <a:off x="2286000" y="1958935"/>
            <a:ext cx="1752600" cy="1280160"/>
          </a:xfrm>
          <a:prstGeom prst="ellipse">
            <a:avLst/>
          </a:prstGeom>
          <a:solidFill>
            <a:srgbClr val="CCFFCC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Energy monitoring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057400"/>
            <a:ext cx="2423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T</a:t>
            </a:r>
            <a:r>
              <a:rPr lang="en-US" sz="2800" dirty="0" smtClean="0">
                <a:solidFill>
                  <a:srgbClr val="C00000"/>
                </a:solidFill>
              </a:rPr>
              <a:t>asks (software)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16" name="Picture 15" descr="C:\Users\ratul\AppData\Local\Microsoft\Windows\Temporary Internet Files\Content.IE5\AWFMYCNF\MC90043524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023" y="4837328"/>
            <a:ext cx="713177" cy="141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://www.keylessaccesslocks.com/images/Schlage%20BE365-PLY-505_S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239" y="5042648"/>
            <a:ext cx="858965" cy="85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3" descr="http://tompelt.files.wordpress.com/2009/10/thermosta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781" y="3965921"/>
            <a:ext cx="951458" cy="73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http://www.adirondackplaza.com/shop/Adirondack_Plaza/images/homesent-motionsenso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489" y="3936937"/>
            <a:ext cx="569824" cy="79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5" descr="http://www.getxbox360.com/wp-content/uploads/2008/01/xbox360elit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288" y="5042648"/>
            <a:ext cx="828143" cy="112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amera-trimm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1344" y="5068212"/>
            <a:ext cx="948715" cy="751409"/>
          </a:xfrm>
          <a:prstGeom prst="rect">
            <a:avLst/>
          </a:prstGeom>
        </p:spPr>
      </p:pic>
      <p:pic>
        <p:nvPicPr>
          <p:cNvPr id="22" name="Picture 21" descr="sonos-ipad-app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0283" y="3979543"/>
            <a:ext cx="1068917" cy="848124"/>
          </a:xfrm>
          <a:prstGeom prst="rect">
            <a:avLst/>
          </a:prstGeom>
        </p:spPr>
      </p:pic>
      <p:pic>
        <p:nvPicPr>
          <p:cNvPr id="23" name="Picture 22" descr="sonos-thickbox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1126" y="3842635"/>
            <a:ext cx="1657821" cy="994693"/>
          </a:xfrm>
          <a:prstGeom prst="rect">
            <a:avLst/>
          </a:prstGeom>
        </p:spPr>
      </p:pic>
      <p:pic>
        <p:nvPicPr>
          <p:cNvPr id="24" name="Picture 23" descr="Sony_Bravia_W5500_Series_LCD_TV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74116" y="4923472"/>
            <a:ext cx="1040887" cy="10408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01" y="4006288"/>
            <a:ext cx="362665" cy="69754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48364" y="4299835"/>
            <a:ext cx="20258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Devices</a:t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(hardware)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48364" y="3537835"/>
            <a:ext cx="253569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-19050" y="6370638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latin typeface="Trebuchet MS" pitchFamily="34" charset="0"/>
              </a:rPr>
              <a:t>Slide credit: </a:t>
            </a:r>
            <a:r>
              <a:rPr lang="en-US" sz="1600" b="1" dirty="0" err="1" smtClean="0">
                <a:latin typeface="Trebuchet MS" pitchFamily="34" charset="0"/>
              </a:rPr>
              <a:t>Ratul</a:t>
            </a:r>
            <a:r>
              <a:rPr lang="en-US" sz="1600" b="1" dirty="0" smtClean="0">
                <a:latin typeface="Trebuchet MS" pitchFamily="34" charset="0"/>
              </a:rPr>
              <a:t> </a:t>
            </a:r>
            <a:r>
              <a:rPr lang="en-US" sz="1600" b="1" dirty="0" err="1" smtClean="0">
                <a:latin typeface="Trebuchet MS" pitchFamily="34" charset="0"/>
              </a:rPr>
              <a:t>Mahajan</a:t>
            </a:r>
            <a:r>
              <a:rPr lang="en-US" sz="1600" b="1" i="1" dirty="0" smtClean="0">
                <a:latin typeface="Trebuchet MS" pitchFamily="34" charset="0"/>
              </a:rPr>
              <a:t>, An Operating System for the Home</a:t>
            </a:r>
            <a:endParaRPr lang="en-US" sz="700" b="1" i="1" dirty="0">
              <a:latin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604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98"/>
    </mc:Choice>
    <mc:Fallback xmlns="" xmlns:mv="urn:schemas-microsoft-com:mac:vml">
      <mp:transition xmlns:mp="http://schemas.microsoft.com/office/mac/powerpoint/2008/main" spd="slow" advTm="6109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D16B0-353B-48F8-9137-9135321357F0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63" y="76200"/>
            <a:ext cx="8880475" cy="685800"/>
          </a:xfrm>
        </p:spPr>
        <p:txBody>
          <a:bodyPr/>
          <a:lstStyle/>
          <a:p>
            <a:r>
              <a:rPr lang="en-US" dirty="0" smtClean="0"/>
              <a:t>What sort of sensors are used in homes nowadays?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91" y="868024"/>
            <a:ext cx="3225800" cy="2527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45" y="3970565"/>
            <a:ext cx="2516353" cy="25163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435" y="582734"/>
            <a:ext cx="2745945" cy="2745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2740" y="3456076"/>
            <a:ext cx="2477459" cy="2477459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8335" y="3445438"/>
            <a:ext cx="47813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latin typeface="Trebuchet MS" pitchFamily="34" charset="0"/>
              </a:rPr>
              <a:t>Clamp meters for whole home energy consumption</a:t>
            </a:r>
            <a:endParaRPr lang="en-US" sz="1800" b="1" dirty="0">
              <a:latin typeface="Trebuchet MS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95945" y="6163752"/>
            <a:ext cx="47813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latin typeface="Trebuchet MS" pitchFamily="34" charset="0"/>
              </a:rPr>
              <a:t>Energy</a:t>
            </a:r>
            <a:r>
              <a:rPr lang="en-US" sz="1800" b="1" dirty="0" smtClean="0">
                <a:latin typeface="Trebuchet MS" pitchFamily="34" charset="0"/>
              </a:rPr>
              <a:t> meter for appliance energy consumption</a:t>
            </a:r>
            <a:endParaRPr lang="en-US" sz="1800" b="1" dirty="0">
              <a:latin typeface="Trebuchet MS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268953" y="6015398"/>
            <a:ext cx="47813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 smtClean="0">
                <a:latin typeface="Trebuchet MS" pitchFamily="34" charset="0"/>
              </a:rPr>
              <a:t>Multisensor</a:t>
            </a:r>
            <a:r>
              <a:rPr lang="en-US" sz="1800" b="1" dirty="0" smtClean="0">
                <a:latin typeface="Trebuchet MS" pitchFamily="34" charset="0"/>
              </a:rPr>
              <a:t> for temperature, </a:t>
            </a:r>
            <a:r>
              <a:rPr lang="en-US" sz="1800" b="1" dirty="0" err="1" smtClean="0">
                <a:latin typeface="Trebuchet MS" pitchFamily="34" charset="0"/>
              </a:rPr>
              <a:t>humidty</a:t>
            </a:r>
            <a:r>
              <a:rPr lang="en-US" sz="1800" b="1" dirty="0" smtClean="0">
                <a:latin typeface="Trebuchet MS" pitchFamily="34" charset="0"/>
              </a:rPr>
              <a:t>,</a:t>
            </a:r>
          </a:p>
          <a:p>
            <a:pPr algn="ctr"/>
            <a:r>
              <a:rPr lang="en-US" sz="1800" b="1" dirty="0" smtClean="0">
                <a:latin typeface="Trebuchet MS" pitchFamily="34" charset="0"/>
              </a:rPr>
              <a:t>and motion detection</a:t>
            </a:r>
            <a:endParaRPr lang="en-US" sz="1800" b="1" dirty="0">
              <a:latin typeface="Trebuchet MS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421353" y="2707902"/>
            <a:ext cx="47813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latin typeface="Trebuchet MS" pitchFamily="34" charset="0"/>
              </a:rPr>
              <a:t>Door and windows sensors</a:t>
            </a:r>
            <a:endParaRPr lang="en-US" sz="1800" b="1" dirty="0">
              <a:latin typeface="Trebuchet MS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advTm="25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D16B0-353B-48F8-9137-9135321357F0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63" y="76200"/>
            <a:ext cx="8880475" cy="685800"/>
          </a:xfrm>
        </p:spPr>
        <p:txBody>
          <a:bodyPr/>
          <a:lstStyle/>
          <a:p>
            <a:r>
              <a:rPr lang="en-US" dirty="0" smtClean="0"/>
              <a:t>What sort of sensors are used in homes nowadays?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305" y="1228045"/>
            <a:ext cx="1346200" cy="133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735" y="924465"/>
            <a:ext cx="4036547" cy="48583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565" y="2805862"/>
            <a:ext cx="2811827" cy="2268453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1880" y="5782770"/>
            <a:ext cx="47813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latin typeface="Trebuchet MS" pitchFamily="34" charset="0"/>
              </a:rPr>
              <a:t>Stick-N-Find to locate items in the home</a:t>
            </a:r>
            <a:endParaRPr lang="en-US" sz="1800" b="1" dirty="0">
              <a:latin typeface="Trebuchet MS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advTm="25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D16B0-353B-48F8-9137-9135321357F0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63" y="76200"/>
            <a:ext cx="8880475" cy="685800"/>
          </a:xfrm>
        </p:spPr>
        <p:txBody>
          <a:bodyPr/>
          <a:lstStyle/>
          <a:p>
            <a:r>
              <a:rPr lang="en-US" dirty="0" smtClean="0"/>
              <a:t>What sort of sensors are used in homes nowadays?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85" y="1000360"/>
            <a:ext cx="4610100" cy="2717800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47895" y="1607520"/>
            <a:ext cx="478138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latin typeface="Trebuchet MS" pitchFamily="34" charset="0"/>
              </a:rPr>
              <a:t>Vibration sensors and light sensors</a:t>
            </a:r>
          </a:p>
          <a:p>
            <a:pPr algn="ctr"/>
            <a:r>
              <a:rPr lang="en-US" sz="1800" b="1" dirty="0" smtClean="0">
                <a:latin typeface="Trebuchet MS" pitchFamily="34" charset="0"/>
              </a:rPr>
              <a:t>Designed to catch emotions when using</a:t>
            </a:r>
          </a:p>
          <a:p>
            <a:pPr algn="ctr"/>
            <a:r>
              <a:rPr lang="en-US" sz="1800" b="1" dirty="0" smtClean="0">
                <a:latin typeface="Trebuchet MS" pitchFamily="34" charset="0"/>
              </a:rPr>
              <a:t>a couch*</a:t>
            </a:r>
            <a:endParaRPr lang="en-US" sz="1800" b="1" dirty="0">
              <a:latin typeface="Trebuchet MS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45985" y="6177539"/>
            <a:ext cx="850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latin typeface="Trebuchet MS" pitchFamily="34" charset="0"/>
              </a:rPr>
              <a:t>*</a:t>
            </a:r>
            <a:r>
              <a:rPr lang="en-US" sz="1800" b="1" dirty="0" err="1" smtClean="0">
                <a:latin typeface="Trebuchet MS" pitchFamily="34" charset="0"/>
              </a:rPr>
              <a:t>Mennicken</a:t>
            </a:r>
            <a:r>
              <a:rPr lang="en-US" sz="1800" b="1" dirty="0" smtClean="0">
                <a:latin typeface="Trebuchet MS" pitchFamily="34" charset="0"/>
              </a:rPr>
              <a:t> et al., </a:t>
            </a:r>
            <a:r>
              <a:rPr lang="en-US" sz="1800" b="1" dirty="0" err="1" smtClean="0">
                <a:latin typeface="Trebuchet MS" pitchFamily="34" charset="0"/>
              </a:rPr>
              <a:t>EmotoCouch</a:t>
            </a:r>
            <a:r>
              <a:rPr lang="en-US" sz="1800" b="1" dirty="0" smtClean="0">
                <a:latin typeface="Trebuchet MS" pitchFamily="34" charset="0"/>
              </a:rPr>
              <a:t>: Exploring the Emotions of </a:t>
            </a:r>
            <a:r>
              <a:rPr lang="en-US" sz="1800" b="1" dirty="0" err="1" smtClean="0">
                <a:latin typeface="Trebuchet MS" pitchFamily="34" charset="0"/>
              </a:rPr>
              <a:t>Furnitures</a:t>
            </a:r>
            <a:endParaRPr lang="en-US" sz="1800" b="1" dirty="0">
              <a:latin typeface="Trebuchet MS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1" y="4215849"/>
            <a:ext cx="3746566" cy="1294625"/>
          </a:xfrm>
          <a:prstGeom prst="rect">
            <a:avLst/>
          </a:prstGeom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938109" y="4493830"/>
            <a:ext cx="2808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 smtClean="0">
                <a:latin typeface="Trebuchet MS" pitchFamily="34" charset="0"/>
              </a:rPr>
              <a:t>Kinect</a:t>
            </a:r>
            <a:r>
              <a:rPr lang="en-US" sz="1800" b="1" dirty="0" smtClean="0">
                <a:latin typeface="Trebuchet MS" pitchFamily="34" charset="0"/>
              </a:rPr>
              <a:t>/IP Camera</a:t>
            </a:r>
            <a:endParaRPr lang="en-US" sz="1800" b="1" dirty="0">
              <a:latin typeface="Trebuchet MS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5444" y="3656685"/>
            <a:ext cx="2479635" cy="225606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25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D16B0-353B-48F8-9137-9135321357F0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63" y="76200"/>
            <a:ext cx="8880475" cy="685800"/>
          </a:xfrm>
        </p:spPr>
        <p:txBody>
          <a:bodyPr/>
          <a:lstStyle/>
          <a:p>
            <a:r>
              <a:rPr lang="en-US" dirty="0" smtClean="0"/>
              <a:t>Some commercial products.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60" y="1228045"/>
            <a:ext cx="7108806" cy="7627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675" y="3215755"/>
            <a:ext cx="6305550" cy="2793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44577"/>
            <a:ext cx="9144000" cy="49152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25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Gap between potential and reality in Smart Home Automation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0"/>
            <a:ext cx="8229600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Envisioned by many researchers and companies</a:t>
            </a:r>
            <a:endParaRPr lang="en-US" sz="600" dirty="0" smtClean="0"/>
          </a:p>
          <a:p>
            <a:pPr marL="0" indent="0">
              <a:buNone/>
            </a:pPr>
            <a:r>
              <a:rPr lang="en-US" dirty="0" smtClean="0"/>
              <a:t>Struggling to break into the mainstream</a:t>
            </a:r>
          </a:p>
          <a:p>
            <a:pPr lvl="1"/>
            <a:r>
              <a:rPr lang="en-US" dirty="0" smtClean="0"/>
              <a:t>Despite commercial availability since 1970s</a:t>
            </a:r>
            <a:endParaRPr lang="en-US" dirty="0"/>
          </a:p>
        </p:txBody>
      </p:sp>
      <p:pic>
        <p:nvPicPr>
          <p:cNvPr id="1026" name="Picture 2" descr="See Who's Creating the User Interfaces of Tomorro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216" y="1219200"/>
            <a:ext cx="2852351" cy="196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mart House Poster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85800"/>
            <a:ext cx="1524000" cy="276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219200"/>
            <a:ext cx="2943384" cy="195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-19050" y="6370638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latin typeface="Trebuchet MS" pitchFamily="34" charset="0"/>
              </a:rPr>
              <a:t>Slide credit: </a:t>
            </a:r>
            <a:r>
              <a:rPr lang="en-US" sz="1600" b="1" dirty="0" err="1" smtClean="0">
                <a:latin typeface="Trebuchet MS" pitchFamily="34" charset="0"/>
              </a:rPr>
              <a:t>Ratul</a:t>
            </a:r>
            <a:r>
              <a:rPr lang="en-US" sz="1600" b="1" dirty="0" smtClean="0">
                <a:latin typeface="Trebuchet MS" pitchFamily="34" charset="0"/>
              </a:rPr>
              <a:t> </a:t>
            </a:r>
            <a:r>
              <a:rPr lang="en-US" sz="1600" b="1" dirty="0" err="1" smtClean="0">
                <a:latin typeface="Trebuchet MS" pitchFamily="34" charset="0"/>
              </a:rPr>
              <a:t>Mahajan</a:t>
            </a:r>
            <a:r>
              <a:rPr lang="en-US" sz="1600" b="1" i="1" dirty="0" smtClean="0">
                <a:latin typeface="Trebuchet MS" pitchFamily="34" charset="0"/>
              </a:rPr>
              <a:t>, An Operating System for the Home</a:t>
            </a:r>
            <a:endParaRPr lang="en-US" sz="700" b="1" i="1" dirty="0">
              <a:latin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53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98"/>
    </mc:Choice>
    <mc:Fallback xmlns="" xmlns:mv="urn:schemas-microsoft-com:mac:vml">
      <mp:transition xmlns:mp="http://schemas.microsoft.com/office/mac/powerpoint/2008/main" spd="slow" advTm="6109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6|2.7|25.3|3.6|1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31.7|16.9|6.4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60066</TotalTime>
  <Words>1309</Words>
  <Application>Microsoft Macintosh PowerPoint</Application>
  <PresentationFormat>On-screen Show (4:3)</PresentationFormat>
  <Paragraphs>218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Blank Presentation</vt:lpstr>
      <vt:lpstr>PowerPoint Presentation</vt:lpstr>
      <vt:lpstr>Course inspired by the following Microsoft Vision</vt:lpstr>
      <vt:lpstr>Homes are the epicenter of sensors/analytics/automation</vt:lpstr>
      <vt:lpstr>Homes are the epicenter of sensors/analytics/automation</vt:lpstr>
      <vt:lpstr>What sort of sensors are used in homes nowadays?</vt:lpstr>
      <vt:lpstr>What sort of sensors are used in homes nowadays?</vt:lpstr>
      <vt:lpstr>What sort of sensors are used in homes nowadays?</vt:lpstr>
      <vt:lpstr>Some commercial products.</vt:lpstr>
      <vt:lpstr>Gap between potential and reality in Smart Home Automation</vt:lpstr>
      <vt:lpstr>Understanding the gap</vt:lpstr>
      <vt:lpstr>Gap – Details </vt:lpstr>
      <vt:lpstr>A primer into the platform we would use: Lab-of-things</vt:lpstr>
      <vt:lpstr>Ok! Tell me what the course contents are</vt:lpstr>
      <vt:lpstr>Is this course for me?</vt:lpstr>
      <vt:lpstr>How will I be graded?</vt:lpstr>
      <vt:lpstr>Assignments</vt:lpstr>
      <vt:lpstr>Midterm</vt:lpstr>
      <vt:lpstr>Group Project</vt:lpstr>
      <vt:lpstr>Group formation semantics</vt:lpstr>
      <vt:lpstr>Lecturing style</vt:lpstr>
      <vt:lpstr>Resources you will need</vt:lpstr>
      <vt:lpstr>Administrivia…</vt:lpstr>
      <vt:lpstr>Next Lecture</vt:lpstr>
    </vt:vector>
  </TitlesOfParts>
  <Company>U.C.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lastModifiedBy>Nilanjan</cp:lastModifiedBy>
  <cp:revision>9145</cp:revision>
  <cp:lastPrinted>2000-06-29T13:25:05Z</cp:lastPrinted>
  <dcterms:created xsi:type="dcterms:W3CDTF">2014-01-26T13:58:41Z</dcterms:created>
  <dcterms:modified xsi:type="dcterms:W3CDTF">2014-01-27T15:25:27Z</dcterms:modified>
</cp:coreProperties>
</file>